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roxima Nova"/>
      <p:regular r:id="rId7"/>
      <p:bold r:id="rId8"/>
      <p:italic r:id="rId9"/>
      <p:boldItalic r:id="rId10"/>
    </p:embeddedFont>
    <p:embeddedFont>
      <p:font typeface="Economica"/>
      <p:regular r:id="rId11"/>
      <p:bold r:id="rId12"/>
      <p:italic r:id="rId13"/>
      <p:boldItalic r:id="rId14"/>
    </p:embeddedFont>
    <p:embeddedFont>
      <p:font typeface="Arimo"/>
      <p:regular r:id="rId15"/>
      <p:bold r:id="rId16"/>
      <p:italic r:id="rId17"/>
      <p:boldItalic r:id="rId18"/>
    </p:embeddedFont>
    <p:embeddedFont>
      <p:font typeface="Montserra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Economica-italic.fntdata"/><Relationship Id="rId18" Type="http://schemas.openxmlformats.org/officeDocument/2006/relationships/font" Target="fonts/Arimo-boldItalic.fntdata"/><Relationship Id="rId8" Type="http://schemas.openxmlformats.org/officeDocument/2006/relationships/font" Target="fonts/ProximaNova-bold.fntdata"/><Relationship Id="rId21" Type="http://schemas.openxmlformats.org/officeDocument/2006/relationships/font" Target="fonts/Montserrat-italic.fntdata"/><Relationship Id="rId3" Type="http://schemas.openxmlformats.org/officeDocument/2006/relationships/presProps" Target="presProps.xml"/><Relationship Id="rId12" Type="http://schemas.openxmlformats.org/officeDocument/2006/relationships/font" Target="fonts/Economica-bold.fntdata"/><Relationship Id="rId17" Type="http://schemas.openxmlformats.org/officeDocument/2006/relationships/font" Target="fonts/Arimo-italic.fntdata"/><Relationship Id="rId7" Type="http://schemas.openxmlformats.org/officeDocument/2006/relationships/font" Target="fonts/ProximaNova-regular.fntdata"/><Relationship Id="rId25" Type="http://schemas.openxmlformats.org/officeDocument/2006/relationships/customXml" Target="../customXml/item3.xml"/><Relationship Id="rId20" Type="http://schemas.openxmlformats.org/officeDocument/2006/relationships/font" Target="fonts/Montserrat-bold.fntdata"/><Relationship Id="rId2" Type="http://schemas.openxmlformats.org/officeDocument/2006/relationships/viewProps" Target="viewProps.xml"/><Relationship Id="rId16" Type="http://schemas.openxmlformats.org/officeDocument/2006/relationships/font" Target="fonts/Arimo-bold.fntdata"/><Relationship Id="rId11" Type="http://schemas.openxmlformats.org/officeDocument/2006/relationships/font" Target="fonts/Economica-regular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24" Type="http://schemas.openxmlformats.org/officeDocument/2006/relationships/customXml" Target="../customXml/item2.xml"/><Relationship Id="rId15" Type="http://schemas.openxmlformats.org/officeDocument/2006/relationships/font" Target="fonts/Arimo-regular.fntdata"/><Relationship Id="rId5" Type="http://schemas.openxmlformats.org/officeDocument/2006/relationships/notesMaster" Target="notesMasters/notesMaster1.xml"/><Relationship Id="rId23" Type="http://schemas.openxmlformats.org/officeDocument/2006/relationships/customXml" Target="../customXml/item1.xml"/><Relationship Id="rId10" Type="http://schemas.openxmlformats.org/officeDocument/2006/relationships/font" Target="fonts/ProximaNova-boldItalic.fntdata"/><Relationship Id="rId19" Type="http://schemas.openxmlformats.org/officeDocument/2006/relationships/font" Target="fonts/Montserrat-regular.fntdata"/><Relationship Id="rId22" Type="http://schemas.openxmlformats.org/officeDocument/2006/relationships/font" Target="fonts/Montserrat-boldItalic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ProximaNova-italic.fntdata"/><Relationship Id="rId14" Type="http://schemas.openxmlformats.org/officeDocument/2006/relationships/font" Target="fonts/Economica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5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66d88e3a82_4_67:notes"/>
          <p:cNvSpPr/>
          <p:nvPr>
            <p:ph idx="2" type="sldImg"/>
          </p:nvPr>
        </p:nvSpPr>
        <p:spPr>
          <a:xfrm>
            <a:off x="2217709" y="685800"/>
            <a:ext cx="2424171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g366d88e3a82_4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couvertur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1 Guide Méthode">
  <p:cSld name="TITLE_AND_BOD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1 Guide Méthode">
  <p:cSld name="TITLE_AND_BOD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2 Mon expérience Compagnonnique">
  <p:cSld name="TITLE_AND_BODY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2 Mon expérience Compagnonnique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3 Mon expérience au CFA">
  <p:cSld name="TITLE_AND_BODY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3 Mon expérience au CFA">
  <p:cSld name="TITLE_AND_BOD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ctrTitle"/>
          </p:nvPr>
        </p:nvSpPr>
        <p:spPr>
          <a:xfrm>
            <a:off x="257711" y="0"/>
            <a:ext cx="7044903" cy="10065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7005089" y="9693797"/>
            <a:ext cx="453620" cy="8181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4 Mon expérience en entreprise">
  <p:cSld name="TITLE_AND_BODY_3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4 Mon expérience en entreprise">
  <p:cSld name="TITLE_AND_BOD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5 Mes réalisations">
  <p:cSld name="TITLE_AND_BODY_3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5 Mes réalisations">
  <p:cSld name="TITLE_AND_BOD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ctrTitle"/>
          </p:nvPr>
        </p:nvSpPr>
        <p:spPr>
          <a:xfrm>
            <a:off x="257723" y="1547807"/>
            <a:ext cx="7044903" cy="42669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7" name="Google Shape;47;p14"/>
          <p:cNvSpPr txBox="1"/>
          <p:nvPr>
            <p:ph idx="1" type="subTitle"/>
          </p:nvPr>
        </p:nvSpPr>
        <p:spPr>
          <a:xfrm>
            <a:off x="257716" y="5891519"/>
            <a:ext cx="7044903" cy="1647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7005089" y="9693797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2319473" y="10305585"/>
            <a:ext cx="2360201" cy="13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378333" y="9943746"/>
            <a:ext cx="1740375" cy="534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65922" y="10305056"/>
            <a:ext cx="200709" cy="153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3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922540" y="10289553"/>
            <a:ext cx="5715246" cy="318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Association Ouvrière des Compagnons du Devoir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Portfolio de l'apprenant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/>
        </p:nvSpPr>
        <p:spPr>
          <a:xfrm>
            <a:off x="574084" y="227904"/>
            <a:ext cx="4949913" cy="14736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fr" sz="27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Compte Rendu de Stage</a:t>
            </a:r>
            <a:br>
              <a:rPr b="1" i="0" lang="fr" sz="2700" u="none" cap="none" strike="noStrike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rPr>
            </a:br>
            <a:r>
              <a:rPr b="0" i="0" lang="fr" sz="17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NOM DE LA FORMATION</a:t>
            </a:r>
            <a:endParaRPr b="0" i="0" sz="17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fr" sz="2700" u="none" cap="none" strike="noStrike">
                <a:solidFill>
                  <a:srgbClr val="E2A77D"/>
                </a:solidFill>
                <a:latin typeface="Proxima Nova"/>
                <a:ea typeface="Proxima Nova"/>
                <a:cs typeface="Proxima Nova"/>
                <a:sym typeface="Proxima Nova"/>
              </a:rPr>
              <a:t>STAGE # XX </a:t>
            </a:r>
            <a:endParaRPr b="0" i="0" sz="1700" u="none" cap="none" strike="noStrike">
              <a:solidFill>
                <a:srgbClr val="E2A7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6"/>
          <p:cNvSpPr txBox="1"/>
          <p:nvPr/>
        </p:nvSpPr>
        <p:spPr>
          <a:xfrm>
            <a:off x="462424" y="1610551"/>
            <a:ext cx="3317843" cy="2224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1800" u="none" cap="none" strike="noStrike">
                <a:solidFill>
                  <a:srgbClr val="E2A77D"/>
                </a:solidFill>
                <a:latin typeface="Arimo"/>
                <a:ea typeface="Arimo"/>
                <a:cs typeface="Arimo"/>
                <a:sym typeface="Arimo"/>
              </a:rPr>
              <a:t>● NOM</a:t>
            </a:r>
            <a:r>
              <a:rPr b="1" i="0" lang="fr" sz="1800" u="none" cap="none" strike="noStrike">
                <a:solidFill>
                  <a:srgbClr val="E2A77D"/>
                </a:solidFill>
                <a:latin typeface="Proxima Nova"/>
                <a:ea typeface="Proxima Nova"/>
                <a:cs typeface="Proxima Nova"/>
                <a:sym typeface="Proxima Nova"/>
              </a:rPr>
              <a:t> DU MODULE</a:t>
            </a:r>
            <a:endParaRPr b="1" i="0" sz="1800" u="none" cap="none" strike="noStrike">
              <a:solidFill>
                <a:srgbClr val="E2A77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AA84F"/>
              </a:buClr>
              <a:buSzPts val="1300"/>
              <a:buFont typeface="Montserrat"/>
              <a:buChar char="○"/>
            </a:pPr>
            <a:r>
              <a:rPr b="0" i="0" lang="fr" sz="1300" u="none" cap="none" strike="noStrike">
                <a:solidFill>
                  <a:srgbClr val="353744"/>
                </a:solidFill>
                <a:latin typeface="Montserrat"/>
                <a:ea typeface="Montserrat"/>
                <a:cs typeface="Montserrat"/>
                <a:sym typeface="Montserrat"/>
              </a:rPr>
              <a:t>liste des objectifs principaux</a:t>
            </a:r>
            <a:endParaRPr b="0" i="0" sz="1300" u="none" cap="none" strike="noStrike">
              <a:solidFill>
                <a:srgbClr val="353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8600" lvl="0" marL="457200" marR="0" rtl="0" algn="l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6AA84F"/>
              </a:buClr>
              <a:buSzPts val="1300"/>
              <a:buFont typeface="Montserrat"/>
              <a:buNone/>
            </a:pPr>
            <a:r>
              <a:t/>
            </a:r>
            <a:endParaRPr b="0" i="0" sz="1300" u="none" cap="none" strike="noStrike">
              <a:solidFill>
                <a:srgbClr val="353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1800" u="none" cap="none" strike="noStrike">
                <a:solidFill>
                  <a:srgbClr val="E2A77D"/>
                </a:solidFill>
                <a:latin typeface="Arimo"/>
                <a:ea typeface="Arimo"/>
                <a:cs typeface="Arimo"/>
                <a:sym typeface="Arimo"/>
              </a:rPr>
              <a:t>● LIVRABLES</a:t>
            </a:r>
            <a:endParaRPr b="0" i="0" sz="1800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311150" lvl="0" marL="457200" marR="0" rtl="0" algn="l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-"/>
            </a:pPr>
            <a:r>
              <a:rPr b="0" i="0" lang="fr" sz="1300" u="none" cap="none" strike="noStrike">
                <a:solidFill>
                  <a:srgbClr val="353744"/>
                </a:solidFill>
                <a:latin typeface="Montserrat"/>
                <a:ea typeface="Montserrat"/>
                <a:cs typeface="Montserrat"/>
                <a:sym typeface="Montserrat"/>
              </a:rPr>
              <a:t>projet(s) réalisé(s) pendant le stage</a:t>
            </a:r>
            <a:endParaRPr b="0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152400" marR="0" rtl="0" algn="l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353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2400" marR="0" rtl="0" algn="l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353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353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" name="Google Shape;59;p16"/>
          <p:cNvCxnSpPr/>
          <p:nvPr/>
        </p:nvCxnSpPr>
        <p:spPr>
          <a:xfrm>
            <a:off x="571647" y="3603269"/>
            <a:ext cx="6527357" cy="34460"/>
          </a:xfrm>
          <a:prstGeom prst="straightConnector1">
            <a:avLst/>
          </a:prstGeom>
          <a:noFill/>
          <a:ln cap="flat" cmpd="sng" w="28575">
            <a:solidFill>
              <a:srgbClr val="E2A7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16"/>
          <p:cNvSpPr txBox="1"/>
          <p:nvPr/>
        </p:nvSpPr>
        <p:spPr>
          <a:xfrm>
            <a:off x="456060" y="3632007"/>
            <a:ext cx="6554497" cy="22032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1800" u="none" cap="none" strike="noStrike">
                <a:solidFill>
                  <a:srgbClr val="E2A77D"/>
                </a:solidFill>
                <a:latin typeface="Arimo"/>
                <a:ea typeface="Arimo"/>
                <a:cs typeface="Arimo"/>
                <a:sym typeface="Arimo"/>
              </a:rPr>
              <a:t>● DÉROULÉ DU STAGE</a:t>
            </a:r>
            <a:endParaRPr b="1" i="0" sz="1800" u="none" cap="none" strike="noStrike">
              <a:solidFill>
                <a:srgbClr val="E2A77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1150" lvl="0" marL="457200" marR="0" rtl="0" algn="l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353744"/>
              </a:buClr>
              <a:buSzPts val="1300"/>
              <a:buFont typeface="Montserrat"/>
              <a:buChar char="-"/>
            </a:pPr>
            <a:r>
              <a:rPr b="0" i="0" lang="fr" sz="1300" u="none" cap="none" strike="noStrike">
                <a:solidFill>
                  <a:srgbClr val="353744"/>
                </a:solidFill>
                <a:latin typeface="Montserrat"/>
                <a:ea typeface="Montserrat"/>
                <a:cs typeface="Montserrat"/>
                <a:sym typeface="Montserrat"/>
              </a:rPr>
              <a:t>Liste des notions principales abordées</a:t>
            </a:r>
            <a:endParaRPr b="0" i="0" sz="1300" u="none" cap="none" strike="noStrike">
              <a:solidFill>
                <a:srgbClr val="3537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" name="Google Shape;61;p16"/>
          <p:cNvCxnSpPr/>
          <p:nvPr/>
        </p:nvCxnSpPr>
        <p:spPr>
          <a:xfrm>
            <a:off x="688106" y="1530953"/>
            <a:ext cx="1896082" cy="3300"/>
          </a:xfrm>
          <a:prstGeom prst="straightConnector1">
            <a:avLst/>
          </a:prstGeom>
          <a:noFill/>
          <a:ln cap="flat" cmpd="sng" w="28575">
            <a:solidFill>
              <a:srgbClr val="E2A7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16"/>
          <p:cNvSpPr txBox="1"/>
          <p:nvPr/>
        </p:nvSpPr>
        <p:spPr>
          <a:xfrm>
            <a:off x="3834788" y="8179121"/>
            <a:ext cx="2869923" cy="2505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1800" u="none" cap="none" strike="noStrike">
                <a:solidFill>
                  <a:srgbClr val="E2A77D"/>
                </a:solidFill>
                <a:latin typeface="Arimo"/>
                <a:ea typeface="Arimo"/>
                <a:cs typeface="Arimo"/>
                <a:sym typeface="Arimo"/>
              </a:rPr>
              <a:t>● Objectifs du prochain stage</a:t>
            </a:r>
            <a:endParaRPr b="1" i="0" sz="1800" u="none" cap="none" strike="noStrike">
              <a:solidFill>
                <a:srgbClr val="E2A77D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1150" lvl="0" marL="457200" marR="0" rtl="0" algn="l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353744"/>
              </a:buClr>
              <a:buSzPts val="1300"/>
              <a:buFont typeface="Montserrat"/>
              <a:buChar char="-"/>
            </a:pPr>
            <a:r>
              <a:rPr b="0" i="0" lang="fr" sz="1300" u="none" cap="none" strike="noStrike">
                <a:solidFill>
                  <a:srgbClr val="353744"/>
                </a:solidFill>
                <a:latin typeface="Montserrat"/>
                <a:ea typeface="Montserrat"/>
                <a:cs typeface="Montserrat"/>
                <a:sym typeface="Montserrat"/>
              </a:rPr>
              <a:t>Liste des objectifs principaux du prochain stage</a:t>
            </a:r>
            <a:endParaRPr b="0" i="0" sz="1300" u="none" cap="none" strike="noStrike">
              <a:solidFill>
                <a:srgbClr val="35374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5374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6"/>
          <p:cNvSpPr/>
          <p:nvPr/>
        </p:nvSpPr>
        <p:spPr>
          <a:xfrm>
            <a:off x="4402276" y="966732"/>
            <a:ext cx="2500151" cy="237558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Photo du livrable terminé ou en cours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6"/>
          <p:cNvSpPr/>
          <p:nvPr/>
        </p:nvSpPr>
        <p:spPr>
          <a:xfrm>
            <a:off x="690748" y="7924949"/>
            <a:ext cx="2364071" cy="193262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Photo du groupe pendant un temps fort du stage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" name="Google Shape;65;p16"/>
          <p:cNvCxnSpPr/>
          <p:nvPr/>
        </p:nvCxnSpPr>
        <p:spPr>
          <a:xfrm>
            <a:off x="525933" y="7811797"/>
            <a:ext cx="6527357" cy="34460"/>
          </a:xfrm>
          <a:prstGeom prst="straightConnector1">
            <a:avLst/>
          </a:prstGeom>
          <a:noFill/>
          <a:ln cap="flat" cmpd="sng" w="28575">
            <a:solidFill>
              <a:srgbClr val="E2A77D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rtfolio Apprena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72CEB4E2AEA54BBEAAF7B49E39310A" ma:contentTypeVersion="16" ma:contentTypeDescription="Crée un document." ma:contentTypeScope="" ma:versionID="4f3eff922a0747cf848f43bf66fb9bd5">
  <xsd:schema xmlns:xsd="http://www.w3.org/2001/XMLSchema" xmlns:xs="http://www.w3.org/2001/XMLSchema" xmlns:p="http://schemas.microsoft.com/office/2006/metadata/properties" xmlns:ns2="33fec31b-6446-4cb0-af0c-5381f323150a" xmlns:ns3="e1faa4cd-c085-4e1f-ad0e-ce704db953ed" targetNamespace="http://schemas.microsoft.com/office/2006/metadata/properties" ma:root="true" ma:fieldsID="4fe75e4a37866c0aa94f7a3ecc93a26b" ns2:_="" ns3:_="">
    <xsd:import namespace="33fec31b-6446-4cb0-af0c-5381f323150a"/>
    <xsd:import namespace="e1faa4cd-c085-4e1f-ad0e-ce704db953ed"/>
    <xsd:element name="properties">
      <xsd:complexType>
        <xsd:sequence>
          <xsd:element name="documentManagement">
            <xsd:complexType>
              <xsd:all>
                <xsd:element ref="ns2:CNPCreditImpotRecherche" minOccurs="0"/>
                <xsd:element ref="ns2:CNPEtatduProjet" minOccurs="0"/>
                <xsd:element ref="ns2:j7d9c0f6e7bd4c86890a1758e2b67b9d" minOccurs="0"/>
                <xsd:element ref="ns2:TaxCatchAll" minOccurs="0"/>
                <xsd:element ref="ns2:TaxCatchAllLabel" minOccurs="0"/>
                <xsd:element ref="ns2:CNPTypeDeProjetCDM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CNPChefDeProjet" minOccurs="0"/>
                <xsd:element ref="ns2:b6f4d7e16294434b80e65589b7a6eba3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3:MediaServiceOCR" minOccurs="0"/>
                <xsd:element ref="ns3:Remarques" minOccurs="0"/>
                <xsd:element ref="ns3:Dat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fec31b-6446-4cb0-af0c-5381f323150a" elementFormDefault="qualified">
    <xsd:import namespace="http://schemas.microsoft.com/office/2006/documentManagement/types"/>
    <xsd:import namespace="http://schemas.microsoft.com/office/infopath/2007/PartnerControls"/>
    <xsd:element name="CNPCreditImpotRecherche" ma:index="8" nillable="true" ma:displayName="Credit Impot Recherche" ma:default="0" ma:internalName="CNPCreditImpotRecherche">
      <xsd:simpleType>
        <xsd:restriction base="dms:Boolean"/>
      </xsd:simpleType>
    </xsd:element>
    <xsd:element name="CNPEtatduProjet" ma:index="9" nillable="true" ma:displayName="Etat du Projet" ma:format="Dropdown" ma:indexed="true" ma:internalName="CNPEtatduProjet">
      <xsd:simpleType>
        <xsd:restriction base="dms:Choice">
          <xsd:enumeration value="En cours"/>
          <xsd:enumeration value="Terminé"/>
          <xsd:enumeration value="En suspens"/>
          <xsd:enumeration value="A l'étude"/>
        </xsd:restriction>
      </xsd:simpleType>
    </xsd:element>
    <xsd:element name="j7d9c0f6e7bd4c86890a1758e2b67b9d" ma:index="10" nillable="true" ma:taxonomy="true" ma:internalName="j7d9c0f6e7bd4c86890a1758e2b67b9d" ma:taxonomyFieldName="CNPServicePilote" ma:displayName="Service Pilote" ma:fieldId="{37d9c0f6-e7bd-4c86-890a-1758e2b67b9d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hidden="true" ma:list="{def27cf2-3075-4f4d-8397-7f2bf4aa425e}" ma:internalName="TaxCatchAll" ma:showField="CatchAllData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hidden="true" ma:list="{def27cf2-3075-4f4d-8397-7f2bf4aa425e}" ma:internalName="TaxCatchAllLabel" ma:readOnly="true" ma:showField="CatchAllDataLabel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NPTypeDeProjetCDM" ma:index="14" nillable="true" ma:displayName="Type de projet CDM" ma:format="Dropdown" ma:indexed="true" ma:internalName="CNPTypeDeProjetCDM">
      <xsd:simpleType>
        <xsd:restriction base="dms:Choice">
          <xsd:enumeration value="Projet piloté par le CDM"/>
          <xsd:enumeration value="Projet contribution CDM"/>
        </xsd:restriction>
      </xsd:simpleType>
    </xsd:element>
    <xsd:element name="CNPChefDeProjet" ma:index="19" nillable="true" ma:displayName="Chef de projet" ma:list="UserInfo" ma:SharePointGroup="0" ma:internalName="CNPChefDeProjet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6f4d7e16294434b80e65589b7a6eba3" ma:index="20" nillable="true" ma:taxonomy="true" ma:internalName="b6f4d7e16294434b80e65589b7a6eba3" ma:taxonomyFieldName="CNPServicesContributeurs" ma:displayName="Service(s) Contributeur(s)" ma:fieldId="{b6f4d7e1-6294-434b-80e6-5589b7a6eba3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faa4cd-c085-4e1f-ad0e-ce704db95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Balises d’images" ma:readOnly="false" ma:fieldId="{5cf76f15-5ced-4ddc-b409-7134ff3c332f}" ma:taxonomyMulti="true" ma:sspId="33a4ebfd-3da7-46f9-9345-c79639ce30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emarques" ma:index="29" nillable="true" ma:displayName="Remarques" ma:format="Dropdown" ma:internalName="Remarques">
      <xsd:simpleType>
        <xsd:restriction base="dms:Text">
          <xsd:maxLength value="255"/>
        </xsd:restriction>
      </xsd:simpleType>
    </xsd:element>
    <xsd:element name="Date" ma:index="30" nillable="true" ma:displayName="Date" ma:format="DateTime" ma:internalName="Date">
      <xsd:simpleType>
        <xsd:restriction base="dms:DateTim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7d9c0f6e7bd4c86890a1758e2b67b9d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</Terms>
    </j7d9c0f6e7bd4c86890a1758e2b67b9d>
    <CNPChefDeProjet xmlns="33fec31b-6446-4cb0-af0c-5381f323150a">
      <UserInfo>
        <DisplayName>Mathieu Hugon</DisplayName>
        <AccountId>47</AccountId>
        <AccountType/>
      </UserInfo>
      <UserInfo>
        <DisplayName>Sophie Renvoise</DisplayName>
        <AccountId>12</AccountId>
        <AccountType/>
      </UserInfo>
    </CNPChefDeProjet>
    <CNPEtatduProjet xmlns="33fec31b-6446-4cb0-af0c-5381f323150a">En cours</CNPEtatduProjet>
    <CNPTypeDeProjetCDM xmlns="33fec31b-6446-4cb0-af0c-5381f323150a">Projet piloté par le CDM</CNPTypeDeProjetCDM>
    <CNPCreditImpotRecherche xmlns="33fec31b-6446-4cb0-af0c-5381f323150a">false</CNPCreditImpotRecherche>
    <b6f4d7e16294434b80e65589b7a6eba3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CDM</TermName>
          <TermId xmlns="http://schemas.microsoft.com/office/infopath/2007/PartnerControls">f8b08ccf-f058-4baf-850b-4ca946b2816b</TermId>
        </TermInfo>
        <TermInfo xmlns="http://schemas.microsoft.com/office/infopath/2007/PartnerControls">
          <TermName xmlns="http://schemas.microsoft.com/office/infopath/2007/PartnerControls">Service Instituts de Métier</TermName>
          <TermId xmlns="http://schemas.microsoft.com/office/infopath/2007/PartnerControls">ea72fb44-60b0-4f9b-b5c7-8c7ae47f3cfa</TermId>
        </TermInfo>
        <TermInfo xmlns="http://schemas.microsoft.com/office/infopath/2007/PartnerControls">
          <TermName xmlns="http://schemas.microsoft.com/office/infopath/2007/PartnerControls">Service Accompagnement des formateurs</TermName>
          <TermId xmlns="http://schemas.microsoft.com/office/infopath/2007/PartnerControls">b9050f16-ded7-47e2-9c0a-0b2296e73546</TermId>
        </TermInfo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  <TermInfo xmlns="http://schemas.microsoft.com/office/infopath/2007/PartnerControls">
          <TermName xmlns="http://schemas.microsoft.com/office/infopath/2007/PartnerControls">Service Accompagnement des Régions</TermName>
          <TermId xmlns="http://schemas.microsoft.com/office/infopath/2007/PartnerControls">6d97f92b-a0f5-4bbb-b07d-3a60de762250</TermId>
        </TermInfo>
        <TermInfo xmlns="http://schemas.microsoft.com/office/infopath/2007/PartnerControls">
          <TermName xmlns="http://schemas.microsoft.com/office/infopath/2007/PartnerControls">Service développement durable</TermName>
          <TermId xmlns="http://schemas.microsoft.com/office/infopath/2007/PartnerControls">ef07d8c1-1605-41b8-8c47-538a8eed0cfa</TermId>
        </TermInfo>
        <TermInfo xmlns="http://schemas.microsoft.com/office/infopath/2007/PartnerControls">
          <TermName xmlns="http://schemas.microsoft.com/office/infopath/2007/PartnerControls">Service Administratif et Financier</TermName>
          <TermId xmlns="http://schemas.microsoft.com/office/infopath/2007/PartnerControls">b3a0c242-4ca6-4265-a9ff-3313b906dc04</TermId>
        </TermInfo>
        <TermInfo xmlns="http://schemas.microsoft.com/office/infopath/2007/PartnerControls">
          <TermName xmlns="http://schemas.microsoft.com/office/infopath/2007/PartnerControls">Service International</TermName>
          <TermId xmlns="http://schemas.microsoft.com/office/infopath/2007/PartnerControls">243b35c9-3ad8-4a82-a86d-db6645333c9d</TermId>
        </TermInfo>
        <TermInfo xmlns="http://schemas.microsoft.com/office/infopath/2007/PartnerControls">
          <TermName xmlns="http://schemas.microsoft.com/office/infopath/2007/PartnerControls">Service Pôles Multi-compétences</TermName>
          <TermId xmlns="http://schemas.microsoft.com/office/infopath/2007/PartnerControls">a557f477-f10a-4c61-ab52-a3bcaee4318c</TermId>
        </TermInfo>
        <TermInfo xmlns="http://schemas.microsoft.com/office/infopath/2007/PartnerControls">
          <TermName xmlns="http://schemas.microsoft.com/office/infopath/2007/PartnerControls">Service Veille</TermName>
          <TermId xmlns="http://schemas.microsoft.com/office/infopath/2007/PartnerControls">907bc942-a0b7-4c18-95d3-be33612f4df4</TermId>
        </TermInfo>
        <TermInfo xmlns="http://schemas.microsoft.com/office/infopath/2007/PartnerControls">
          <TermName xmlns="http://schemas.microsoft.com/office/infopath/2007/PartnerControls">Service Veille et Valorisation des métiers</TermName>
          <TermId xmlns="http://schemas.microsoft.com/office/infopath/2007/PartnerControls">9a11ad2c-40d1-409b-9690-87a23e5a46d2</TermId>
        </TermInfo>
      </Terms>
    </b6f4d7e16294434b80e65589b7a6eba3>
    <lcf76f155ced4ddcb4097134ff3c332f xmlns="e1faa4cd-c085-4e1f-ad0e-ce704db953ed">
      <Terms xmlns="http://schemas.microsoft.com/office/infopath/2007/PartnerControls"/>
    </lcf76f155ced4ddcb4097134ff3c332f>
    <Remarques xmlns="e1faa4cd-c085-4e1f-ad0e-ce704db953ed" xsi:nil="true"/>
    <Date xmlns="e1faa4cd-c085-4e1f-ad0e-ce704db953ed" xsi:nil="true"/>
    <TaxCatchAll xmlns="33fec31b-6446-4cb0-af0c-5381f323150a" xsi:nil="true"/>
  </documentManagement>
</p:properties>
</file>

<file path=customXml/itemProps1.xml><?xml version="1.0" encoding="utf-8"?>
<ds:datastoreItem xmlns:ds="http://schemas.openxmlformats.org/officeDocument/2006/customXml" ds:itemID="{A9AF767A-66E7-4FA9-A1A1-5FEBA7CBF9BB}"/>
</file>

<file path=customXml/itemProps2.xml><?xml version="1.0" encoding="utf-8"?>
<ds:datastoreItem xmlns:ds="http://schemas.openxmlformats.org/officeDocument/2006/customXml" ds:itemID="{61294B1F-F034-4723-9206-7FB9FD73A856}"/>
</file>

<file path=customXml/itemProps3.xml><?xml version="1.0" encoding="utf-8"?>
<ds:datastoreItem xmlns:ds="http://schemas.openxmlformats.org/officeDocument/2006/customXml" ds:itemID="{1E8BABDB-A801-4E45-8AC6-E3EE7D730FC1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0x010100FE72CEB4E2AEA54BBEAAF7B49E39310A</vt:lpwstr>
  </property>
  <property fmtid="{D5CDD505-2E9C-101B-9397-08002B2CF9AE}" pid="3" name="CNPServicePilote">
    <vt:lpwstr>22;#Service Formation|097fe5e5-7f7a-4fb6-96f0-55f82ed240fb</vt:lpwstr>
  </property>
  <property fmtid="{D5CDD505-2E9C-101B-9397-08002B2CF9AE}" pid="4" name="CNPServicesContributeurs">
    <vt:lpwstr>40;#CDM|f8b08ccf-f058-4baf-850b-4ca946b2816b;#21;#Service Instituts de Métier|ea72fb44-60b0-4f9b-b5c7-8c7ae47f3cfa;#32;#Service Accompagnement des formateurs|b9050f16-ded7-47e2-9c0a-0b2296e73546;#22;#Service Formation|097fe5e5-7f7a-4fb6-96f0-55f82ed240fb;#18;#Service Accompagnement des Régions|6d97f92b-a0f5-4bbb-b07d-3a60de762250;#19;#Service développement durable|ef07d8c1-1605-41b8-8c47-538a8eed0cfa;#20;#Service Administratif et Financier|b3a0c242-4ca6-4265-a9ff-3313b906dc04;#23;#Service International|243b35c9-3ad8-4a82-a86d-db6645333c9d;#41;#Service Pôles Multi-compétences|a557f477-f10a-4c61-ab52-a3bcaee4318c;#42;#Service Veille|907bc942-a0b7-4c18-95d3-be33612f4df4;#49;#Service Veille et Valorisation des métiers|9a11ad2c-40d1-409b-9690-87a23e5a46d2</vt:lpwstr>
  </property>
  <property fmtid="{D5CDD505-2E9C-101B-9397-08002B2CF9AE}" pid="5" name="_docset_NoMedatataSyncRequired">
    <vt:lpwstr>True</vt:lpwstr>
  </property>
</Properties>
</file>