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7559675" cy="1069181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2458" y="77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045" y="685800"/>
            <a:ext cx="2424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" name="Google Shape;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couverture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calaire - 01 Guide Méthode">
  <p:cSld name="TITLE_AND_BODY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calaire - 02 Mon expérience Compagnonnique">
  <p:cSld name="TITLE_AND_BODY_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calaire - 03 Mon expérience au CFA">
  <p:cSld name="TITLE_AND_BODY_3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calaire - 04 Mon expérience en entreprise">
  <p:cSld name="TITLE_AND_BODY_3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calaire - 05 Mes réalisations">
  <p:cSld name="TITLE_AND_BODY_3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nd - 01 Guide Méthode">
  <p:cSld name="TITLE_AND_BODY_2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title"/>
          </p:nvPr>
        </p:nvSpPr>
        <p:spPr>
          <a:xfrm>
            <a:off x="0" y="0"/>
            <a:ext cx="7560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body" idx="1"/>
          </p:nvPr>
        </p:nvSpPr>
        <p:spPr>
          <a:xfrm>
            <a:off x="338850" y="1033174"/>
            <a:ext cx="68823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nd - 02 Mon expérience Compagnonnique">
  <p:cSld name="TITLE_AND_BOD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>
            <a:spLocks noGrp="1"/>
          </p:cNvSpPr>
          <p:nvPr>
            <p:ph type="title"/>
          </p:nvPr>
        </p:nvSpPr>
        <p:spPr>
          <a:xfrm>
            <a:off x="0" y="0"/>
            <a:ext cx="7560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body" idx="1"/>
          </p:nvPr>
        </p:nvSpPr>
        <p:spPr>
          <a:xfrm>
            <a:off x="338850" y="1033174"/>
            <a:ext cx="68823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nd - 03 Mon expérience au CFA">
  <p:cSld name="TITLE_AND_BODY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7560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338850" y="1033174"/>
            <a:ext cx="68823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nd - 04 Mon expérience en entreprise">
  <p:cSld name="TITLE_AND_BODY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7560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1"/>
          </p:nvPr>
        </p:nvSpPr>
        <p:spPr>
          <a:xfrm>
            <a:off x="338850" y="1033174"/>
            <a:ext cx="68823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nd - 05 Mes réalisations">
  <p:cSld name="TITLE_AND_BODY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0" y="0"/>
            <a:ext cx="7560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338850" y="1033174"/>
            <a:ext cx="68823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0" y="0"/>
            <a:ext cx="7560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38850" y="1033174"/>
            <a:ext cx="68823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/>
          <p:nvPr/>
        </p:nvSpPr>
        <p:spPr>
          <a:xfrm>
            <a:off x="922500" y="10289361"/>
            <a:ext cx="5715000" cy="3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Association Ouvrière des Compagnons du Devoir</a:t>
            </a:r>
            <a:endParaRPr sz="800" b="0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fr" sz="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Guide formateur</a:t>
            </a:r>
            <a:endParaRPr sz="800" b="0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/>
          <p:nvPr/>
        </p:nvSpPr>
        <p:spPr>
          <a:xfrm>
            <a:off x="0" y="0"/>
            <a:ext cx="7560000" cy="858000"/>
          </a:xfrm>
          <a:prstGeom prst="rect">
            <a:avLst/>
          </a:prstGeom>
          <a:solidFill>
            <a:srgbClr val="134F5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" name="Google Shape;35;p13"/>
          <p:cNvSpPr txBox="1">
            <a:spLocks noGrp="1"/>
          </p:cNvSpPr>
          <p:nvPr>
            <p:ph type="title" idx="4294967295"/>
          </p:nvPr>
        </p:nvSpPr>
        <p:spPr>
          <a:xfrm>
            <a:off x="187900" y="847450"/>
            <a:ext cx="72012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2000" dirty="0"/>
              <a:t>PROPOSITION DE SÉQUENCE</a:t>
            </a:r>
            <a:endParaRPr sz="3044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-FR" sz="1500" dirty="0">
                <a:solidFill>
                  <a:srgbClr val="FF9900"/>
                </a:solidFill>
              </a:rPr>
              <a:t>Intitulé de la séquence</a:t>
            </a:r>
            <a:endParaRPr sz="1500" dirty="0">
              <a:solidFill>
                <a:srgbClr val="FF99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1205" dirty="0"/>
              <a:t>Temps estimatif : xx h xx</a:t>
            </a:r>
            <a:endParaRPr sz="1000" b="0" i="1" dirty="0"/>
          </a:p>
        </p:txBody>
      </p:sp>
      <p:sp>
        <p:nvSpPr>
          <p:cNvPr id="36" name="Google Shape;36;p13"/>
          <p:cNvSpPr txBox="1">
            <a:spLocks noGrp="1"/>
          </p:cNvSpPr>
          <p:nvPr>
            <p:ph type="title" idx="4294967295"/>
          </p:nvPr>
        </p:nvSpPr>
        <p:spPr>
          <a:xfrm>
            <a:off x="714550" y="5429140"/>
            <a:ext cx="6677700" cy="47814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900" b="0" dirty="0"/>
          </a:p>
        </p:txBody>
      </p:sp>
      <p:sp>
        <p:nvSpPr>
          <p:cNvPr id="37" name="Google Shape;37;p13"/>
          <p:cNvSpPr txBox="1">
            <a:spLocks noGrp="1"/>
          </p:cNvSpPr>
          <p:nvPr>
            <p:ph type="title" idx="4294967295"/>
          </p:nvPr>
        </p:nvSpPr>
        <p:spPr>
          <a:xfrm rot="-5400000">
            <a:off x="-2024500" y="7621185"/>
            <a:ext cx="4781400" cy="3972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1000">
                <a:solidFill>
                  <a:srgbClr val="000000"/>
                </a:solidFill>
              </a:rPr>
              <a:t>Description des activités</a:t>
            </a:r>
            <a:endParaRPr sz="1000" b="0">
              <a:solidFill>
                <a:srgbClr val="000000"/>
              </a:solidFill>
            </a:endParaRPr>
          </a:p>
        </p:txBody>
      </p:sp>
      <p:sp>
        <p:nvSpPr>
          <p:cNvPr id="38" name="Google Shape;38;p13"/>
          <p:cNvSpPr txBox="1">
            <a:spLocks noGrp="1"/>
          </p:cNvSpPr>
          <p:nvPr>
            <p:ph type="title" idx="4294967295"/>
          </p:nvPr>
        </p:nvSpPr>
        <p:spPr>
          <a:xfrm rot="-5400000">
            <a:off x="-132050" y="2060210"/>
            <a:ext cx="1004700" cy="3972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1000"/>
              <a:t>Objectifs de la séquence</a:t>
            </a:r>
            <a:endParaRPr sz="1000"/>
          </a:p>
        </p:txBody>
      </p:sp>
      <p:sp>
        <p:nvSpPr>
          <p:cNvPr id="39" name="Google Shape;39;p13"/>
          <p:cNvSpPr txBox="1">
            <a:spLocks noGrp="1"/>
          </p:cNvSpPr>
          <p:nvPr>
            <p:ph type="title" idx="4294967295"/>
          </p:nvPr>
        </p:nvSpPr>
        <p:spPr>
          <a:xfrm>
            <a:off x="187900" y="-10550"/>
            <a:ext cx="7201200" cy="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983" dirty="0">
                <a:solidFill>
                  <a:srgbClr val="FF9900"/>
                </a:solidFill>
              </a:rPr>
              <a:t>Nom de la formation</a:t>
            </a:r>
            <a:endParaRPr sz="1983" dirty="0">
              <a:solidFill>
                <a:srgbClr val="FF99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50" dirty="0">
                <a:solidFill>
                  <a:srgbClr val="FF9900"/>
                </a:solidFill>
              </a:rPr>
              <a:t>Module XX –</a:t>
            </a:r>
            <a:r>
              <a:rPr lang="fr" sz="1450" dirty="0"/>
              <a:t> </a:t>
            </a:r>
            <a:r>
              <a:rPr lang="fr" sz="1450" dirty="0">
                <a:solidFill>
                  <a:schemeClr val="lt1"/>
                </a:solidFill>
              </a:rPr>
              <a:t>nom du module</a:t>
            </a:r>
            <a:endParaRPr sz="1400" dirty="0">
              <a:solidFill>
                <a:srgbClr val="FF9900"/>
              </a:solidFill>
            </a:endParaRPr>
          </a:p>
        </p:txBody>
      </p:sp>
      <p:sp>
        <p:nvSpPr>
          <p:cNvPr id="40" name="Google Shape;40;p13"/>
          <p:cNvSpPr txBox="1">
            <a:spLocks noGrp="1"/>
          </p:cNvSpPr>
          <p:nvPr>
            <p:ph type="title" idx="4294967295"/>
          </p:nvPr>
        </p:nvSpPr>
        <p:spPr>
          <a:xfrm rot="-5400000">
            <a:off x="-176087" y="4542992"/>
            <a:ext cx="1086300" cy="397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1000"/>
              <a:t>Support pédagogique</a:t>
            </a:r>
            <a:endParaRPr sz="1000" b="0"/>
          </a:p>
        </p:txBody>
      </p:sp>
      <p:sp>
        <p:nvSpPr>
          <p:cNvPr id="41" name="Google Shape;41;p13"/>
          <p:cNvSpPr txBox="1">
            <a:spLocks noGrp="1"/>
          </p:cNvSpPr>
          <p:nvPr>
            <p:ph type="title" idx="4294967295"/>
          </p:nvPr>
        </p:nvSpPr>
        <p:spPr>
          <a:xfrm>
            <a:off x="709643" y="4191706"/>
            <a:ext cx="2985900" cy="1095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1" dirty="0">
              <a:solidFill>
                <a:srgbClr val="1155CC"/>
              </a:solidFill>
            </a:endParaRPr>
          </a:p>
        </p:txBody>
      </p:sp>
      <p:pic>
        <p:nvPicPr>
          <p:cNvPr id="42" name="Google Shape;42;p13"/>
          <p:cNvPicPr preferRelativeResize="0"/>
          <p:nvPr/>
        </p:nvPicPr>
        <p:blipFill rotWithShape="1">
          <a:blip r:embed="rId3">
            <a:alphaModFix/>
          </a:blip>
          <a:srcRect l="8800" t="6795" b="12688"/>
          <a:stretch/>
        </p:blipFill>
        <p:spPr>
          <a:xfrm>
            <a:off x="6601675" y="-10550"/>
            <a:ext cx="971964" cy="85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7900" y="-62"/>
            <a:ext cx="858149" cy="8581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3"/>
          <p:cNvSpPr txBox="1">
            <a:spLocks noGrp="1"/>
          </p:cNvSpPr>
          <p:nvPr>
            <p:ph type="title" idx="4294967295"/>
          </p:nvPr>
        </p:nvSpPr>
        <p:spPr>
          <a:xfrm>
            <a:off x="4393625" y="2910874"/>
            <a:ext cx="2985900" cy="11460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endParaRPr sz="1000" b="0" dirty="0"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4294967295"/>
          </p:nvPr>
        </p:nvSpPr>
        <p:spPr>
          <a:xfrm rot="-5400000">
            <a:off x="3477950" y="3278977"/>
            <a:ext cx="1133400" cy="3972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1000"/>
              <a:t>Chronologie</a:t>
            </a:r>
            <a:endParaRPr sz="1000" b="0"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4294967295"/>
          </p:nvPr>
        </p:nvSpPr>
        <p:spPr>
          <a:xfrm>
            <a:off x="4392588" y="4179325"/>
            <a:ext cx="2985900" cy="10863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1000" b="0" i="1" dirty="0"/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4294967295"/>
          </p:nvPr>
        </p:nvSpPr>
        <p:spPr>
          <a:xfrm rot="-5400000">
            <a:off x="3490113" y="4535936"/>
            <a:ext cx="1095900" cy="3852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1000"/>
              <a:t>Techniques  d’animation</a:t>
            </a:r>
            <a:endParaRPr sz="1000"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4294967295"/>
          </p:nvPr>
        </p:nvSpPr>
        <p:spPr>
          <a:xfrm rot="-5400000">
            <a:off x="-203525" y="3281925"/>
            <a:ext cx="1139100" cy="3972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1000"/>
              <a:t>Livrable intermédiaire</a:t>
            </a:r>
            <a:endParaRPr sz="1000" b="0"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4294967295"/>
          </p:nvPr>
        </p:nvSpPr>
        <p:spPr>
          <a:xfrm>
            <a:off x="708599" y="2903838"/>
            <a:ext cx="2985900" cy="11460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dirty="0"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4294967295"/>
          </p:nvPr>
        </p:nvSpPr>
        <p:spPr>
          <a:xfrm>
            <a:off x="714550" y="1769666"/>
            <a:ext cx="6677700" cy="10047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10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rtfolio Apprena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72CEB4E2AEA54BBEAAF7B49E39310A" ma:contentTypeVersion="16" ma:contentTypeDescription="Crée un document." ma:contentTypeScope="" ma:versionID="4f3eff922a0747cf848f43bf66fb9bd5">
  <xsd:schema xmlns:xsd="http://www.w3.org/2001/XMLSchema" xmlns:xs="http://www.w3.org/2001/XMLSchema" xmlns:p="http://schemas.microsoft.com/office/2006/metadata/properties" xmlns:ns2="33fec31b-6446-4cb0-af0c-5381f323150a" xmlns:ns3="e1faa4cd-c085-4e1f-ad0e-ce704db953ed" targetNamespace="http://schemas.microsoft.com/office/2006/metadata/properties" ma:root="true" ma:fieldsID="4fe75e4a37866c0aa94f7a3ecc93a26b" ns2:_="" ns3:_="">
    <xsd:import namespace="33fec31b-6446-4cb0-af0c-5381f323150a"/>
    <xsd:import namespace="e1faa4cd-c085-4e1f-ad0e-ce704db953ed"/>
    <xsd:element name="properties">
      <xsd:complexType>
        <xsd:sequence>
          <xsd:element name="documentManagement">
            <xsd:complexType>
              <xsd:all>
                <xsd:element ref="ns2:CNPCreditImpotRecherche" minOccurs="0"/>
                <xsd:element ref="ns2:CNPEtatduProjet" minOccurs="0"/>
                <xsd:element ref="ns2:j7d9c0f6e7bd4c86890a1758e2b67b9d" minOccurs="0"/>
                <xsd:element ref="ns2:TaxCatchAll" minOccurs="0"/>
                <xsd:element ref="ns2:TaxCatchAllLabel" minOccurs="0"/>
                <xsd:element ref="ns2:CNPTypeDeProjetCDM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2:CNPChefDeProjet" minOccurs="0"/>
                <xsd:element ref="ns2:b6f4d7e16294434b80e65589b7a6eba3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3:MediaServiceOCR" minOccurs="0"/>
                <xsd:element ref="ns3:Remarques" minOccurs="0"/>
                <xsd:element ref="ns3:Date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fec31b-6446-4cb0-af0c-5381f323150a" elementFormDefault="qualified">
    <xsd:import namespace="http://schemas.microsoft.com/office/2006/documentManagement/types"/>
    <xsd:import namespace="http://schemas.microsoft.com/office/infopath/2007/PartnerControls"/>
    <xsd:element name="CNPCreditImpotRecherche" ma:index="8" nillable="true" ma:displayName="Credit Impot Recherche" ma:default="0" ma:internalName="CNPCreditImpotRecherche">
      <xsd:simpleType>
        <xsd:restriction base="dms:Boolean"/>
      </xsd:simpleType>
    </xsd:element>
    <xsd:element name="CNPEtatduProjet" ma:index="9" nillable="true" ma:displayName="Etat du Projet" ma:format="Dropdown" ma:indexed="true" ma:internalName="CNPEtatduProjet">
      <xsd:simpleType>
        <xsd:restriction base="dms:Choice">
          <xsd:enumeration value="En cours"/>
          <xsd:enumeration value="Terminé"/>
          <xsd:enumeration value="En suspens"/>
          <xsd:enumeration value="A l'étude"/>
        </xsd:restriction>
      </xsd:simpleType>
    </xsd:element>
    <xsd:element name="j7d9c0f6e7bd4c86890a1758e2b67b9d" ma:index="10" nillable="true" ma:taxonomy="true" ma:internalName="j7d9c0f6e7bd4c86890a1758e2b67b9d" ma:taxonomyFieldName="CNPServicePilote" ma:displayName="Service Pilote" ma:fieldId="{37d9c0f6-e7bd-4c86-890a-1758e2b67b9d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hidden="true" ma:list="{def27cf2-3075-4f4d-8397-7f2bf4aa425e}" ma:internalName="TaxCatchAll" ma:showField="CatchAllData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hidden="true" ma:list="{def27cf2-3075-4f4d-8397-7f2bf4aa425e}" ma:internalName="TaxCatchAllLabel" ma:readOnly="true" ma:showField="CatchAllDataLabel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NPTypeDeProjetCDM" ma:index="14" nillable="true" ma:displayName="Type de projet CDM" ma:format="Dropdown" ma:indexed="true" ma:internalName="CNPTypeDeProjetCDM">
      <xsd:simpleType>
        <xsd:restriction base="dms:Choice">
          <xsd:enumeration value="Projet piloté par le CDM"/>
          <xsd:enumeration value="Projet contribution CDM"/>
        </xsd:restriction>
      </xsd:simpleType>
    </xsd:element>
    <xsd:element name="CNPChefDeProjet" ma:index="19" nillable="true" ma:displayName="Chef de projet" ma:list="UserInfo" ma:SharePointGroup="0" ma:internalName="CNPChefDeProjet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6f4d7e16294434b80e65589b7a6eba3" ma:index="20" nillable="true" ma:taxonomy="true" ma:internalName="b6f4d7e16294434b80e65589b7a6eba3" ma:taxonomyFieldName="CNPServicesContributeurs" ma:displayName="Service(s) Contributeur(s)" ma:fieldId="{b6f4d7e1-6294-434b-80e6-5589b7a6eba3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faa4cd-c085-4e1f-ad0e-ce704db95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Balises d’images" ma:readOnly="false" ma:fieldId="{5cf76f15-5ced-4ddc-b409-7134ff3c332f}" ma:taxonomyMulti="true" ma:sspId="33a4ebfd-3da7-46f9-9345-c79639ce30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Remarques" ma:index="29" nillable="true" ma:displayName="Remarques" ma:format="Dropdown" ma:internalName="Remarques">
      <xsd:simpleType>
        <xsd:restriction base="dms:Text">
          <xsd:maxLength value="255"/>
        </xsd:restriction>
      </xsd:simpleType>
    </xsd:element>
    <xsd:element name="Date" ma:index="30" nillable="true" ma:displayName="Date" ma:format="DateTime" ma:internalName="Date">
      <xsd:simpleType>
        <xsd:restriction base="dms:DateTim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7d9c0f6e7bd4c86890a1758e2b67b9d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</Terms>
    </j7d9c0f6e7bd4c86890a1758e2b67b9d>
    <CNPChefDeProjet xmlns="33fec31b-6446-4cb0-af0c-5381f323150a">
      <UserInfo>
        <DisplayName>Mathieu Hugon</DisplayName>
        <AccountId>47</AccountId>
        <AccountType/>
      </UserInfo>
      <UserInfo>
        <DisplayName>Sophie Renvoise</DisplayName>
        <AccountId>12</AccountId>
        <AccountType/>
      </UserInfo>
    </CNPChefDeProjet>
    <CNPEtatduProjet xmlns="33fec31b-6446-4cb0-af0c-5381f323150a">En cours</CNPEtatduProjet>
    <CNPTypeDeProjetCDM xmlns="33fec31b-6446-4cb0-af0c-5381f323150a">Projet piloté par le CDM</CNPTypeDeProjetCDM>
    <CNPCreditImpotRecherche xmlns="33fec31b-6446-4cb0-af0c-5381f323150a">false</CNPCreditImpotRecherche>
    <b6f4d7e16294434b80e65589b7a6eba3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CDM</TermName>
          <TermId xmlns="http://schemas.microsoft.com/office/infopath/2007/PartnerControls">f8b08ccf-f058-4baf-850b-4ca946b2816b</TermId>
        </TermInfo>
        <TermInfo xmlns="http://schemas.microsoft.com/office/infopath/2007/PartnerControls">
          <TermName xmlns="http://schemas.microsoft.com/office/infopath/2007/PartnerControls">Service Instituts de Métier</TermName>
          <TermId xmlns="http://schemas.microsoft.com/office/infopath/2007/PartnerControls">ea72fb44-60b0-4f9b-b5c7-8c7ae47f3cfa</TermId>
        </TermInfo>
        <TermInfo xmlns="http://schemas.microsoft.com/office/infopath/2007/PartnerControls">
          <TermName xmlns="http://schemas.microsoft.com/office/infopath/2007/PartnerControls">Service Accompagnement des formateurs</TermName>
          <TermId xmlns="http://schemas.microsoft.com/office/infopath/2007/PartnerControls">b9050f16-ded7-47e2-9c0a-0b2296e73546</TermId>
        </TermInfo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  <TermInfo xmlns="http://schemas.microsoft.com/office/infopath/2007/PartnerControls">
          <TermName xmlns="http://schemas.microsoft.com/office/infopath/2007/PartnerControls">Service Accompagnement des Régions</TermName>
          <TermId xmlns="http://schemas.microsoft.com/office/infopath/2007/PartnerControls">6d97f92b-a0f5-4bbb-b07d-3a60de762250</TermId>
        </TermInfo>
        <TermInfo xmlns="http://schemas.microsoft.com/office/infopath/2007/PartnerControls">
          <TermName xmlns="http://schemas.microsoft.com/office/infopath/2007/PartnerControls">Service développement durable</TermName>
          <TermId xmlns="http://schemas.microsoft.com/office/infopath/2007/PartnerControls">ef07d8c1-1605-41b8-8c47-538a8eed0cfa</TermId>
        </TermInfo>
        <TermInfo xmlns="http://schemas.microsoft.com/office/infopath/2007/PartnerControls">
          <TermName xmlns="http://schemas.microsoft.com/office/infopath/2007/PartnerControls">Service Administratif et Financier</TermName>
          <TermId xmlns="http://schemas.microsoft.com/office/infopath/2007/PartnerControls">b3a0c242-4ca6-4265-a9ff-3313b906dc04</TermId>
        </TermInfo>
        <TermInfo xmlns="http://schemas.microsoft.com/office/infopath/2007/PartnerControls">
          <TermName xmlns="http://schemas.microsoft.com/office/infopath/2007/PartnerControls">Service International</TermName>
          <TermId xmlns="http://schemas.microsoft.com/office/infopath/2007/PartnerControls">243b35c9-3ad8-4a82-a86d-db6645333c9d</TermId>
        </TermInfo>
        <TermInfo xmlns="http://schemas.microsoft.com/office/infopath/2007/PartnerControls">
          <TermName xmlns="http://schemas.microsoft.com/office/infopath/2007/PartnerControls">Service Pôles Multi-compétences</TermName>
          <TermId xmlns="http://schemas.microsoft.com/office/infopath/2007/PartnerControls">a557f477-f10a-4c61-ab52-a3bcaee4318c</TermId>
        </TermInfo>
        <TermInfo xmlns="http://schemas.microsoft.com/office/infopath/2007/PartnerControls">
          <TermName xmlns="http://schemas.microsoft.com/office/infopath/2007/PartnerControls">Service Veille</TermName>
          <TermId xmlns="http://schemas.microsoft.com/office/infopath/2007/PartnerControls">907bc942-a0b7-4c18-95d3-be33612f4df4</TermId>
        </TermInfo>
        <TermInfo xmlns="http://schemas.microsoft.com/office/infopath/2007/PartnerControls">
          <TermName xmlns="http://schemas.microsoft.com/office/infopath/2007/PartnerControls">Service Veille et Valorisation des métiers</TermName>
          <TermId xmlns="http://schemas.microsoft.com/office/infopath/2007/PartnerControls">9a11ad2c-40d1-409b-9690-87a23e5a46d2</TermId>
        </TermInfo>
      </Terms>
    </b6f4d7e16294434b80e65589b7a6eba3>
    <lcf76f155ced4ddcb4097134ff3c332f xmlns="e1faa4cd-c085-4e1f-ad0e-ce704db953ed">
      <Terms xmlns="http://schemas.microsoft.com/office/infopath/2007/PartnerControls"/>
    </lcf76f155ced4ddcb4097134ff3c332f>
    <Remarques xmlns="e1faa4cd-c085-4e1f-ad0e-ce704db953ed" xsi:nil="true"/>
    <Date xmlns="e1faa4cd-c085-4e1f-ad0e-ce704db953ed" xsi:nil="true"/>
    <TaxCatchAll xmlns="33fec31b-6446-4cb0-af0c-5381f323150a">
      <Value>49</Value>
      <Value>32</Value>
      <Value>23</Value>
      <Value>42</Value>
      <Value>41</Value>
      <Value>40</Value>
      <Value>22</Value>
      <Value>21</Value>
      <Value>20</Value>
      <Value>19</Value>
      <Value>18</Value>
    </TaxCatchAll>
  </documentManagement>
</p:properties>
</file>

<file path=customXml/itemProps1.xml><?xml version="1.0" encoding="utf-8"?>
<ds:datastoreItem xmlns:ds="http://schemas.openxmlformats.org/officeDocument/2006/customXml" ds:itemID="{B73E9997-2856-4A29-A2F4-2F0B11B1A77A}"/>
</file>

<file path=customXml/itemProps2.xml><?xml version="1.0" encoding="utf-8"?>
<ds:datastoreItem xmlns:ds="http://schemas.openxmlformats.org/officeDocument/2006/customXml" ds:itemID="{55965683-6F22-4781-8ED1-9E194D9A4BB9}"/>
</file>

<file path=customXml/itemProps3.xml><?xml version="1.0" encoding="utf-8"?>
<ds:datastoreItem xmlns:ds="http://schemas.openxmlformats.org/officeDocument/2006/customXml" ds:itemID="{1DD786E5-A916-4A9C-AD23-19CF35551C7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Personnalisé</PresentationFormat>
  <Paragraphs>11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Montserrat</vt:lpstr>
      <vt:lpstr>Arial</vt:lpstr>
      <vt:lpstr>Portfolio Apprenant</vt:lpstr>
      <vt:lpstr>PROPOSITION DE SÉQUENCE Intitulé de la séquence Temps estimatif : xx h xx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Marlène Barbe</cp:lastModifiedBy>
  <cp:revision>1</cp:revision>
  <dcterms:modified xsi:type="dcterms:W3CDTF">2025-09-12T10:03:27Z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0x010100FE72CEB4E2AEA54BBEAAF7B49E39310A</vt:lpwstr>
  </property>
  <property fmtid="{D5CDD505-2E9C-101B-9397-08002B2CF9AE}" pid="3" name="CNPServicePilote">
    <vt:lpwstr>22;#Service Formation|097fe5e5-7f7a-4fb6-96f0-55f82ed240fb</vt:lpwstr>
  </property>
  <property fmtid="{D5CDD505-2E9C-101B-9397-08002B2CF9AE}" pid="4" name="CNPServicesContributeurs">
    <vt:lpwstr>40;#CDM|f8b08ccf-f058-4baf-850b-4ca946b2816b;#21;#Service Instituts de Métier|ea72fb44-60b0-4f9b-b5c7-8c7ae47f3cfa;#32;#Service Accompagnement des formateurs|b9050f16-ded7-47e2-9c0a-0b2296e73546;#22;#Service Formation|097fe5e5-7f7a-4fb6-96f0-55f82ed240fb;#18;#Service Accompagnement des Régions|6d97f92b-a0f5-4bbb-b07d-3a60de762250;#19;#Service développement durable|ef07d8c1-1605-41b8-8c47-538a8eed0cfa;#20;#Service Administratif et Financier|b3a0c242-4ca6-4265-a9ff-3313b906dc04;#23;#Service International|243b35c9-3ad8-4a82-a86d-db6645333c9d;#41;#Service Pôles Multi-compétences|a557f477-f10a-4c61-ab52-a3bcaee4318c;#42;#Service Veille|907bc942-a0b7-4c18-95d3-be33612f4df4;#49;#Service Veille et Valorisation des métiers|9a11ad2c-40d1-409b-9690-87a23e5a46d2</vt:lpwstr>
  </property>
  <property fmtid="{D5CDD505-2E9C-101B-9397-08002B2CF9AE}" pid="5" name="MediaServiceImageTags">
    <vt:lpwstr/>
  </property>
</Properties>
</file>