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2" Type="http://schemas.openxmlformats.org/officeDocument/2006/relationships/custom-properties" Target="docProps/custom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5143500" cx="9144000"/>
  <p:notesSz cx="6858000" cy="9144000"/>
  <p:embeddedFontLst>
    <p:embeddedFont>
      <p:font typeface="Montserrat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font" Target="fonts/Montserrat-bold.fntdata"/><Relationship Id="rId8" Type="http://schemas.openxmlformats.org/officeDocument/2006/relationships/slide" Target="slides/slide3.xml"/><Relationship Id="rId18" Type="http://schemas.openxmlformats.org/officeDocument/2006/relationships/customXml" Target="../customXml/item3.xml"/><Relationship Id="rId3" Type="http://schemas.openxmlformats.org/officeDocument/2006/relationships/presProps" Target="presProps.xml"/><Relationship Id="rId12" Type="http://schemas.openxmlformats.org/officeDocument/2006/relationships/font" Target="fonts/Montserrat-regular.fntdata"/><Relationship Id="rId7" Type="http://schemas.openxmlformats.org/officeDocument/2006/relationships/slide" Target="slides/slide2.xml"/><Relationship Id="rId17" Type="http://schemas.openxmlformats.org/officeDocument/2006/relationships/customXml" Target="../customXml/item2.xml"/><Relationship Id="rId2" Type="http://schemas.openxmlformats.org/officeDocument/2006/relationships/viewProps" Target="viewProps.xml"/><Relationship Id="rId16" Type="http://schemas.openxmlformats.org/officeDocument/2006/relationships/customXml" Target="../customXml/item1.xml"/><Relationship Id="rId11" Type="http://schemas.openxmlformats.org/officeDocument/2006/relationships/slide" Target="slides/slide6.xml"/><Relationship Id="rId1" Type="http://schemas.openxmlformats.org/officeDocument/2006/relationships/theme" Target="theme/theme2.xml"/><Relationship Id="rId6" Type="http://schemas.openxmlformats.org/officeDocument/2006/relationships/slide" Target="slides/slide1.xml"/><Relationship Id="rId15" Type="http://schemas.openxmlformats.org/officeDocument/2006/relationships/font" Target="fonts/Montserrat-boldItalic.fntdata"/><Relationship Id="rId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font" Target="fonts/Montserrat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"/>
              <a:t>Ouvrir le diapo après avoir fait le brainstorming 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" name="Google Shape;6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"/>
              <a:t>En vous appuyant sur le brainstorming précédent, expliquer l’importance de l’utilisation d’une analyse de fabrication.</a:t>
            </a:r>
            <a:endParaRPr sz="4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1" name="Google Shape;7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"/>
              <a:t>Distribution de l’analyse de fabrication et présentation des différentes parties à l’aide du diapo.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"/>
              <a:t>Mettre les jeunes en binômes et leur faire remplir l’analyse de fabrication pour chaque élément abordé avec les éléments du dossier ouvrage du module.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"/>
              <a:t>encadrer le remplissage jusqu’à l’écriture de la première phase, ensuite laisser les jeunes en binôme et en autonomie pendant 20 minutes avec la consigne de la slide suivante.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"/>
              <a:t>Laisser la consigne au tableau, passer voir chaque groupe pour vérifier l’avancée du travail.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"/>
              <a:t>Leur demander de rédiger complètement la phase 2 et faire la correction.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"/>
              <a:t>Ensuite, en fonction de la compréhension du groupe on proposera de remplir le reste en autonomie puis de tout corriger ou alors on fera des corrections intermédiaires.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"/>
              <a:t>Pour la correction : projeter l’analyse de fabrication et la remplir complètement en faisant participer les jeunes.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5" name="Google Shape;85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" name="Google Shape;91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5313350" y="526925"/>
            <a:ext cx="3577858" cy="3867912"/>
          </a:xfrm>
          <a:custGeom>
            <a:rect b="b" l="l" r="r" t="t"/>
            <a:pathLst>
              <a:path extrusionOk="0" h="8229600" w="8085554">
                <a:moveTo>
                  <a:pt x="0" y="0"/>
                </a:moveTo>
                <a:lnTo>
                  <a:pt x="8085554" y="0"/>
                </a:lnTo>
                <a:lnTo>
                  <a:pt x="8085554" y="8229601"/>
                </a:lnTo>
                <a:lnTo>
                  <a:pt x="0" y="8229601"/>
                </a:lnTo>
                <a:lnTo>
                  <a:pt x="0" y="0"/>
                </a:lnTo>
                <a:close/>
              </a:path>
            </a:pathLst>
          </a:custGeom>
          <a:solidFill>
            <a:srgbClr val="38761D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13"/>
          <p:cNvSpPr/>
          <p:nvPr/>
        </p:nvSpPr>
        <p:spPr>
          <a:xfrm>
            <a:off x="0" y="1"/>
            <a:ext cx="904982" cy="5143500"/>
          </a:xfrm>
          <a:custGeom>
            <a:rect b="b" l="l" r="r" t="t"/>
            <a:pathLst>
              <a:path extrusionOk="0" h="10287000" w="2429481">
                <a:moveTo>
                  <a:pt x="0" y="0"/>
                </a:moveTo>
                <a:lnTo>
                  <a:pt x="2429481" y="0"/>
                </a:lnTo>
                <a:lnTo>
                  <a:pt x="2429481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solidFill>
            <a:srgbClr val="38761D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980763" y="1787525"/>
            <a:ext cx="45096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200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1" lang="fr" sz="2900">
                <a:latin typeface="Montserrat"/>
                <a:ea typeface="Montserrat"/>
                <a:cs typeface="Montserrat"/>
                <a:sym typeface="Montserrat"/>
              </a:rPr>
              <a:t>Titre de la séquence</a:t>
            </a:r>
            <a:endParaRPr b="1" i="0" sz="29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1049262" y="2778425"/>
            <a:ext cx="41742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fr" sz="1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Compagnons Menuisier et Ébéniste Du Devoir  </a:t>
            </a:r>
            <a:endParaRPr b="0" i="0" sz="1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8" name="Google Shape;58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" y="3"/>
            <a:ext cx="904974" cy="904946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68175" y="4102175"/>
            <a:ext cx="1041325" cy="1041325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3"/>
          <p:cNvSpPr txBox="1"/>
          <p:nvPr/>
        </p:nvSpPr>
        <p:spPr>
          <a:xfrm>
            <a:off x="980762" y="1587425"/>
            <a:ext cx="41742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fr" sz="1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Apprentissage  </a:t>
            </a:r>
            <a:endParaRPr b="0" i="0" sz="1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1" name="Google Shape;61;p13"/>
          <p:cNvPicPr preferRelativeResize="0"/>
          <p:nvPr/>
        </p:nvPicPr>
        <p:blipFill rotWithShape="1">
          <a:blip r:embed="rId5">
            <a:alphaModFix/>
          </a:blip>
          <a:srcRect b="0" l="19698" r="19691" t="0"/>
          <a:stretch/>
        </p:blipFill>
        <p:spPr>
          <a:xfrm>
            <a:off x="5566175" y="770700"/>
            <a:ext cx="3577851" cy="3867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/>
          <p:nvPr/>
        </p:nvSpPr>
        <p:spPr>
          <a:xfrm>
            <a:off x="0" y="1"/>
            <a:ext cx="904982" cy="822960"/>
          </a:xfrm>
          <a:custGeom>
            <a:rect b="b" l="l" r="r" t="t"/>
            <a:pathLst>
              <a:path extrusionOk="0" h="10287000" w="2429481">
                <a:moveTo>
                  <a:pt x="0" y="0"/>
                </a:moveTo>
                <a:lnTo>
                  <a:pt x="2429481" y="0"/>
                </a:lnTo>
                <a:lnTo>
                  <a:pt x="2429481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solidFill>
            <a:srgbClr val="38761D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14"/>
          <p:cNvSpPr txBox="1"/>
          <p:nvPr/>
        </p:nvSpPr>
        <p:spPr>
          <a:xfrm>
            <a:off x="531687" y="257575"/>
            <a:ext cx="4174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fr" sz="20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Introduction   </a:t>
            </a:r>
            <a:endParaRPr b="1" i="0" sz="20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" name="Google Shape;68;p14"/>
          <p:cNvSpPr txBox="1"/>
          <p:nvPr/>
        </p:nvSpPr>
        <p:spPr>
          <a:xfrm>
            <a:off x="1287750" y="789425"/>
            <a:ext cx="6568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lang="fr" sz="2000">
                <a:solidFill>
                  <a:srgbClr val="38761D"/>
                </a:solidFill>
                <a:latin typeface="Montserrat"/>
                <a:ea typeface="Montserrat"/>
                <a:cs typeface="Montserrat"/>
                <a:sym typeface="Montserrat"/>
              </a:rPr>
              <a:t>nom de l’activité</a:t>
            </a:r>
            <a:endParaRPr b="1" i="0" sz="2000" u="none" cap="none" strike="noStrike">
              <a:solidFill>
                <a:srgbClr val="38761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/>
          <p:nvPr/>
        </p:nvSpPr>
        <p:spPr>
          <a:xfrm>
            <a:off x="0" y="1"/>
            <a:ext cx="904982" cy="822960"/>
          </a:xfrm>
          <a:custGeom>
            <a:rect b="b" l="l" r="r" t="t"/>
            <a:pathLst>
              <a:path extrusionOk="0" h="10287000" w="2429481">
                <a:moveTo>
                  <a:pt x="0" y="0"/>
                </a:moveTo>
                <a:lnTo>
                  <a:pt x="2429481" y="0"/>
                </a:lnTo>
                <a:lnTo>
                  <a:pt x="2429481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solidFill>
            <a:srgbClr val="38761D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15"/>
          <p:cNvSpPr txBox="1"/>
          <p:nvPr/>
        </p:nvSpPr>
        <p:spPr>
          <a:xfrm>
            <a:off x="547437" y="257575"/>
            <a:ext cx="4174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fr" sz="20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Le cours </a:t>
            </a:r>
            <a:endParaRPr b="1" i="0" sz="20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/>
          <p:nvPr/>
        </p:nvSpPr>
        <p:spPr>
          <a:xfrm>
            <a:off x="0" y="1"/>
            <a:ext cx="904982" cy="822960"/>
          </a:xfrm>
          <a:custGeom>
            <a:rect b="b" l="l" r="r" t="t"/>
            <a:pathLst>
              <a:path extrusionOk="0" h="10287000" w="2429481">
                <a:moveTo>
                  <a:pt x="0" y="0"/>
                </a:moveTo>
                <a:lnTo>
                  <a:pt x="2429481" y="0"/>
                </a:lnTo>
                <a:lnTo>
                  <a:pt x="2429481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solidFill>
            <a:srgbClr val="38761D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16"/>
          <p:cNvSpPr txBox="1"/>
          <p:nvPr/>
        </p:nvSpPr>
        <p:spPr>
          <a:xfrm>
            <a:off x="530097" y="257575"/>
            <a:ext cx="5060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fr" sz="20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Application </a:t>
            </a:r>
            <a:endParaRPr b="1" i="0" sz="2000" u="none" cap="none" strike="noStrike">
              <a:solidFill>
                <a:srgbClr val="38761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1" name="Google Shape;81;p16"/>
          <p:cNvSpPr txBox="1"/>
          <p:nvPr/>
        </p:nvSpPr>
        <p:spPr>
          <a:xfrm>
            <a:off x="904975" y="3893100"/>
            <a:ext cx="5615400" cy="11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fr" sz="1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Critères de réussite :</a:t>
            </a:r>
            <a:endParaRPr b="1" i="0" sz="1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fr" sz="1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✅ </a:t>
            </a:r>
            <a:r>
              <a:rPr lang="fr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lister les critères</a:t>
            </a:r>
            <a:endParaRPr b="0" i="0" sz="1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fr" sz="1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✅ </a:t>
            </a:r>
            <a:r>
              <a:rPr lang="fr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lister les critères</a:t>
            </a:r>
            <a:endParaRPr b="0" i="0" sz="1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fr" sz="1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✅ </a:t>
            </a:r>
            <a:r>
              <a:rPr lang="fr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lister les critères</a:t>
            </a:r>
            <a:endParaRPr b="0" i="0" sz="2000" u="none" cap="none" strike="noStrike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2" name="Google Shape;82;p16"/>
          <p:cNvSpPr txBox="1"/>
          <p:nvPr/>
        </p:nvSpPr>
        <p:spPr>
          <a:xfrm>
            <a:off x="2113872" y="1188575"/>
            <a:ext cx="5060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fr" sz="20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i="0" lang="fr" sz="2000" u="none" cap="none" strike="noStrike">
                <a:solidFill>
                  <a:srgbClr val="38761D"/>
                </a:solidFill>
                <a:latin typeface="Montserrat"/>
                <a:ea typeface="Montserrat"/>
                <a:cs typeface="Montserrat"/>
                <a:sym typeface="Montserrat"/>
              </a:rPr>
              <a:t>Consignes d'exercice :</a:t>
            </a:r>
            <a:endParaRPr b="1" i="0" sz="2000" u="none" cap="none" strike="noStrike">
              <a:solidFill>
                <a:srgbClr val="38761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7"/>
          <p:cNvSpPr/>
          <p:nvPr/>
        </p:nvSpPr>
        <p:spPr>
          <a:xfrm>
            <a:off x="1580792" y="1492612"/>
            <a:ext cx="1925364" cy="1723072"/>
          </a:xfrm>
          <a:custGeom>
            <a:rect b="b" l="l" r="r" t="t"/>
            <a:pathLst>
              <a:path extrusionOk="0" h="10287000" w="2429481">
                <a:moveTo>
                  <a:pt x="0" y="0"/>
                </a:moveTo>
                <a:lnTo>
                  <a:pt x="2429481" y="0"/>
                </a:lnTo>
                <a:lnTo>
                  <a:pt x="2429481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solidFill>
            <a:srgbClr val="38761D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7"/>
          <p:cNvSpPr txBox="1"/>
          <p:nvPr>
            <p:ph type="ctrTitle"/>
          </p:nvPr>
        </p:nvSpPr>
        <p:spPr>
          <a:xfrm>
            <a:off x="311700" y="1903250"/>
            <a:ext cx="8520600" cy="901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fr" sz="5000">
                <a:latin typeface="Montserrat"/>
                <a:ea typeface="Montserrat"/>
                <a:cs typeface="Montserrat"/>
                <a:sym typeface="Montserrat"/>
              </a:rPr>
              <a:t>Fiche mémo</a:t>
            </a:r>
            <a:endParaRPr sz="50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8"/>
          <p:cNvSpPr/>
          <p:nvPr/>
        </p:nvSpPr>
        <p:spPr>
          <a:xfrm>
            <a:off x="0" y="0"/>
            <a:ext cx="510191" cy="514350"/>
          </a:xfrm>
          <a:custGeom>
            <a:rect b="b" l="l" r="r" t="t"/>
            <a:pathLst>
              <a:path extrusionOk="0" h="10287000" w="2429481">
                <a:moveTo>
                  <a:pt x="0" y="0"/>
                </a:moveTo>
                <a:lnTo>
                  <a:pt x="2429481" y="0"/>
                </a:lnTo>
                <a:lnTo>
                  <a:pt x="2429481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solidFill>
            <a:srgbClr val="38761D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8"/>
          <p:cNvSpPr txBox="1"/>
          <p:nvPr/>
        </p:nvSpPr>
        <p:spPr>
          <a:xfrm>
            <a:off x="350801" y="164775"/>
            <a:ext cx="70263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fr" sz="1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Fiche mémo : </a:t>
            </a:r>
            <a:r>
              <a:rPr b="0" i="0" lang="fr" sz="1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Remplir une analyse de fabrication</a:t>
            </a:r>
            <a:endParaRPr b="0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95" name="Google Shape;95;p18"/>
          <p:cNvCxnSpPr/>
          <p:nvPr/>
        </p:nvCxnSpPr>
        <p:spPr>
          <a:xfrm flipH="1">
            <a:off x="4569450" y="447450"/>
            <a:ext cx="5100" cy="4248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E72CEB4E2AEA54BBEAAF7B49E39310A" ma:contentTypeVersion="16" ma:contentTypeDescription="Crée un document." ma:contentTypeScope="" ma:versionID="4f3eff922a0747cf848f43bf66fb9bd5">
  <xsd:schema xmlns:xsd="http://www.w3.org/2001/XMLSchema" xmlns:xs="http://www.w3.org/2001/XMLSchema" xmlns:p="http://schemas.microsoft.com/office/2006/metadata/properties" xmlns:ns2="33fec31b-6446-4cb0-af0c-5381f323150a" xmlns:ns3="e1faa4cd-c085-4e1f-ad0e-ce704db953ed" targetNamespace="http://schemas.microsoft.com/office/2006/metadata/properties" ma:root="true" ma:fieldsID="4fe75e4a37866c0aa94f7a3ecc93a26b" ns2:_="" ns3:_="">
    <xsd:import namespace="33fec31b-6446-4cb0-af0c-5381f323150a"/>
    <xsd:import namespace="e1faa4cd-c085-4e1f-ad0e-ce704db953ed"/>
    <xsd:element name="properties">
      <xsd:complexType>
        <xsd:sequence>
          <xsd:element name="documentManagement">
            <xsd:complexType>
              <xsd:all>
                <xsd:element ref="ns2:CNPCreditImpotRecherche" minOccurs="0"/>
                <xsd:element ref="ns2:CNPEtatduProjet" minOccurs="0"/>
                <xsd:element ref="ns2:j7d9c0f6e7bd4c86890a1758e2b67b9d" minOccurs="0"/>
                <xsd:element ref="ns2:TaxCatchAll" minOccurs="0"/>
                <xsd:element ref="ns2:TaxCatchAllLabel" minOccurs="0"/>
                <xsd:element ref="ns2:CNPTypeDeProjetCDM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2:CNPChefDeProjet" minOccurs="0"/>
                <xsd:element ref="ns2:b6f4d7e16294434b80e65589b7a6eba3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lcf76f155ced4ddcb4097134ff3c332f" minOccurs="0"/>
                <xsd:element ref="ns3:MediaServiceOCR" minOccurs="0"/>
                <xsd:element ref="ns3:Remarques" minOccurs="0"/>
                <xsd:element ref="ns3:Date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fec31b-6446-4cb0-af0c-5381f323150a" elementFormDefault="qualified">
    <xsd:import namespace="http://schemas.microsoft.com/office/2006/documentManagement/types"/>
    <xsd:import namespace="http://schemas.microsoft.com/office/infopath/2007/PartnerControls"/>
    <xsd:element name="CNPCreditImpotRecherche" ma:index="8" nillable="true" ma:displayName="Credit Impot Recherche" ma:default="0" ma:internalName="CNPCreditImpotRecherche">
      <xsd:simpleType>
        <xsd:restriction base="dms:Boolean"/>
      </xsd:simpleType>
    </xsd:element>
    <xsd:element name="CNPEtatduProjet" ma:index="9" nillable="true" ma:displayName="Etat du Projet" ma:format="Dropdown" ma:indexed="true" ma:internalName="CNPEtatduProjet">
      <xsd:simpleType>
        <xsd:restriction base="dms:Choice">
          <xsd:enumeration value="En cours"/>
          <xsd:enumeration value="Terminé"/>
          <xsd:enumeration value="En suspens"/>
          <xsd:enumeration value="A l'étude"/>
        </xsd:restriction>
      </xsd:simpleType>
    </xsd:element>
    <xsd:element name="j7d9c0f6e7bd4c86890a1758e2b67b9d" ma:index="10" nillable="true" ma:taxonomy="true" ma:internalName="j7d9c0f6e7bd4c86890a1758e2b67b9d" ma:taxonomyFieldName="CNPServicePilote" ma:displayName="Service Pilote" ma:fieldId="{37d9c0f6-e7bd-4c86-890a-1758e2b67b9d}" ma:taxonomyMulti="true" ma:sspId="33a4ebfd-3da7-46f9-9345-c79639ce3046" ma:termSetId="d40b79da-c2db-405a-90b2-3c2ae4301e9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1" nillable="true" ma:displayName="Taxonomy Catch All Column" ma:hidden="true" ma:list="{def27cf2-3075-4f4d-8397-7f2bf4aa425e}" ma:internalName="TaxCatchAll" ma:showField="CatchAllData" ma:web="edec4f85-d9ca-4b89-af4b-46d40bedcb5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" nillable="true" ma:displayName="Taxonomy Catch All Column1" ma:hidden="true" ma:list="{def27cf2-3075-4f4d-8397-7f2bf4aa425e}" ma:internalName="TaxCatchAllLabel" ma:readOnly="true" ma:showField="CatchAllDataLabel" ma:web="edec4f85-d9ca-4b89-af4b-46d40bedcb5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NPTypeDeProjetCDM" ma:index="14" nillable="true" ma:displayName="Type de projet CDM" ma:format="Dropdown" ma:indexed="true" ma:internalName="CNPTypeDeProjetCDM">
      <xsd:simpleType>
        <xsd:restriction base="dms:Choice">
          <xsd:enumeration value="Projet piloté par le CDM"/>
          <xsd:enumeration value="Projet contribution CDM"/>
        </xsd:restriction>
      </xsd:simpleType>
    </xsd:element>
    <xsd:element name="CNPChefDeProjet" ma:index="19" nillable="true" ma:displayName="Chef de projet" ma:list="UserInfo" ma:SharePointGroup="0" ma:internalName="CNPChefDeProjet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b6f4d7e16294434b80e65589b7a6eba3" ma:index="20" nillable="true" ma:taxonomy="true" ma:internalName="b6f4d7e16294434b80e65589b7a6eba3" ma:taxonomyFieldName="CNPServicesContributeurs" ma:displayName="Service(s) Contributeur(s)" ma:fieldId="{b6f4d7e1-6294-434b-80e6-5589b7a6eba3}" ma:taxonomyMulti="true" ma:sspId="33a4ebfd-3da7-46f9-9345-c79639ce3046" ma:termSetId="d40b79da-c2db-405a-90b2-3c2ae4301e98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1faa4cd-c085-4e1f-ad0e-ce704db953e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5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6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2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2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7" nillable="true" ma:taxonomy="true" ma:internalName="lcf76f155ced4ddcb4097134ff3c332f" ma:taxonomyFieldName="MediaServiceImageTags" ma:displayName="Balises d’images" ma:readOnly="false" ma:fieldId="{5cf76f15-5ced-4ddc-b409-7134ff3c332f}" ma:taxonomyMulti="true" ma:sspId="33a4ebfd-3da7-46f9-9345-c79639ce304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Remarques" ma:index="29" nillable="true" ma:displayName="Remarques" ma:format="Dropdown" ma:internalName="Remarques">
      <xsd:simpleType>
        <xsd:restriction base="dms:Text">
          <xsd:maxLength value="255"/>
        </xsd:restriction>
      </xsd:simpleType>
    </xsd:element>
    <xsd:element name="Date" ma:index="30" nillable="true" ma:displayName="Date" ma:format="DateTime" ma:internalName="Date">
      <xsd:simpleType>
        <xsd:restriction base="dms:DateTime"/>
      </xsd:simpleType>
    </xsd:element>
    <xsd:element name="MediaServiceBillingMetadata" ma:index="3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j7d9c0f6e7bd4c86890a1758e2b67b9d xmlns="33fec31b-6446-4cb0-af0c-5381f323150a">
      <Terms xmlns="http://schemas.microsoft.com/office/infopath/2007/PartnerControls">
        <TermInfo xmlns="http://schemas.microsoft.com/office/infopath/2007/PartnerControls">
          <TermName xmlns="http://schemas.microsoft.com/office/infopath/2007/PartnerControls">Service Formation</TermName>
          <TermId xmlns="http://schemas.microsoft.com/office/infopath/2007/PartnerControls">097fe5e5-7f7a-4fb6-96f0-55f82ed240fb</TermId>
        </TermInfo>
      </Terms>
    </j7d9c0f6e7bd4c86890a1758e2b67b9d>
    <CNPChefDeProjet xmlns="33fec31b-6446-4cb0-af0c-5381f323150a">
      <UserInfo>
        <DisplayName>Mathieu Hugon</DisplayName>
        <AccountId>47</AccountId>
        <AccountType/>
      </UserInfo>
      <UserInfo>
        <DisplayName>Sophie Renvoise</DisplayName>
        <AccountId>12</AccountId>
        <AccountType/>
      </UserInfo>
    </CNPChefDeProjet>
    <CNPEtatduProjet xmlns="33fec31b-6446-4cb0-af0c-5381f323150a">En cours</CNPEtatduProjet>
    <CNPTypeDeProjetCDM xmlns="33fec31b-6446-4cb0-af0c-5381f323150a">Projet piloté par le CDM</CNPTypeDeProjetCDM>
    <CNPCreditImpotRecherche xmlns="33fec31b-6446-4cb0-af0c-5381f323150a">false</CNPCreditImpotRecherche>
    <b6f4d7e16294434b80e65589b7a6eba3 xmlns="33fec31b-6446-4cb0-af0c-5381f323150a">
      <Terms xmlns="http://schemas.microsoft.com/office/infopath/2007/PartnerControls">
        <TermInfo xmlns="http://schemas.microsoft.com/office/infopath/2007/PartnerControls">
          <TermName xmlns="http://schemas.microsoft.com/office/infopath/2007/PartnerControls">CDM</TermName>
          <TermId xmlns="http://schemas.microsoft.com/office/infopath/2007/PartnerControls">f8b08ccf-f058-4baf-850b-4ca946b2816b</TermId>
        </TermInfo>
        <TermInfo xmlns="http://schemas.microsoft.com/office/infopath/2007/PartnerControls">
          <TermName xmlns="http://schemas.microsoft.com/office/infopath/2007/PartnerControls">Service Instituts de Métier</TermName>
          <TermId xmlns="http://schemas.microsoft.com/office/infopath/2007/PartnerControls">ea72fb44-60b0-4f9b-b5c7-8c7ae47f3cfa</TermId>
        </TermInfo>
        <TermInfo xmlns="http://schemas.microsoft.com/office/infopath/2007/PartnerControls">
          <TermName xmlns="http://schemas.microsoft.com/office/infopath/2007/PartnerControls">Service Accompagnement des formateurs</TermName>
          <TermId xmlns="http://schemas.microsoft.com/office/infopath/2007/PartnerControls">b9050f16-ded7-47e2-9c0a-0b2296e73546</TermId>
        </TermInfo>
        <TermInfo xmlns="http://schemas.microsoft.com/office/infopath/2007/PartnerControls">
          <TermName xmlns="http://schemas.microsoft.com/office/infopath/2007/PartnerControls">Service Formation</TermName>
          <TermId xmlns="http://schemas.microsoft.com/office/infopath/2007/PartnerControls">097fe5e5-7f7a-4fb6-96f0-55f82ed240fb</TermId>
        </TermInfo>
        <TermInfo xmlns="http://schemas.microsoft.com/office/infopath/2007/PartnerControls">
          <TermName xmlns="http://schemas.microsoft.com/office/infopath/2007/PartnerControls">Service Accompagnement des Régions</TermName>
          <TermId xmlns="http://schemas.microsoft.com/office/infopath/2007/PartnerControls">6d97f92b-a0f5-4bbb-b07d-3a60de762250</TermId>
        </TermInfo>
        <TermInfo xmlns="http://schemas.microsoft.com/office/infopath/2007/PartnerControls">
          <TermName xmlns="http://schemas.microsoft.com/office/infopath/2007/PartnerControls">Service développement durable</TermName>
          <TermId xmlns="http://schemas.microsoft.com/office/infopath/2007/PartnerControls">ef07d8c1-1605-41b8-8c47-538a8eed0cfa</TermId>
        </TermInfo>
        <TermInfo xmlns="http://schemas.microsoft.com/office/infopath/2007/PartnerControls">
          <TermName xmlns="http://schemas.microsoft.com/office/infopath/2007/PartnerControls">Service Administratif et Financier</TermName>
          <TermId xmlns="http://schemas.microsoft.com/office/infopath/2007/PartnerControls">b3a0c242-4ca6-4265-a9ff-3313b906dc04</TermId>
        </TermInfo>
        <TermInfo xmlns="http://schemas.microsoft.com/office/infopath/2007/PartnerControls">
          <TermName xmlns="http://schemas.microsoft.com/office/infopath/2007/PartnerControls">Service International</TermName>
          <TermId xmlns="http://schemas.microsoft.com/office/infopath/2007/PartnerControls">243b35c9-3ad8-4a82-a86d-db6645333c9d</TermId>
        </TermInfo>
        <TermInfo xmlns="http://schemas.microsoft.com/office/infopath/2007/PartnerControls">
          <TermName xmlns="http://schemas.microsoft.com/office/infopath/2007/PartnerControls">Service Pôles Multi-compétences</TermName>
          <TermId xmlns="http://schemas.microsoft.com/office/infopath/2007/PartnerControls">a557f477-f10a-4c61-ab52-a3bcaee4318c</TermId>
        </TermInfo>
        <TermInfo xmlns="http://schemas.microsoft.com/office/infopath/2007/PartnerControls">
          <TermName xmlns="http://schemas.microsoft.com/office/infopath/2007/PartnerControls">Service Veille</TermName>
          <TermId xmlns="http://schemas.microsoft.com/office/infopath/2007/PartnerControls">907bc942-a0b7-4c18-95d3-be33612f4df4</TermId>
        </TermInfo>
        <TermInfo xmlns="http://schemas.microsoft.com/office/infopath/2007/PartnerControls">
          <TermName xmlns="http://schemas.microsoft.com/office/infopath/2007/PartnerControls">Service Veille et Valorisation des métiers</TermName>
          <TermId xmlns="http://schemas.microsoft.com/office/infopath/2007/PartnerControls">9a11ad2c-40d1-409b-9690-87a23e5a46d2</TermId>
        </TermInfo>
      </Terms>
    </b6f4d7e16294434b80e65589b7a6eba3>
    <lcf76f155ced4ddcb4097134ff3c332f xmlns="e1faa4cd-c085-4e1f-ad0e-ce704db953ed">
      <Terms xmlns="http://schemas.microsoft.com/office/infopath/2007/PartnerControls"/>
    </lcf76f155ced4ddcb4097134ff3c332f>
    <Remarques xmlns="e1faa4cd-c085-4e1f-ad0e-ce704db953ed" xsi:nil="true"/>
    <Date xmlns="e1faa4cd-c085-4e1f-ad0e-ce704db953ed" xsi:nil="true"/>
    <TaxCatchAll xmlns="33fec31b-6446-4cb0-af0c-5381f323150a" xsi:nil="true"/>
  </documentManagement>
</p:properties>
</file>

<file path=customXml/itemProps1.xml><?xml version="1.0" encoding="utf-8"?>
<ds:datastoreItem xmlns:ds="http://schemas.openxmlformats.org/officeDocument/2006/customXml" ds:itemID="{53445D60-CAFD-4523-9955-7B1E7D08CFA5}"/>
</file>

<file path=customXml/itemProps2.xml><?xml version="1.0" encoding="utf-8"?>
<ds:datastoreItem xmlns:ds="http://schemas.openxmlformats.org/officeDocument/2006/customXml" ds:itemID="{5062227C-0758-43E8-AE59-982135EAA636}"/>
</file>

<file path=customXml/itemProps3.xml><?xml version="1.0" encoding="utf-8"?>
<ds:datastoreItem xmlns:ds="http://schemas.openxmlformats.org/officeDocument/2006/customXml" ds:itemID="{D37ECE24-AA7F-4C15-9BDA-400572F7E849}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0x010100FE72CEB4E2AEA54BBEAAF7B49E39310A</vt:lpwstr>
  </property>
  <property fmtid="{D5CDD505-2E9C-101B-9397-08002B2CF9AE}" pid="3" name="CNPServicePilote">
    <vt:lpwstr>22;#Service Formation|097fe5e5-7f7a-4fb6-96f0-55f82ed240fb</vt:lpwstr>
  </property>
  <property fmtid="{D5CDD505-2E9C-101B-9397-08002B2CF9AE}" pid="4" name="CNPServicesContributeurs">
    <vt:lpwstr>40;#CDM|f8b08ccf-f058-4baf-850b-4ca946b2816b;#21;#Service Instituts de Métier|ea72fb44-60b0-4f9b-b5c7-8c7ae47f3cfa;#32;#Service Accompagnement des formateurs|b9050f16-ded7-47e2-9c0a-0b2296e73546;#22;#Service Formation|097fe5e5-7f7a-4fb6-96f0-55f82ed240fb;#18;#Service Accompagnement des Régions|6d97f92b-a0f5-4bbb-b07d-3a60de762250;#19;#Service développement durable|ef07d8c1-1605-41b8-8c47-538a8eed0cfa;#20;#Service Administratif et Financier|b3a0c242-4ca6-4265-a9ff-3313b906dc04;#23;#Service International|243b35c9-3ad8-4a82-a86d-db6645333c9d;#41;#Service Pôles Multi-compétences|a557f477-f10a-4c61-ab52-a3bcaee4318c;#42;#Service Veille|907bc942-a0b7-4c18-95d3-be33612f4df4;#49;#Service Veille et Valorisation des métiers|9a11ad2c-40d1-409b-9690-87a23e5a46d2</vt:lpwstr>
  </property>
  <property fmtid="{D5CDD505-2E9C-101B-9397-08002B2CF9AE}" pid="5" name="_docset_NoMedatataSyncRequired">
    <vt:lpwstr>True</vt:lpwstr>
  </property>
</Properties>
</file>