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Lst>
  <p:sldSz cy="10691800" cx="7559675"/>
  <p:notesSz cx="6858000" cy="9144000"/>
  <p:embeddedFontLst>
    <p:embeddedFont>
      <p:font typeface="Montserrat"/>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italic.fntdata"/><Relationship Id="rId10" Type="http://schemas.openxmlformats.org/officeDocument/2006/relationships/font" Target="fonts/Montserrat-bold.fntdata"/><Relationship Id="rId12"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1:notes"/>
          <p:cNvSpPr/>
          <p:nvPr>
            <p:ph idx="2" type="sldImg"/>
          </p:nvPr>
        </p:nvSpPr>
        <p:spPr>
          <a:xfrm>
            <a:off x="2217738" y="685800"/>
            <a:ext cx="24241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 name="Google Shape;4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p:nvPr>
            <p:ph idx="2" type="sldImg"/>
          </p:nvPr>
        </p:nvSpPr>
        <p:spPr>
          <a:xfrm>
            <a:off x="2217738" y="685800"/>
            <a:ext cx="24241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p:nvPr>
            <p:ph idx="2" type="sldImg"/>
          </p:nvPr>
        </p:nvSpPr>
        <p:spPr>
          <a:xfrm>
            <a:off x="2217738" y="685800"/>
            <a:ext cx="24241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257723" y="1547807"/>
            <a:ext cx="7044900" cy="4266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 name="Google Shape;12;p2"/>
          <p:cNvSpPr txBox="1"/>
          <p:nvPr>
            <p:ph idx="1" type="subTitle"/>
          </p:nvPr>
        </p:nvSpPr>
        <p:spPr>
          <a:xfrm>
            <a:off x="257716" y="5891519"/>
            <a:ext cx="7044900" cy="1647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7005089" y="9693797"/>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couverture" type="tx">
  <p:cSld name="TITLE_AND_BODY">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1 Guide Méthode">
  <p:cSld name="TITLE_AND_BODY_3">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1 Guide Méthode">
  <p:cSld name="TITLE_AND_BODY_2">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5"/>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5"/>
          <p:cNvSpPr txBox="1"/>
          <p:nvPr>
            <p:ph idx="1" type="body"/>
          </p:nvPr>
        </p:nvSpPr>
        <p:spPr>
          <a:xfrm>
            <a:off x="338865" y="1033193"/>
            <a:ext cx="68826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21" name="Google Shape;21;p5"/>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2 Mon expérience Compagnonnique">
  <p:cSld name="TITLE_AND_BODY_3_1">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6"/>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2 Mon expérience Compagnonnique">
  <p:cSld name="TITLE_AND_BODY_1">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7"/>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6" name="Google Shape;26;p7"/>
          <p:cNvSpPr txBox="1"/>
          <p:nvPr>
            <p:ph idx="1" type="body"/>
          </p:nvPr>
        </p:nvSpPr>
        <p:spPr>
          <a:xfrm>
            <a:off x="338865" y="1033193"/>
            <a:ext cx="68826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27" name="Google Shape;27;p7"/>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3 Mon expérience au CFA">
  <p:cSld name="TITLE_AND_BODY_3_1_1">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8"/>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3 Mon expérience au CFA">
  <p:cSld name="TITLE_AND_BODY_1_1">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9"/>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32" name="Google Shape;32;p9"/>
          <p:cNvSpPr txBox="1"/>
          <p:nvPr>
            <p:ph idx="1" type="body"/>
          </p:nvPr>
        </p:nvSpPr>
        <p:spPr>
          <a:xfrm>
            <a:off x="338865" y="1033193"/>
            <a:ext cx="68826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33" name="Google Shape;33;p9"/>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4 Mon expérience en entreprise">
  <p:cSld name="TITLE_AND_BODY_3_1_1_1">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0"/>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4 Mon expérience en entreprise">
  <p:cSld name="TITLE_AND_BODY_1_1_1">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11"/>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38" name="Google Shape;38;p11"/>
          <p:cNvSpPr txBox="1"/>
          <p:nvPr>
            <p:ph idx="1" type="body"/>
          </p:nvPr>
        </p:nvSpPr>
        <p:spPr>
          <a:xfrm>
            <a:off x="338865" y="1033193"/>
            <a:ext cx="68826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39" name="Google Shape;39;p11"/>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5 Mes réalisations">
  <p:cSld name="TITLE_AND_BODY_3_1_1_1_1">
    <p:bg>
      <p:bgPr>
        <a:blipFill>
          <a:blip r:embed="rId2">
            <a:alphaModFix/>
          </a:blip>
          <a:stretch>
            <a:fillRect/>
          </a:stretch>
        </a:blipFill>
      </p:bgPr>
    </p:bg>
    <p:spTree>
      <p:nvGrpSpPr>
        <p:cNvPr id="40" name="Shape 40"/>
        <p:cNvGrpSpPr/>
        <p:nvPr/>
      </p:nvGrpSpPr>
      <p:grpSpPr>
        <a:xfrm>
          <a:off x="0" y="0"/>
          <a:ext cx="0" cy="0"/>
          <a:chOff x="0" y="0"/>
          <a:chExt cx="0" cy="0"/>
        </a:xfrm>
      </p:grpSpPr>
      <p:sp>
        <p:nvSpPr>
          <p:cNvPr id="41" name="Google Shape;41;p12"/>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1pPr>
            <a:lvl2pPr lvl="1"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2pPr>
            <a:lvl3pPr lvl="2"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3pPr>
            <a:lvl4pPr lvl="3"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4pPr>
            <a:lvl5pPr lvl="4"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5pPr>
            <a:lvl6pPr lvl="5"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6pPr>
            <a:lvl7pPr lvl="6"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7pPr>
            <a:lvl8pPr lvl="7"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8pPr>
            <a:lvl9pPr lvl="8"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38865" y="1033193"/>
            <a:ext cx="6882600" cy="71019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
        <p:nvSpPr>
          <p:cNvPr id="8" name="Google Shape;8;p1"/>
          <p:cNvSpPr txBox="1"/>
          <p:nvPr/>
        </p:nvSpPr>
        <p:spPr>
          <a:xfrm>
            <a:off x="922540" y="10289553"/>
            <a:ext cx="5715300" cy="31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fr-FR" sz="800" u="none" cap="none" strike="noStrike">
                <a:solidFill>
                  <a:schemeClr val="dk2"/>
                </a:solidFill>
                <a:latin typeface="Montserrat"/>
                <a:ea typeface="Montserrat"/>
                <a:cs typeface="Montserrat"/>
                <a:sym typeface="Montserrat"/>
              </a:rPr>
              <a:t>Association Ouvrière des Compagnons du Devoir</a:t>
            </a:r>
            <a:endParaRPr b="0" i="0" sz="8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fr-FR" sz="800" u="none" cap="none" strike="noStrike">
                <a:solidFill>
                  <a:schemeClr val="dk2"/>
                </a:solidFill>
                <a:latin typeface="Montserrat"/>
                <a:ea typeface="Montserrat"/>
                <a:cs typeface="Montserrat"/>
                <a:sym typeface="Montserrat"/>
              </a:rPr>
              <a:t>Portfolio de l'apprenant</a:t>
            </a:r>
            <a:endParaRPr b="0" i="0" sz="800" u="none" cap="none" strike="noStrike">
              <a:solidFill>
                <a:schemeClr val="dk2"/>
              </a:solidFill>
              <a:latin typeface="Montserrat"/>
              <a:ea typeface="Montserrat"/>
              <a:cs typeface="Montserrat"/>
              <a:sym typeface="Montserrat"/>
            </a:endParaRPr>
          </a:p>
        </p:txBody>
      </p:sp>
      <p:sp>
        <p:nvSpPr>
          <p:cNvPr id="9" name="Google Shape;9;p1"/>
          <p:cNvSpPr txBox="1"/>
          <p:nvPr>
            <p:ph idx="12" type="sldNum"/>
          </p:nvPr>
        </p:nvSpPr>
        <p:spPr>
          <a:xfrm>
            <a:off x="7074810" y="9873891"/>
            <a:ext cx="453600" cy="8184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13"/>
          <p:cNvSpPr txBox="1"/>
          <p:nvPr>
            <p:ph type="ctrTitle"/>
          </p:nvPr>
        </p:nvSpPr>
        <p:spPr>
          <a:xfrm>
            <a:off x="257386" y="16420"/>
            <a:ext cx="7044900" cy="1006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600"/>
              </a:spcAft>
              <a:buClr>
                <a:srgbClr val="000000"/>
              </a:buClr>
              <a:buSzPts val="2400"/>
              <a:buFont typeface="Arial"/>
              <a:buNone/>
            </a:pPr>
            <a:r>
              <a:rPr lang="fr-FR" sz="3200">
                <a:latin typeface="Calibri"/>
                <a:ea typeface="Calibri"/>
                <a:cs typeface="Calibri"/>
                <a:sym typeface="Calibri"/>
              </a:rPr>
              <a:t>Activités d’évaluation</a:t>
            </a:r>
            <a:endParaRPr sz="3200">
              <a:latin typeface="Calibri"/>
              <a:ea typeface="Calibri"/>
              <a:cs typeface="Calibri"/>
              <a:sym typeface="Calibri"/>
            </a:endParaRPr>
          </a:p>
        </p:txBody>
      </p:sp>
      <p:sp>
        <p:nvSpPr>
          <p:cNvPr id="47" name="Google Shape;47;p13"/>
          <p:cNvSpPr txBox="1"/>
          <p:nvPr/>
        </p:nvSpPr>
        <p:spPr>
          <a:xfrm>
            <a:off x="431633" y="1022920"/>
            <a:ext cx="6696407" cy="6364437"/>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700"/>
              <a:buFont typeface="Arial"/>
              <a:buNone/>
            </a:pPr>
            <a:r>
              <a:rPr b="1" i="0" lang="fr-FR" sz="1400" u="none" cap="none" strike="noStrike">
                <a:solidFill>
                  <a:schemeClr val="dk1"/>
                </a:solidFill>
                <a:latin typeface="Calibri"/>
                <a:ea typeface="Calibri"/>
                <a:cs typeface="Calibri"/>
                <a:sym typeface="Calibri"/>
              </a:rPr>
              <a:t>Rôle ?</a:t>
            </a:r>
            <a:endParaRPr/>
          </a:p>
          <a:p>
            <a:pPr indent="0" lvl="0" marL="0" marR="0" rtl="0" algn="l">
              <a:lnSpc>
                <a:spcPct val="95000"/>
              </a:lnSpc>
              <a:spcBef>
                <a:spcPts val="0"/>
              </a:spcBef>
              <a:spcAft>
                <a:spcPts val="0"/>
              </a:spcAft>
              <a:buClr>
                <a:srgbClr val="000000"/>
              </a:buClr>
              <a:buSzPts val="700"/>
              <a:buFont typeface="Arial"/>
              <a:buNone/>
            </a:pPr>
            <a:r>
              <a:rPr b="0" i="0" lang="fr-FR" sz="1400" u="none" cap="none" strike="noStrike">
                <a:solidFill>
                  <a:schemeClr val="dk1"/>
                </a:solidFill>
                <a:latin typeface="Calibri"/>
                <a:ea typeface="Calibri"/>
                <a:cs typeface="Calibri"/>
                <a:sym typeface="Calibri"/>
              </a:rPr>
              <a:t>Dans la mise en œuvre du module, plusieurs types d’évaluation peuvent être utilisées. Les aptitudes évaluées sont signalées dans la modularisation, puis tracées dans le scénario. Ces temps d’évaluation ne peuvent donc pas être dérogés. Cependant, la mise en œuvre des évaluations (la manière dont elles sont réalisées) est laissée à la discrétion du formateur.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7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700"/>
              <a:buFont typeface="Arial"/>
              <a:buNone/>
            </a:pPr>
            <a:r>
              <a:rPr b="0" i="0" lang="fr-FR" sz="1400" u="none" cap="none" strike="noStrike">
                <a:solidFill>
                  <a:schemeClr val="dk1"/>
                </a:solidFill>
                <a:latin typeface="Calibri"/>
                <a:ea typeface="Calibri"/>
                <a:cs typeface="Calibri"/>
                <a:sym typeface="Calibri"/>
              </a:rPr>
              <a:t>Voici les différents types d’évaluation : </a:t>
            </a:r>
            <a:endParaRPr/>
          </a:p>
          <a:p>
            <a:pPr indent="0" lvl="0" marL="0" marR="0" rtl="0" algn="l">
              <a:lnSpc>
                <a:spcPct val="95000"/>
              </a:lnSpc>
              <a:spcBef>
                <a:spcPts val="0"/>
              </a:spcBef>
              <a:spcAft>
                <a:spcPts val="0"/>
              </a:spcAft>
              <a:buClr>
                <a:srgbClr val="000000"/>
              </a:buClr>
              <a:buSzPts val="7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de positionnement </a:t>
            </a:r>
            <a:r>
              <a:rPr b="0" i="0" lang="fr-FR" sz="1400" u="none" cap="none" strike="noStrike">
                <a:solidFill>
                  <a:schemeClr val="dk1"/>
                </a:solidFill>
                <a:latin typeface="Calibri"/>
                <a:ea typeface="Calibri"/>
                <a:cs typeface="Calibri"/>
                <a:sym typeface="Calibri"/>
              </a:rPr>
              <a:t>: Mesure les connaissances, compétences et expériences avant l’entrée dans la formation. Elle permet d’identifier le niveau initial et d’orienter l’apprenant vers un parcours adapté. Elle a lieu avant le début de la formation. Cette évaluation est généralement obligatoire pour l’organisme de formation, mais ne dépend pas du formateur.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diagnostique</a:t>
            </a:r>
            <a:r>
              <a:rPr b="0" i="0" lang="fr-FR" sz="1400" u="none" cap="none" strike="noStrike">
                <a:solidFill>
                  <a:schemeClr val="dk1"/>
                </a:solidFill>
                <a:latin typeface="Calibri"/>
                <a:ea typeface="Calibri"/>
                <a:cs typeface="Calibri"/>
                <a:sym typeface="Calibri"/>
              </a:rPr>
              <a:t> : Vérifie les prérequis ou acquis au début d'un module ou d'une séquence. Elle permet d'adapter le contenu du module en fonction du niveau du groupe. Elle se réalise au début de chaque module. Cette évaluation est indispensable pour permettre l’individualisation des parcours et la visualisation de la progression.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Validation des acquis </a:t>
            </a:r>
            <a:r>
              <a:rPr b="0" i="0" lang="fr-FR" sz="1400" u="none" cap="none" strike="noStrike">
                <a:solidFill>
                  <a:schemeClr val="dk1"/>
                </a:solidFill>
                <a:latin typeface="Calibri"/>
                <a:ea typeface="Calibri"/>
                <a:cs typeface="Calibri"/>
                <a:sym typeface="Calibri"/>
              </a:rPr>
              <a:t>: Vérifie si les notions travaillées dans le module ou les modules précédents ont été comprises et assimilées. Elle permet de confirmer que l'apprenant maîtrise les contenus avant de poursuivre. Elle se réalise en général au début du module suivant. Cette évaluation est indispensable pour permettre l’individualisation des parcours et la visualisation de la progression.</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formative</a:t>
            </a:r>
            <a:r>
              <a:rPr b="0" i="0" lang="fr-FR" sz="1400" u="none" cap="none" strike="noStrike">
                <a:solidFill>
                  <a:schemeClr val="dk1"/>
                </a:solidFill>
                <a:latin typeface="Calibri"/>
                <a:ea typeface="Calibri"/>
                <a:cs typeface="Calibri"/>
                <a:sym typeface="Calibri"/>
              </a:rPr>
              <a:t> (ou activités pédagogiques) : Évaluation réalisée pendant l'apprentissage, permettant d'ajuster les activités. Elle permet d'aider l'apprenant à progresser en temps réel et corriger les erreurs. Elle se déroule en continu pendant le module. Elle se traduit concrètement sous la forme d’activités pédagogiques. Ce type d’évaluation est déjà mis en œuvre (correction des activités réalisées par les apprenants et retours en groupe ou individuels), il ne s’agit pas d’une nouvelle évaluation à instaurer.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7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sommative </a:t>
            </a:r>
            <a:r>
              <a:rPr b="0" i="0" lang="fr-FR" sz="1400" u="none" cap="none" strike="noStrike">
                <a:solidFill>
                  <a:schemeClr val="dk1"/>
                </a:solidFill>
                <a:latin typeface="Calibri"/>
                <a:ea typeface="Calibri"/>
                <a:cs typeface="Calibri"/>
                <a:sym typeface="Calibri"/>
              </a:rPr>
              <a:t>: Mesure les Aptitudes acquises à la fin du module ou du parcours. Elle permet de vérifier l'atteinte des objectifs finaux et de certifier les compétences.  Elle a lieu en fin de module ou en fin de formation, à l'aide de grilles d'évaluation. Ces grilles sont issues de la modularisation.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700"/>
              <a:buFont typeface="Arial"/>
              <a:buNone/>
            </a:pPr>
            <a:r>
              <a:t/>
            </a:r>
            <a:endParaRPr b="1" i="0" sz="1400" u="none" cap="none" strike="noStrike">
              <a:solidFill>
                <a:schemeClr val="dk1"/>
              </a:solidFill>
              <a:latin typeface="Calibri"/>
              <a:ea typeface="Calibri"/>
              <a:cs typeface="Calibri"/>
              <a:sym typeface="Calibri"/>
            </a:endParaRPr>
          </a:p>
          <a:p>
            <a:pPr indent="-127000" lvl="0" marL="171450" marR="0" rtl="0" algn="l">
              <a:lnSpc>
                <a:spcPct val="95000"/>
              </a:lnSpc>
              <a:spcBef>
                <a:spcPts val="0"/>
              </a:spcBef>
              <a:spcAft>
                <a:spcPts val="0"/>
              </a:spcAft>
              <a:buClr>
                <a:srgbClr val="000000"/>
              </a:buClr>
              <a:buSzPts val="7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700"/>
              <a:buFont typeface="Arial"/>
              <a:buNone/>
            </a:pPr>
            <a:r>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4"/>
          <p:cNvSpPr txBox="1"/>
          <p:nvPr/>
        </p:nvSpPr>
        <p:spPr>
          <a:xfrm>
            <a:off x="354395" y="4248917"/>
            <a:ext cx="6711000" cy="9420859"/>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700"/>
              <a:buFont typeface="Arial"/>
              <a:buNone/>
            </a:pPr>
            <a:r>
              <a:rPr b="1" i="0" lang="fr-FR" sz="1300" u="none" cap="none" strike="noStrike">
                <a:solidFill>
                  <a:schemeClr val="dk1"/>
                </a:solidFill>
                <a:latin typeface="Calibri"/>
                <a:ea typeface="Calibri"/>
                <a:cs typeface="Calibri"/>
                <a:sym typeface="Calibri"/>
              </a:rPr>
              <a:t>Pour qui ? Pourquoi ?</a:t>
            </a:r>
            <a:endParaRPr/>
          </a:p>
          <a:p>
            <a:pPr indent="0" lvl="0" marL="0" marR="0" rtl="0" algn="l">
              <a:lnSpc>
                <a:spcPct val="95000"/>
              </a:lnSpc>
              <a:spcBef>
                <a:spcPts val="0"/>
              </a:spcBef>
              <a:spcAft>
                <a:spcPts val="0"/>
              </a:spcAft>
              <a:buNone/>
            </a:pPr>
            <a:r>
              <a:t/>
            </a:r>
            <a:endParaRPr b="1"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300" u="none" cap="none" strike="noStrike">
                <a:solidFill>
                  <a:schemeClr val="dk1"/>
                </a:solidFill>
                <a:latin typeface="Calibri"/>
                <a:ea typeface="Calibri"/>
                <a:cs typeface="Calibri"/>
                <a:sym typeface="Calibri"/>
              </a:rPr>
              <a:t>Évaluation de positionnement</a:t>
            </a:r>
            <a:r>
              <a:rPr b="0" i="0" lang="fr-FR" sz="1300" u="none" cap="none" strike="noStrike">
                <a:solidFill>
                  <a:schemeClr val="dk1"/>
                </a:solidFill>
                <a:latin typeface="Calibri"/>
                <a:ea typeface="Calibri"/>
                <a:cs typeface="Calibri"/>
                <a:sym typeface="Calibri"/>
              </a:rPr>
              <a:t> : </a:t>
            </a:r>
            <a:endParaRPr b="0" i="0" sz="1300" u="none" cap="none" strike="noStrike">
              <a:solidFill>
                <a:schemeClr val="dk1"/>
              </a:solidFill>
              <a:latin typeface="Calibri"/>
              <a:ea typeface="Calibri"/>
              <a:cs typeface="Calibri"/>
              <a:sym typeface="Calibri"/>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Chargé de développement et Institut : identifier les acquis d’un apprenant avant qu’il entre en formation, dans le but d’orienter son Parcours (formations plus adaptées ou modulaires).</a:t>
            </a:r>
            <a:endParaRPr b="0" i="0" sz="1300" u="none" cap="none" strike="noStrike">
              <a:solidFill>
                <a:schemeClr val="dk1"/>
              </a:solidFill>
              <a:latin typeface="Calibri"/>
              <a:ea typeface="Calibri"/>
              <a:cs typeface="Calibri"/>
              <a:sym typeface="Calibri"/>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Formateur et apprenant : pour établir un niveau initial et personnaliser le parcours. </a:t>
            </a:r>
            <a:endParaRPr/>
          </a:p>
          <a:p>
            <a:pPr indent="0" lvl="0" marL="0" marR="0" rtl="0" algn="l">
              <a:lnSpc>
                <a:spcPct val="95000"/>
              </a:lnSpc>
              <a:spcBef>
                <a:spcPts val="0"/>
              </a:spcBef>
              <a:spcAft>
                <a:spcPts val="0"/>
              </a:spcAft>
              <a:buNone/>
            </a:pPr>
            <a:r>
              <a:t/>
            </a:r>
            <a:endParaRPr b="0"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300" u="none" cap="none" strike="noStrike">
                <a:solidFill>
                  <a:schemeClr val="dk1"/>
                </a:solidFill>
                <a:latin typeface="Calibri"/>
                <a:ea typeface="Calibri"/>
                <a:cs typeface="Calibri"/>
                <a:sym typeface="Calibri"/>
              </a:rPr>
              <a:t>Évaluation diagnostique</a:t>
            </a:r>
            <a:r>
              <a:rPr b="0" i="0" lang="fr-FR" sz="1300" u="none" cap="none" strike="noStrike">
                <a:solidFill>
                  <a:schemeClr val="dk1"/>
                </a:solidFill>
                <a:latin typeface="Calibri"/>
                <a:ea typeface="Calibri"/>
                <a:cs typeface="Calibri"/>
                <a:sym typeface="Calibri"/>
              </a:rPr>
              <a:t> : </a:t>
            </a:r>
            <a:endParaRPr b="0" i="0" sz="1300" u="none" cap="none" strike="noStrike">
              <a:solidFill>
                <a:schemeClr val="dk1"/>
              </a:solidFill>
              <a:latin typeface="Calibri"/>
              <a:ea typeface="Calibri"/>
              <a:cs typeface="Calibri"/>
              <a:sym typeface="Calibri"/>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Formateur : adapter son module (ou pas) en tenant compte du niveau des apprenants, selon les notions qui peuvent être déjà acquises.</a:t>
            </a:r>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Apprenant : s’auto-évaluer sur ses acquis de manière formelle ou informelle en début de module.</a:t>
            </a:r>
            <a:endParaRPr/>
          </a:p>
          <a:p>
            <a:pPr indent="-127000" lvl="0" marL="171450" marR="0" rtl="0" algn="l">
              <a:lnSpc>
                <a:spcPct val="95000"/>
              </a:lnSpc>
              <a:spcBef>
                <a:spcPts val="0"/>
              </a:spcBef>
              <a:spcAft>
                <a:spcPts val="0"/>
              </a:spcAft>
              <a:buClr>
                <a:srgbClr val="000000"/>
              </a:buClr>
              <a:buSzPts val="700"/>
              <a:buFont typeface="Arial"/>
              <a:buNone/>
            </a:pPr>
            <a:r>
              <a:t/>
            </a:r>
            <a:endParaRPr b="0"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300" u="none" cap="none" strike="noStrike">
                <a:solidFill>
                  <a:schemeClr val="dk1"/>
                </a:solidFill>
                <a:latin typeface="Calibri"/>
                <a:ea typeface="Calibri"/>
                <a:cs typeface="Calibri"/>
                <a:sym typeface="Calibri"/>
              </a:rPr>
              <a:t>Validation des acquis : </a:t>
            </a:r>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Formateur : vérifier que les acquis du module précédent sont toujours présents, même après une période en entreprise. S’assurer de l’acquisition sur toute l’année. Faire de la répétition sur les notions importantes de la formation, tout au long des modules. </a:t>
            </a:r>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Apprenant : s’auto-évaluer sur ses acquis précédents de manière formelle ou informelle en début de module.</a:t>
            </a:r>
            <a:endParaRPr/>
          </a:p>
          <a:p>
            <a:pPr indent="-127000" lvl="0" marL="171450" marR="0" rtl="0" algn="l">
              <a:lnSpc>
                <a:spcPct val="95000"/>
              </a:lnSpc>
              <a:spcBef>
                <a:spcPts val="0"/>
              </a:spcBef>
              <a:spcAft>
                <a:spcPts val="0"/>
              </a:spcAft>
              <a:buClr>
                <a:srgbClr val="000000"/>
              </a:buClr>
              <a:buSzPts val="700"/>
              <a:buFont typeface="Calibri"/>
              <a:buNone/>
            </a:pPr>
            <a:r>
              <a:t/>
            </a:r>
            <a:endParaRPr b="0"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300" u="none" cap="none" strike="noStrike">
                <a:solidFill>
                  <a:schemeClr val="dk1"/>
                </a:solidFill>
                <a:latin typeface="Calibri"/>
                <a:ea typeface="Calibri"/>
                <a:cs typeface="Calibri"/>
                <a:sym typeface="Calibri"/>
              </a:rPr>
              <a:t>Évaluation formative</a:t>
            </a:r>
            <a:r>
              <a:rPr b="0" i="0" lang="fr-FR" sz="1300" u="none" cap="none" strike="noStrike">
                <a:solidFill>
                  <a:schemeClr val="dk1"/>
                </a:solidFill>
                <a:latin typeface="Calibri"/>
                <a:ea typeface="Calibri"/>
                <a:cs typeface="Calibri"/>
                <a:sym typeface="Calibri"/>
              </a:rPr>
              <a:t> : </a:t>
            </a:r>
            <a:endParaRPr b="0" i="0" sz="1300" u="none" cap="none" strike="noStrike">
              <a:solidFill>
                <a:schemeClr val="dk1"/>
              </a:solidFill>
              <a:latin typeface="Calibri"/>
              <a:ea typeface="Calibri"/>
              <a:cs typeface="Calibri"/>
              <a:sym typeface="Calibri"/>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Formateur : mesurer l’évolution, remédier si nécessaire en cours de module (ex : évaluation d’une production en fin de séquence).</a:t>
            </a:r>
            <a:endParaRPr/>
          </a:p>
          <a:p>
            <a:pPr indent="-127000" lvl="0" marL="171450" marR="0" rtl="0" algn="l">
              <a:lnSpc>
                <a:spcPct val="95000"/>
              </a:lnSpc>
              <a:spcBef>
                <a:spcPts val="0"/>
              </a:spcBef>
              <a:spcAft>
                <a:spcPts val="0"/>
              </a:spcAft>
              <a:buClr>
                <a:srgbClr val="000000"/>
              </a:buClr>
              <a:buSzPts val="700"/>
              <a:buFont typeface="Arial"/>
              <a:buNone/>
            </a:pPr>
            <a:r>
              <a:t/>
            </a:r>
            <a:endParaRPr b="0"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300" u="none" cap="none" strike="noStrike">
                <a:solidFill>
                  <a:schemeClr val="dk1"/>
                </a:solidFill>
                <a:latin typeface="Calibri"/>
                <a:ea typeface="Calibri"/>
                <a:cs typeface="Calibri"/>
                <a:sym typeface="Calibri"/>
              </a:rPr>
              <a:t>Évaluation sommative: </a:t>
            </a:r>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Formateur : vérifier l’atteinte des Aptitudes du module et/ou faire de la remédiation en synchrone ou asynchrone.</a:t>
            </a:r>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Apprenant : vérifier ses acquis et se situer dans sa progression grâce à l’auto-évaluation et la méthode réflexive.</a:t>
            </a:r>
            <a:endParaRPr/>
          </a:p>
          <a:p>
            <a:pPr indent="-171450" lvl="0" marL="171450" marR="0" rtl="0" algn="l">
              <a:lnSpc>
                <a:spcPct val="95000"/>
              </a:lnSpc>
              <a:spcBef>
                <a:spcPts val="0"/>
              </a:spcBef>
              <a:spcAft>
                <a:spcPts val="0"/>
              </a:spcAft>
              <a:buClr>
                <a:srgbClr val="000000"/>
              </a:buClr>
              <a:buSzPts val="700"/>
              <a:buFont typeface="Arial"/>
              <a:buChar char="-"/>
            </a:pPr>
            <a:r>
              <a:rPr b="0" i="0" lang="fr-FR" sz="1300" u="none" cap="none" strike="noStrike">
                <a:solidFill>
                  <a:schemeClr val="dk1"/>
                </a:solidFill>
                <a:latin typeface="Calibri"/>
                <a:ea typeface="Calibri"/>
                <a:cs typeface="Calibri"/>
                <a:sym typeface="Calibri"/>
              </a:rPr>
              <a:t>Entreprise : impliquer et renseigner l’entreprise sur la progression et les acquis de l’apprenant (pour le modulaire cela peut prendre la forme d‘attestation de formation).</a:t>
            </a:r>
            <a:endParaRPr/>
          </a:p>
          <a:p>
            <a:pPr indent="-127000" lvl="0" marL="171450" marR="0" rtl="0" algn="l">
              <a:lnSpc>
                <a:spcPct val="95000"/>
              </a:lnSpc>
              <a:spcBef>
                <a:spcPts val="0"/>
              </a:spcBef>
              <a:spcAft>
                <a:spcPts val="0"/>
              </a:spcAft>
              <a:buClr>
                <a:srgbClr val="000000"/>
              </a:buClr>
              <a:buSzPts val="700"/>
              <a:buFont typeface="Arial"/>
              <a:buNone/>
            </a:pPr>
            <a:r>
              <a:t/>
            </a:r>
            <a:endParaRPr b="0"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3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700"/>
              <a:buFont typeface="Arial"/>
              <a:buNone/>
            </a:pPr>
            <a:r>
              <a:t/>
            </a:r>
            <a:endParaRPr b="0" i="0" sz="1300" u="none" cap="none" strike="noStrike">
              <a:solidFill>
                <a:schemeClr val="dk1"/>
              </a:solidFill>
              <a:latin typeface="Calibri"/>
              <a:ea typeface="Calibri"/>
              <a:cs typeface="Calibri"/>
              <a:sym typeface="Calibri"/>
            </a:endParaRPr>
          </a:p>
        </p:txBody>
      </p:sp>
      <p:grpSp>
        <p:nvGrpSpPr>
          <p:cNvPr id="53" name="Google Shape;53;p14"/>
          <p:cNvGrpSpPr/>
          <p:nvPr/>
        </p:nvGrpSpPr>
        <p:grpSpPr>
          <a:xfrm>
            <a:off x="335027" y="1317703"/>
            <a:ext cx="6889620" cy="2742173"/>
            <a:chOff x="365602" y="7254258"/>
            <a:chExt cx="6889620" cy="2742173"/>
          </a:xfrm>
        </p:grpSpPr>
        <p:sp>
          <p:nvSpPr>
            <p:cNvPr id="54" name="Google Shape;54;p14"/>
            <p:cNvSpPr/>
            <p:nvPr/>
          </p:nvSpPr>
          <p:spPr>
            <a:xfrm>
              <a:off x="632777" y="7658100"/>
              <a:ext cx="6294119" cy="883922"/>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 name="Google Shape;55;p14"/>
            <p:cNvSpPr txBox="1"/>
            <p:nvPr/>
          </p:nvSpPr>
          <p:spPr>
            <a:xfrm>
              <a:off x="3059746" y="7664233"/>
              <a:ext cx="144018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Arial"/>
                  <a:ea typeface="Arial"/>
                  <a:cs typeface="Arial"/>
                  <a:sym typeface="Arial"/>
                </a:rPr>
                <a:t>FORMATION</a:t>
              </a:r>
              <a:endParaRPr/>
            </a:p>
          </p:txBody>
        </p:sp>
        <p:sp>
          <p:nvSpPr>
            <p:cNvPr id="56" name="Google Shape;56;p14"/>
            <p:cNvSpPr/>
            <p:nvPr/>
          </p:nvSpPr>
          <p:spPr>
            <a:xfrm>
              <a:off x="632776" y="7972010"/>
              <a:ext cx="1919924" cy="685799"/>
            </a:xfrm>
            <a:prstGeom prst="rect">
              <a:avLst/>
            </a:prstGeom>
            <a:solidFill>
              <a:srgbClr val="D8E6FC"/>
            </a:solidFill>
            <a:ln cap="flat" cmpd="sng" w="25400">
              <a:solidFill>
                <a:srgbClr val="D8E6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 name="Google Shape;57;p14"/>
            <p:cNvSpPr/>
            <p:nvPr/>
          </p:nvSpPr>
          <p:spPr>
            <a:xfrm>
              <a:off x="2819874" y="7972008"/>
              <a:ext cx="1919924" cy="685799"/>
            </a:xfrm>
            <a:prstGeom prst="rect">
              <a:avLst/>
            </a:prstGeom>
            <a:solidFill>
              <a:srgbClr val="D8E6FC"/>
            </a:solidFill>
            <a:ln cap="flat" cmpd="sng" w="25400">
              <a:solidFill>
                <a:srgbClr val="D8E6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 name="Google Shape;58;p14"/>
            <p:cNvSpPr/>
            <p:nvPr/>
          </p:nvSpPr>
          <p:spPr>
            <a:xfrm>
              <a:off x="5006972" y="7972009"/>
              <a:ext cx="1919924" cy="685799"/>
            </a:xfrm>
            <a:prstGeom prst="rect">
              <a:avLst/>
            </a:prstGeom>
            <a:solidFill>
              <a:srgbClr val="D8E6FC"/>
            </a:solidFill>
            <a:ln cap="flat" cmpd="sng" w="25400">
              <a:solidFill>
                <a:srgbClr val="D8E6F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 name="Google Shape;59;p14"/>
            <p:cNvSpPr txBox="1"/>
            <p:nvPr/>
          </p:nvSpPr>
          <p:spPr>
            <a:xfrm>
              <a:off x="1018101" y="8007130"/>
              <a:ext cx="111212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MODULE 1</a:t>
              </a:r>
              <a:endParaRPr/>
            </a:p>
          </p:txBody>
        </p:sp>
        <p:sp>
          <p:nvSpPr>
            <p:cNvPr id="60" name="Google Shape;60;p14"/>
            <p:cNvSpPr txBox="1"/>
            <p:nvPr/>
          </p:nvSpPr>
          <p:spPr>
            <a:xfrm>
              <a:off x="3212344" y="8007130"/>
              <a:ext cx="113498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MODULE 2</a:t>
              </a:r>
              <a:endParaRPr/>
            </a:p>
          </p:txBody>
        </p:sp>
        <p:sp>
          <p:nvSpPr>
            <p:cNvPr id="61" name="Google Shape;61;p14"/>
            <p:cNvSpPr txBox="1"/>
            <p:nvPr/>
          </p:nvSpPr>
          <p:spPr>
            <a:xfrm>
              <a:off x="5410872" y="8007130"/>
              <a:ext cx="111212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MODULE 3</a:t>
              </a:r>
              <a:endParaRPr/>
            </a:p>
          </p:txBody>
        </p:sp>
        <p:sp>
          <p:nvSpPr>
            <p:cNvPr id="62" name="Google Shape;62;p14"/>
            <p:cNvSpPr/>
            <p:nvPr/>
          </p:nvSpPr>
          <p:spPr>
            <a:xfrm>
              <a:off x="365602" y="7658101"/>
              <a:ext cx="145453" cy="999706"/>
            </a:xfrm>
            <a:prstGeom prst="rect">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3" name="Google Shape;63;p14"/>
            <p:cNvSpPr txBox="1"/>
            <p:nvPr/>
          </p:nvSpPr>
          <p:spPr>
            <a:xfrm>
              <a:off x="696127" y="7254258"/>
              <a:ext cx="5567206"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100" u="none" cap="none" strike="noStrike">
                  <a:solidFill>
                    <a:srgbClr val="C00000"/>
                  </a:solidFill>
                  <a:latin typeface="Arial"/>
                  <a:ea typeface="Arial"/>
                  <a:cs typeface="Arial"/>
                  <a:sym typeface="Arial"/>
                </a:rPr>
                <a:t>Évaluation de positionnement à l’entrée en formation</a:t>
              </a:r>
              <a:endParaRPr/>
            </a:p>
          </p:txBody>
        </p:sp>
        <p:cxnSp>
          <p:nvCxnSpPr>
            <p:cNvPr id="64" name="Google Shape;64;p14"/>
            <p:cNvCxnSpPr/>
            <p:nvPr/>
          </p:nvCxnSpPr>
          <p:spPr>
            <a:xfrm flipH="1" rot="10800000">
              <a:off x="424500" y="7422539"/>
              <a:ext cx="235940" cy="318635"/>
            </a:xfrm>
            <a:prstGeom prst="straightConnector1">
              <a:avLst/>
            </a:prstGeom>
            <a:noFill/>
            <a:ln cap="flat" cmpd="sng" w="9525">
              <a:solidFill>
                <a:srgbClr val="C00000"/>
              </a:solidFill>
              <a:prstDash val="solid"/>
              <a:round/>
              <a:headEnd len="sm" w="sm" type="none"/>
              <a:tailEnd len="med" w="med" type="triangle"/>
            </a:ln>
          </p:spPr>
        </p:cxnSp>
        <p:sp>
          <p:nvSpPr>
            <p:cNvPr id="65" name="Google Shape;65;p14"/>
            <p:cNvSpPr/>
            <p:nvPr/>
          </p:nvSpPr>
          <p:spPr>
            <a:xfrm>
              <a:off x="628207" y="8471864"/>
              <a:ext cx="182249" cy="185943"/>
            </a:xfrm>
            <a:prstGeom prst="rect">
              <a:avLst/>
            </a:prstGeom>
            <a:solidFill>
              <a:srgbClr val="7030A0"/>
            </a:solidFill>
            <a:ln cap="flat" cmpd="sng" w="2540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 name="Google Shape;66;p14"/>
            <p:cNvSpPr/>
            <p:nvPr/>
          </p:nvSpPr>
          <p:spPr>
            <a:xfrm>
              <a:off x="2819874" y="8471864"/>
              <a:ext cx="182249" cy="185943"/>
            </a:xfrm>
            <a:prstGeom prst="rect">
              <a:avLst/>
            </a:prstGeom>
            <a:solidFill>
              <a:srgbClr val="7030A0"/>
            </a:solidFill>
            <a:ln cap="flat" cmpd="sng" w="2540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 name="Google Shape;67;p14"/>
            <p:cNvSpPr/>
            <p:nvPr/>
          </p:nvSpPr>
          <p:spPr>
            <a:xfrm>
              <a:off x="5006972" y="8462710"/>
              <a:ext cx="182249" cy="185943"/>
            </a:xfrm>
            <a:prstGeom prst="rect">
              <a:avLst/>
            </a:prstGeom>
            <a:solidFill>
              <a:srgbClr val="7030A0"/>
            </a:solidFill>
            <a:ln cap="flat" cmpd="sng" w="25400">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 name="Google Shape;68;p14"/>
            <p:cNvSpPr txBox="1"/>
            <p:nvPr/>
          </p:nvSpPr>
          <p:spPr>
            <a:xfrm>
              <a:off x="367843" y="9565544"/>
              <a:ext cx="1973071"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100" u="none" cap="none" strike="noStrike">
                  <a:solidFill>
                    <a:srgbClr val="7030A0"/>
                  </a:solidFill>
                  <a:latin typeface="Arial"/>
                  <a:ea typeface="Arial"/>
                  <a:cs typeface="Arial"/>
                  <a:sym typeface="Arial"/>
                </a:rPr>
                <a:t>Évaluation diagnostique du module en cours</a:t>
              </a:r>
              <a:endParaRPr/>
            </a:p>
          </p:txBody>
        </p:sp>
        <p:cxnSp>
          <p:nvCxnSpPr>
            <p:cNvPr id="69" name="Google Shape;69;p14"/>
            <p:cNvCxnSpPr>
              <a:stCxn id="65" idx="2"/>
            </p:cNvCxnSpPr>
            <p:nvPr/>
          </p:nvCxnSpPr>
          <p:spPr>
            <a:xfrm>
              <a:off x="719332" y="8657807"/>
              <a:ext cx="111300" cy="865800"/>
            </a:xfrm>
            <a:prstGeom prst="straightConnector1">
              <a:avLst/>
            </a:prstGeom>
            <a:noFill/>
            <a:ln cap="flat" cmpd="sng" w="9525">
              <a:solidFill>
                <a:srgbClr val="7030A0"/>
              </a:solidFill>
              <a:prstDash val="solid"/>
              <a:round/>
              <a:headEnd len="sm" w="sm" type="none"/>
              <a:tailEnd len="med" w="med" type="triangle"/>
            </a:ln>
          </p:spPr>
        </p:cxnSp>
        <p:sp>
          <p:nvSpPr>
            <p:cNvPr id="70" name="Google Shape;70;p14"/>
            <p:cNvSpPr/>
            <p:nvPr/>
          </p:nvSpPr>
          <p:spPr>
            <a:xfrm>
              <a:off x="3026874" y="8469636"/>
              <a:ext cx="182249" cy="185943"/>
            </a:xfrm>
            <a:prstGeom prst="rect">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 name="Google Shape;71;p14"/>
            <p:cNvSpPr/>
            <p:nvPr/>
          </p:nvSpPr>
          <p:spPr>
            <a:xfrm>
              <a:off x="5202621" y="8462710"/>
              <a:ext cx="182249" cy="185943"/>
            </a:xfrm>
            <a:prstGeom prst="rect">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 name="Google Shape;72;p14"/>
            <p:cNvSpPr txBox="1"/>
            <p:nvPr/>
          </p:nvSpPr>
          <p:spPr>
            <a:xfrm>
              <a:off x="1287227" y="9057574"/>
              <a:ext cx="236404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100" u="none" cap="none" strike="noStrike">
                  <a:solidFill>
                    <a:srgbClr val="00B050"/>
                  </a:solidFill>
                  <a:latin typeface="Arial"/>
                  <a:ea typeface="Arial"/>
                  <a:cs typeface="Arial"/>
                  <a:sym typeface="Arial"/>
                </a:rPr>
                <a:t>Validation des acquis sur le contenu du module précédent</a:t>
              </a:r>
              <a:endParaRPr/>
            </a:p>
          </p:txBody>
        </p:sp>
        <p:cxnSp>
          <p:nvCxnSpPr>
            <p:cNvPr id="73" name="Google Shape;73;p14"/>
            <p:cNvCxnSpPr>
              <a:stCxn id="70" idx="2"/>
              <a:endCxn id="72" idx="0"/>
            </p:cNvCxnSpPr>
            <p:nvPr/>
          </p:nvCxnSpPr>
          <p:spPr>
            <a:xfrm flipH="1">
              <a:off x="2469399" y="8655579"/>
              <a:ext cx="648600" cy="402000"/>
            </a:xfrm>
            <a:prstGeom prst="straightConnector1">
              <a:avLst/>
            </a:prstGeom>
            <a:noFill/>
            <a:ln cap="flat" cmpd="sng" w="9525">
              <a:solidFill>
                <a:srgbClr val="00B050"/>
              </a:solidFill>
              <a:prstDash val="solid"/>
              <a:round/>
              <a:headEnd len="sm" w="sm" type="none"/>
              <a:tailEnd len="med" w="med" type="triangle"/>
            </a:ln>
          </p:spPr>
        </p:cxnSp>
        <p:sp>
          <p:nvSpPr>
            <p:cNvPr id="74" name="Google Shape;74;p14"/>
            <p:cNvSpPr/>
            <p:nvPr/>
          </p:nvSpPr>
          <p:spPr>
            <a:xfrm>
              <a:off x="2354474" y="8462709"/>
              <a:ext cx="182249" cy="185943"/>
            </a:xfrm>
            <a:prstGeom prst="rect">
              <a:avLst/>
            </a:prstGeom>
            <a:solidFill>
              <a:srgbClr val="EF8600"/>
            </a:solidFill>
            <a:ln cap="flat" cmpd="sng" w="25400">
              <a:solidFill>
                <a:srgbClr val="EF86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 name="Google Shape;75;p14"/>
            <p:cNvSpPr/>
            <p:nvPr/>
          </p:nvSpPr>
          <p:spPr>
            <a:xfrm>
              <a:off x="4551820" y="8469636"/>
              <a:ext cx="182249" cy="185943"/>
            </a:xfrm>
            <a:prstGeom prst="rect">
              <a:avLst/>
            </a:prstGeom>
            <a:solidFill>
              <a:srgbClr val="EF8600"/>
            </a:solidFill>
            <a:ln cap="flat" cmpd="sng" w="25400">
              <a:solidFill>
                <a:srgbClr val="EF86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 name="Google Shape;76;p14"/>
            <p:cNvSpPr/>
            <p:nvPr/>
          </p:nvSpPr>
          <p:spPr>
            <a:xfrm>
              <a:off x="6733296" y="8469636"/>
              <a:ext cx="182249" cy="185943"/>
            </a:xfrm>
            <a:prstGeom prst="rect">
              <a:avLst/>
            </a:prstGeom>
            <a:solidFill>
              <a:srgbClr val="EF8600"/>
            </a:solidFill>
            <a:ln cap="flat" cmpd="sng" w="25400">
              <a:solidFill>
                <a:srgbClr val="EF86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7" name="Google Shape;77;p14"/>
            <p:cNvSpPr txBox="1"/>
            <p:nvPr/>
          </p:nvSpPr>
          <p:spPr>
            <a:xfrm>
              <a:off x="5370060" y="8934953"/>
              <a:ext cx="1885162"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100" u="none" cap="none" strike="noStrike">
                  <a:solidFill>
                    <a:srgbClr val="EF8600"/>
                  </a:solidFill>
                  <a:latin typeface="Arial"/>
                  <a:ea typeface="Arial"/>
                  <a:cs typeface="Arial"/>
                  <a:sym typeface="Arial"/>
                </a:rPr>
                <a:t>Évaluation sommative (grille d’évaluation)</a:t>
              </a:r>
              <a:endParaRPr/>
            </a:p>
          </p:txBody>
        </p:sp>
        <p:cxnSp>
          <p:nvCxnSpPr>
            <p:cNvPr id="78" name="Google Shape;78;p14"/>
            <p:cNvCxnSpPr/>
            <p:nvPr/>
          </p:nvCxnSpPr>
          <p:spPr>
            <a:xfrm flipH="1">
              <a:off x="6823968" y="8505426"/>
              <a:ext cx="1496" cy="395876"/>
            </a:xfrm>
            <a:prstGeom prst="straightConnector1">
              <a:avLst/>
            </a:prstGeom>
            <a:noFill/>
            <a:ln cap="flat" cmpd="sng" w="9525">
              <a:solidFill>
                <a:srgbClr val="EF8600"/>
              </a:solidFill>
              <a:prstDash val="solid"/>
              <a:round/>
              <a:headEnd len="sm" w="sm" type="none"/>
              <a:tailEnd len="med" w="med" type="triangle"/>
            </a:ln>
          </p:spPr>
        </p:cxnSp>
        <p:sp>
          <p:nvSpPr>
            <p:cNvPr id="79" name="Google Shape;79;p14"/>
            <p:cNvSpPr/>
            <p:nvPr/>
          </p:nvSpPr>
          <p:spPr>
            <a:xfrm>
              <a:off x="5543910" y="8462709"/>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 name="Google Shape;80;p14"/>
            <p:cNvSpPr/>
            <p:nvPr/>
          </p:nvSpPr>
          <p:spPr>
            <a:xfrm>
              <a:off x="5913595" y="8462709"/>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a:off x="6319635" y="8462709"/>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 name="Google Shape;82;p14"/>
            <p:cNvSpPr/>
            <p:nvPr/>
          </p:nvSpPr>
          <p:spPr>
            <a:xfrm>
              <a:off x="4132419" y="8469636"/>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 name="Google Shape;83;p14"/>
            <p:cNvSpPr/>
            <p:nvPr/>
          </p:nvSpPr>
          <p:spPr>
            <a:xfrm>
              <a:off x="3740470" y="8462709"/>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 name="Google Shape;84;p14"/>
            <p:cNvSpPr/>
            <p:nvPr/>
          </p:nvSpPr>
          <p:spPr>
            <a:xfrm>
              <a:off x="3400321" y="8462709"/>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 name="Google Shape;85;p14"/>
            <p:cNvSpPr/>
            <p:nvPr/>
          </p:nvSpPr>
          <p:spPr>
            <a:xfrm>
              <a:off x="1983871" y="8463597"/>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 name="Google Shape;86;p14"/>
            <p:cNvSpPr/>
            <p:nvPr/>
          </p:nvSpPr>
          <p:spPr>
            <a:xfrm>
              <a:off x="1617822" y="8463596"/>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7" name="Google Shape;87;p14"/>
            <p:cNvSpPr/>
            <p:nvPr/>
          </p:nvSpPr>
          <p:spPr>
            <a:xfrm>
              <a:off x="1236613" y="8469636"/>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 name="Google Shape;88;p14"/>
            <p:cNvSpPr txBox="1"/>
            <p:nvPr/>
          </p:nvSpPr>
          <p:spPr>
            <a:xfrm>
              <a:off x="3492092" y="9363747"/>
              <a:ext cx="2303709"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100" u="none" cap="none" strike="noStrike">
                  <a:solidFill>
                    <a:srgbClr val="0C5ADB"/>
                  </a:solidFill>
                  <a:latin typeface="Arial"/>
                  <a:ea typeface="Arial"/>
                  <a:cs typeface="Arial"/>
                  <a:sym typeface="Arial"/>
                </a:rPr>
                <a:t>Évaluations formatives (activités pédagogiques)</a:t>
              </a:r>
              <a:endParaRPr/>
            </a:p>
          </p:txBody>
        </p:sp>
        <p:cxnSp>
          <p:nvCxnSpPr>
            <p:cNvPr id="89" name="Google Shape;89;p14"/>
            <p:cNvCxnSpPr>
              <a:stCxn id="84" idx="2"/>
              <a:endCxn id="88" idx="0"/>
            </p:cNvCxnSpPr>
            <p:nvPr/>
          </p:nvCxnSpPr>
          <p:spPr>
            <a:xfrm>
              <a:off x="3491446" y="8648652"/>
              <a:ext cx="1152600" cy="715200"/>
            </a:xfrm>
            <a:prstGeom prst="straightConnector1">
              <a:avLst/>
            </a:prstGeom>
            <a:noFill/>
            <a:ln cap="flat" cmpd="sng" w="9525">
              <a:solidFill>
                <a:srgbClr val="0C5ADB"/>
              </a:solidFill>
              <a:prstDash val="solid"/>
              <a:round/>
              <a:headEnd len="sm" w="sm" type="none"/>
              <a:tailEnd len="med" w="med" type="triangle"/>
            </a:ln>
          </p:spPr>
        </p:cxnSp>
        <p:cxnSp>
          <p:nvCxnSpPr>
            <p:cNvPr id="90" name="Google Shape;90;p14"/>
            <p:cNvCxnSpPr>
              <a:stCxn id="83" idx="2"/>
              <a:endCxn id="88" idx="0"/>
            </p:cNvCxnSpPr>
            <p:nvPr/>
          </p:nvCxnSpPr>
          <p:spPr>
            <a:xfrm>
              <a:off x="3831595" y="8648652"/>
              <a:ext cx="812400" cy="715200"/>
            </a:xfrm>
            <a:prstGeom prst="straightConnector1">
              <a:avLst/>
            </a:prstGeom>
            <a:noFill/>
            <a:ln cap="flat" cmpd="sng" w="9525">
              <a:solidFill>
                <a:srgbClr val="0C5ADB"/>
              </a:solidFill>
              <a:prstDash val="solid"/>
              <a:round/>
              <a:headEnd len="sm" w="sm" type="none"/>
              <a:tailEnd len="med" w="med" type="triangle"/>
            </a:ln>
          </p:spPr>
        </p:cxnSp>
        <p:cxnSp>
          <p:nvCxnSpPr>
            <p:cNvPr id="91" name="Google Shape;91;p14"/>
            <p:cNvCxnSpPr>
              <a:stCxn id="82" idx="2"/>
              <a:endCxn id="88" idx="0"/>
            </p:cNvCxnSpPr>
            <p:nvPr/>
          </p:nvCxnSpPr>
          <p:spPr>
            <a:xfrm>
              <a:off x="4223544" y="8655579"/>
              <a:ext cx="420300" cy="708300"/>
            </a:xfrm>
            <a:prstGeom prst="straightConnector1">
              <a:avLst/>
            </a:prstGeom>
            <a:noFill/>
            <a:ln cap="flat" cmpd="sng" w="9525">
              <a:solidFill>
                <a:srgbClr val="0C5ADB"/>
              </a:solidFill>
              <a:prstDash val="solid"/>
              <a:round/>
              <a:headEnd len="sm" w="sm" type="none"/>
              <a:tailEnd len="med" w="med" type="triangle"/>
            </a:ln>
          </p:spPr>
        </p:cxnSp>
      </p:grpSp>
      <p:sp>
        <p:nvSpPr>
          <p:cNvPr id="92" name="Google Shape;92;p14"/>
          <p:cNvSpPr txBox="1"/>
          <p:nvPr/>
        </p:nvSpPr>
        <p:spPr>
          <a:xfrm>
            <a:off x="407753" y="926865"/>
            <a:ext cx="596356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dk1"/>
                </a:solidFill>
                <a:latin typeface="Calibri"/>
                <a:ea typeface="Calibri"/>
                <a:cs typeface="Calibri"/>
                <a:sym typeface="Calibri"/>
              </a:rPr>
              <a:t>Schéma démontrant la temporalité de mise en œuvre des évaluations : </a:t>
            </a:r>
            <a:endParaRPr/>
          </a:p>
        </p:txBody>
      </p:sp>
      <p:sp>
        <p:nvSpPr>
          <p:cNvPr id="93" name="Google Shape;93;p14"/>
          <p:cNvSpPr/>
          <p:nvPr/>
        </p:nvSpPr>
        <p:spPr>
          <a:xfrm>
            <a:off x="887716" y="2519704"/>
            <a:ext cx="182249" cy="185943"/>
          </a:xfrm>
          <a:prstGeom prst="rect">
            <a:avLst/>
          </a:prstGeom>
          <a:solidFill>
            <a:srgbClr val="0C5ADB"/>
          </a:solidFill>
          <a:ln cap="flat" cmpd="sng" w="25400">
            <a:solidFill>
              <a:srgbClr val="0C5A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4" name="Google Shape;94;p14"/>
          <p:cNvSpPr txBox="1"/>
          <p:nvPr>
            <p:ph type="ctrTitle"/>
          </p:nvPr>
        </p:nvSpPr>
        <p:spPr>
          <a:xfrm>
            <a:off x="257386" y="16420"/>
            <a:ext cx="7044900" cy="1006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600"/>
              </a:spcAft>
              <a:buClr>
                <a:srgbClr val="000000"/>
              </a:buClr>
              <a:buSzPts val="2400"/>
              <a:buFont typeface="Arial"/>
              <a:buNone/>
            </a:pPr>
            <a:r>
              <a:rPr lang="fr-FR" sz="3200">
                <a:latin typeface="Calibri"/>
                <a:ea typeface="Calibri"/>
                <a:cs typeface="Calibri"/>
                <a:sym typeface="Calibri"/>
              </a:rPr>
              <a:t>Activités d’évaluation</a:t>
            </a:r>
            <a:endParaRPr sz="32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nvSpPr>
        <p:spPr>
          <a:xfrm>
            <a:off x="538423" y="925267"/>
            <a:ext cx="6711000" cy="8841277"/>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None/>
            </a:pPr>
            <a:r>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Qui produit les évaluations ? </a:t>
            </a:r>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de positionnement : Instituts et ingénieur(e)s pédagogiques.</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diagnostique : Instituts et formateurs.</a:t>
            </a:r>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Validation des acquis : Instituts et formateurs.</a:t>
            </a:r>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formative : Formateurs.</a:t>
            </a:r>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sommative : Instituts.</a:t>
            </a:r>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Comment on les produit ? </a:t>
            </a:r>
            <a:endParaRPr/>
          </a:p>
          <a:p>
            <a:pPr indent="0" lvl="0" marL="0" marR="0" rtl="0" algn="l">
              <a:lnSpc>
                <a:spcPct val="95000"/>
              </a:lnSpc>
              <a:spcBef>
                <a:spcPts val="0"/>
              </a:spcBef>
              <a:spcAft>
                <a:spcPts val="0"/>
              </a:spcAft>
              <a:buNone/>
            </a:pPr>
            <a:r>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de positionnement : </a:t>
            </a:r>
            <a:r>
              <a:rPr b="0" i="0" lang="fr-FR" sz="1400" u="none" cap="none" strike="noStrike">
                <a:solidFill>
                  <a:schemeClr val="dk1"/>
                </a:solidFill>
                <a:latin typeface="Calibri"/>
                <a:ea typeface="Calibri"/>
                <a:cs typeface="Calibri"/>
                <a:sym typeface="Calibri"/>
              </a:rPr>
              <a:t>N’a pas lieu d’être dans l’expérimentation 2026.</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diagnostique, Validation des acquis, Évaluation formative : </a:t>
            </a:r>
            <a:r>
              <a:rPr b="0" i="0" lang="fr-FR" sz="1400" u="none" cap="none" strike="noStrike">
                <a:solidFill>
                  <a:schemeClr val="dk1"/>
                </a:solidFill>
                <a:latin typeface="Calibri"/>
                <a:ea typeface="Calibri"/>
                <a:cs typeface="Calibri"/>
                <a:sym typeface="Calibri"/>
              </a:rPr>
              <a:t>Peut prendre n’importe quelle forme, les Instituts, le Service Accompagnement des Formateurs et les Ingénieurs Pédagogiques peuvent fournir des modèles d’évaluations ou des fiches de techniques d’animations spécifiques aux évaluations formatives. Le formateur est libre d’utiliser la forme souhaitée (quiz, devoir sur table, projet, jeu, etc.).</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Évaluation sommative : </a:t>
            </a:r>
            <a:r>
              <a:rPr b="0" i="0" lang="fr-FR" sz="1400" u="none" cap="none" strike="noStrike">
                <a:solidFill>
                  <a:schemeClr val="dk1"/>
                </a:solidFill>
                <a:latin typeface="Calibri"/>
                <a:ea typeface="Calibri"/>
                <a:cs typeface="Calibri"/>
                <a:sym typeface="Calibri"/>
              </a:rPr>
              <a:t>Les grilles sont construites par les Instituts à partir des éléments du Référentiel qui constituent les objectifs du module. Le format est défini et commun à l’ensemble des Formations.</a:t>
            </a:r>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Elles sont imprimées au format PDF A3 et distribuées aux apprenants en début de module et remplies à chaque fin de séquence. Un temps de réflexivité est prévu en fin de module pour permettre aux apprenants de remplir le Forms de suivi à l’aide de la grille qui les a accompagnés tout le long du module.</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Ce document est-il obligatoire au kit de base de la mallette ? </a:t>
            </a:r>
            <a:endParaRPr/>
          </a:p>
          <a:p>
            <a:pPr indent="0" lvl="0" marL="0" marR="0" rtl="0" algn="l">
              <a:lnSpc>
                <a:spcPct val="95000"/>
              </a:lnSpc>
              <a:spcBef>
                <a:spcPts val="0"/>
              </a:spcBef>
              <a:spcAft>
                <a:spcPts val="0"/>
              </a:spcAft>
              <a:buNone/>
            </a:pPr>
            <a:r>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de positionnement : </a:t>
            </a:r>
            <a:r>
              <a:rPr b="1" i="0" lang="fr-FR" sz="1400" u="none" cap="none" strike="noStrike">
                <a:solidFill>
                  <a:schemeClr val="dk1"/>
                </a:solidFill>
                <a:latin typeface="Calibri"/>
                <a:ea typeface="Calibri"/>
                <a:cs typeface="Calibri"/>
                <a:sym typeface="Calibri"/>
              </a:rPr>
              <a:t>NON</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diagnostique : </a:t>
            </a:r>
            <a:r>
              <a:rPr b="1" i="0" lang="fr-FR" sz="1400" u="none" cap="none" strike="noStrike">
                <a:solidFill>
                  <a:schemeClr val="dk1"/>
                </a:solidFill>
                <a:latin typeface="Calibri"/>
                <a:ea typeface="Calibri"/>
                <a:cs typeface="Calibri"/>
                <a:sym typeface="Calibri"/>
              </a:rPr>
              <a:t>OUI</a:t>
            </a:r>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Validation des acquis : </a:t>
            </a:r>
            <a:r>
              <a:rPr b="1" i="0" lang="fr-FR" sz="1400" u="none" cap="none" strike="noStrike">
                <a:solidFill>
                  <a:schemeClr val="dk1"/>
                </a:solidFill>
                <a:latin typeface="Calibri"/>
                <a:ea typeface="Calibri"/>
                <a:cs typeface="Calibri"/>
                <a:sym typeface="Calibri"/>
              </a:rPr>
              <a:t>OUI</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formative : </a:t>
            </a:r>
            <a:r>
              <a:rPr b="1" i="0" lang="fr-FR" sz="1400" u="none" cap="none" strike="noStrike">
                <a:solidFill>
                  <a:schemeClr val="dk1"/>
                </a:solidFill>
                <a:latin typeface="Calibri"/>
                <a:ea typeface="Calibri"/>
                <a:cs typeface="Calibri"/>
                <a:sym typeface="Calibri"/>
              </a:rPr>
              <a:t>NON</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0" i="0" lang="fr-FR" sz="1400" u="none" cap="none" strike="noStrike">
                <a:solidFill>
                  <a:schemeClr val="dk1"/>
                </a:solidFill>
                <a:latin typeface="Calibri"/>
                <a:ea typeface="Calibri"/>
                <a:cs typeface="Calibri"/>
                <a:sym typeface="Calibri"/>
              </a:rPr>
              <a:t>Évaluation sommative : </a:t>
            </a:r>
            <a:r>
              <a:rPr b="1" i="0" lang="fr-FR" sz="1400" u="none" cap="none" strike="noStrike">
                <a:solidFill>
                  <a:schemeClr val="dk1"/>
                </a:solidFill>
                <a:latin typeface="Calibri"/>
                <a:ea typeface="Calibri"/>
                <a:cs typeface="Calibri"/>
                <a:sym typeface="Calibri"/>
              </a:rPr>
              <a:t>OUI (grille de co-évaluation ou autre forme souhaitée par le formateur pour l’expérimentation 2026).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rPr b="1" i="0" lang="fr-FR" sz="1400" u="none" cap="none" strike="noStrike">
                <a:solidFill>
                  <a:schemeClr val="dk1"/>
                </a:solidFill>
                <a:latin typeface="Calibri"/>
                <a:ea typeface="Calibri"/>
                <a:cs typeface="Calibri"/>
                <a:sym typeface="Calibri"/>
              </a:rPr>
              <a:t>Checklist de validation des évaluations : </a:t>
            </a:r>
            <a:endParaRPr b="0" i="0" sz="1400" u="none" cap="none" strike="noStrike">
              <a:solidFill>
                <a:schemeClr val="dk1"/>
              </a:solidFill>
              <a:latin typeface="Calibri"/>
              <a:ea typeface="Calibri"/>
              <a:cs typeface="Calibri"/>
              <a:sym typeface="Calibri"/>
            </a:endParaRPr>
          </a:p>
          <a:p>
            <a:pPr indent="-171450" lvl="0" marL="171450" marR="0" rtl="0" algn="l">
              <a:lnSpc>
                <a:spcPct val="95000"/>
              </a:lnSpc>
              <a:spcBef>
                <a:spcPts val="0"/>
              </a:spcBef>
              <a:spcAft>
                <a:spcPts val="0"/>
              </a:spcAft>
              <a:buClr>
                <a:srgbClr val="000000"/>
              </a:buClr>
              <a:buSzPts val="700"/>
              <a:buFont typeface="Noto Sans Symbols"/>
              <a:buChar char="❑"/>
            </a:pPr>
            <a:r>
              <a:rPr b="0" i="0" lang="fr-FR" sz="1400" u="none" cap="none" strike="noStrike">
                <a:solidFill>
                  <a:schemeClr val="dk1"/>
                </a:solidFill>
                <a:latin typeface="Calibri"/>
                <a:ea typeface="Calibri"/>
                <a:cs typeface="Calibri"/>
                <a:sym typeface="Calibri"/>
              </a:rPr>
              <a:t>Une évaluation diagnostique est fournie pour chaque module (format libre).</a:t>
            </a:r>
            <a:endParaRPr/>
          </a:p>
          <a:p>
            <a:pPr indent="-171450" lvl="0" marL="171450" marR="0" rtl="0" algn="l">
              <a:lnSpc>
                <a:spcPct val="95000"/>
              </a:lnSpc>
              <a:spcBef>
                <a:spcPts val="0"/>
              </a:spcBef>
              <a:spcAft>
                <a:spcPts val="0"/>
              </a:spcAft>
              <a:buClr>
                <a:srgbClr val="000000"/>
              </a:buClr>
              <a:buSzPts val="700"/>
              <a:buFont typeface="Noto Sans Symbols"/>
              <a:buChar char="❑"/>
            </a:pPr>
            <a:r>
              <a:rPr b="0" i="0" lang="fr-FR" sz="1400" u="none" cap="none" strike="noStrike">
                <a:solidFill>
                  <a:schemeClr val="dk1"/>
                </a:solidFill>
                <a:latin typeface="Calibri"/>
                <a:ea typeface="Calibri"/>
                <a:cs typeface="Calibri"/>
                <a:sym typeface="Calibri"/>
              </a:rPr>
              <a:t>Une validation des acquis est fournie pour chaque module (format libre).</a:t>
            </a:r>
            <a:endParaRPr/>
          </a:p>
          <a:p>
            <a:pPr indent="-171450" lvl="0" marL="171450" marR="0" rtl="0" algn="l">
              <a:lnSpc>
                <a:spcPct val="95000"/>
              </a:lnSpc>
              <a:spcBef>
                <a:spcPts val="0"/>
              </a:spcBef>
              <a:spcAft>
                <a:spcPts val="0"/>
              </a:spcAft>
              <a:buClr>
                <a:srgbClr val="000000"/>
              </a:buClr>
              <a:buSzPts val="700"/>
              <a:buFont typeface="Noto Sans Symbols"/>
              <a:buChar char="❑"/>
            </a:pPr>
            <a:r>
              <a:rPr b="0" i="0" lang="fr-FR" sz="1400" u="none" cap="none" strike="noStrike">
                <a:solidFill>
                  <a:schemeClr val="dk1"/>
                </a:solidFill>
                <a:latin typeface="Calibri"/>
                <a:ea typeface="Calibri"/>
                <a:cs typeface="Calibri"/>
                <a:sym typeface="Calibri"/>
              </a:rPr>
              <a:t>Le contenu des évaluations diagnostiques et de la validation des acquis est cohérent avec les attendus du module débuté et des modules précédents.</a:t>
            </a:r>
            <a:endParaRPr/>
          </a:p>
          <a:p>
            <a:pPr indent="-171450" lvl="0" marL="171450" marR="0" rtl="0" algn="l">
              <a:lnSpc>
                <a:spcPct val="95000"/>
              </a:lnSpc>
              <a:spcBef>
                <a:spcPts val="0"/>
              </a:spcBef>
              <a:spcAft>
                <a:spcPts val="0"/>
              </a:spcAft>
              <a:buClr>
                <a:srgbClr val="000000"/>
              </a:buClr>
              <a:buSzPts val="700"/>
              <a:buFont typeface="Noto Sans Symbols"/>
              <a:buChar char="❑"/>
            </a:pPr>
            <a:r>
              <a:rPr b="0" i="0" lang="fr-FR" sz="1400" u="none" cap="none" strike="noStrike">
                <a:solidFill>
                  <a:schemeClr val="dk1"/>
                </a:solidFill>
                <a:latin typeface="Calibri"/>
                <a:ea typeface="Calibri"/>
                <a:cs typeface="Calibri"/>
                <a:sym typeface="Calibri"/>
              </a:rPr>
              <a:t>La forme et les éléments du modèle de la grille de fin de module sont respectés.</a:t>
            </a:r>
            <a:endParaRPr/>
          </a:p>
          <a:p>
            <a:pPr indent="-171450" lvl="0" marL="171450" marR="0" rtl="0" algn="l">
              <a:lnSpc>
                <a:spcPct val="95000"/>
              </a:lnSpc>
              <a:spcBef>
                <a:spcPts val="0"/>
              </a:spcBef>
              <a:spcAft>
                <a:spcPts val="0"/>
              </a:spcAft>
              <a:buClr>
                <a:srgbClr val="000000"/>
              </a:buClr>
              <a:buSzPts val="700"/>
              <a:buFont typeface="Noto Sans Symbols"/>
              <a:buChar char="❑"/>
            </a:pPr>
            <a:r>
              <a:rPr b="0" i="0" lang="fr-FR" sz="1400" u="none" cap="none" strike="noStrike">
                <a:solidFill>
                  <a:schemeClr val="dk1"/>
                </a:solidFill>
                <a:latin typeface="Calibri"/>
                <a:ea typeface="Calibri"/>
                <a:cs typeface="Calibri"/>
                <a:sym typeface="Calibri"/>
              </a:rPr>
              <a:t>La grille de fin de module est fournie aux apprenants au format PDF A3. </a:t>
            </a:r>
            <a:endParaRPr/>
          </a:p>
          <a:p>
            <a:pPr indent="-127000" lvl="0" marL="171450" marR="0" rtl="0" algn="l">
              <a:lnSpc>
                <a:spcPct val="95000"/>
              </a:lnSpc>
              <a:spcBef>
                <a:spcPts val="0"/>
              </a:spcBef>
              <a:spcAft>
                <a:spcPts val="0"/>
              </a:spcAft>
              <a:buClr>
                <a:srgbClr val="000000"/>
              </a:buClr>
              <a:buSzPts val="700"/>
              <a:buFont typeface="Noto Sans Symbols"/>
              <a:buNone/>
            </a:pPr>
            <a:r>
              <a:t/>
            </a:r>
            <a:endParaRPr b="0" i="0" sz="1400" u="none" cap="none" strike="noStrike">
              <a:solidFill>
                <a:schemeClr val="dk1"/>
              </a:solidFill>
              <a:highlight>
                <a:srgbClr val="FFFF00"/>
              </a:highlight>
              <a:latin typeface="Calibri"/>
              <a:ea typeface="Calibri"/>
              <a:cs typeface="Calibri"/>
              <a:sym typeface="Calibri"/>
            </a:endParaRPr>
          </a:p>
          <a:p>
            <a:pPr indent="0" lvl="0" marL="0" marR="0" rtl="0" algn="l">
              <a:lnSpc>
                <a:spcPct val="95000"/>
              </a:lnSpc>
              <a:spcBef>
                <a:spcPts val="0"/>
              </a:spcBef>
              <a:spcAft>
                <a:spcPts val="0"/>
              </a:spcAft>
              <a:buNone/>
            </a:pPr>
            <a:r>
              <a:t/>
            </a:r>
            <a:endParaRPr b="1"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highlight>
                <a:srgbClr val="00FF00"/>
              </a:highlight>
              <a:latin typeface="Calibri"/>
              <a:ea typeface="Calibri"/>
              <a:cs typeface="Calibri"/>
              <a:sym typeface="Calibri"/>
            </a:endParaRPr>
          </a:p>
          <a:p>
            <a:pPr indent="0" lvl="0" marL="0" marR="0" rtl="0" algn="l">
              <a:lnSpc>
                <a:spcPct val="95000"/>
              </a:lnSpc>
              <a:spcBef>
                <a:spcPts val="0"/>
              </a:spcBef>
              <a:spcAft>
                <a:spcPts val="0"/>
              </a:spcAft>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00" name="Google Shape;100;p15"/>
          <p:cNvSpPr txBox="1"/>
          <p:nvPr>
            <p:ph type="ctrTitle"/>
          </p:nvPr>
        </p:nvSpPr>
        <p:spPr>
          <a:xfrm>
            <a:off x="257386" y="16420"/>
            <a:ext cx="7044900" cy="1006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600"/>
              </a:spcAft>
              <a:buClr>
                <a:srgbClr val="000000"/>
              </a:buClr>
              <a:buSzPts val="2400"/>
              <a:buFont typeface="Arial"/>
              <a:buNone/>
            </a:pPr>
            <a:r>
              <a:rPr lang="fr-FR" sz="3200">
                <a:latin typeface="Calibri"/>
                <a:ea typeface="Calibri"/>
                <a:cs typeface="Calibri"/>
                <a:sym typeface="Calibri"/>
              </a:rPr>
              <a:t>Activités d’évaluation</a:t>
            </a:r>
            <a:endParaRPr sz="32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Portfolio Apprena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