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58" r:id="rId5"/>
    <p:sldId id="257" r:id="rId6"/>
    <p:sldId id="261" r:id="rId7"/>
    <p:sldId id="260" r:id="rId8"/>
    <p:sldId id="262" r:id="rId9"/>
    <p:sldId id="263" r:id="rId1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6AAF"/>
    <a:srgbClr val="10253F"/>
    <a:srgbClr val="F47C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BB8C10-AC2D-3789-3171-1EBDEA1725F5}" v="103" dt="2026-04-23T12:55:23.67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DA37D80-6434-44D0-A028-1B22A696006F}" styleName="Style léger 3 - Accentuation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8B1032C-EA38-4F05-BA0D-38AFFFC7BED3}" styleName="Style léger 3 - Accentuation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72833802-FEF1-4C79-8D5D-14CF1EAF98D9}" styleName="Style léger 2 - Accentuation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Style moyen 1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3566" autoAdjust="0"/>
  </p:normalViewPr>
  <p:slideViewPr>
    <p:cSldViewPr snapToGrid="0">
      <p:cViewPr varScale="1">
        <p:scale>
          <a:sx n="75" d="100"/>
          <a:sy n="75" d="100"/>
        </p:scale>
        <p:origin x="58" y="8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lotte Moreau" userId="S::cmoreau@compagnons-du-devoir.com::99008079-6a8f-4ce8-84af-2880b11fef94" providerId="AD" clId="Web-{39BB8C10-AC2D-3789-3171-1EBDEA1725F5}"/>
    <pc:docChg chg="modSld">
      <pc:chgData name="Charlotte Moreau" userId="S::cmoreau@compagnons-du-devoir.com::99008079-6a8f-4ce8-84af-2880b11fef94" providerId="AD" clId="Web-{39BB8C10-AC2D-3789-3171-1EBDEA1725F5}" dt="2026-04-23T12:55:23.678" v="65" actId="1076"/>
      <pc:docMkLst>
        <pc:docMk/>
      </pc:docMkLst>
      <pc:sldChg chg="addSp delSp modSp">
        <pc:chgData name="Charlotte Moreau" userId="S::cmoreau@compagnons-du-devoir.com::99008079-6a8f-4ce8-84af-2880b11fef94" providerId="AD" clId="Web-{39BB8C10-AC2D-3789-3171-1EBDEA1725F5}" dt="2026-04-23T12:55:23.678" v="65" actId="1076"/>
        <pc:sldMkLst>
          <pc:docMk/>
          <pc:sldMk cId="1332510097" sldId="257"/>
        </pc:sldMkLst>
        <pc:spChg chg="mod">
          <ac:chgData name="Charlotte Moreau" userId="S::cmoreau@compagnons-du-devoir.com::99008079-6a8f-4ce8-84af-2880b11fef94" providerId="AD" clId="Web-{39BB8C10-AC2D-3789-3171-1EBDEA1725F5}" dt="2026-04-23T12:50:10.732" v="36" actId="20577"/>
          <ac:spMkLst>
            <pc:docMk/>
            <pc:sldMk cId="1332510097" sldId="257"/>
            <ac:spMk id="2" creationId="{C312E398-1D4C-469A-BBAB-40EE884561E3}"/>
          </ac:spMkLst>
        </pc:spChg>
        <pc:spChg chg="del">
          <ac:chgData name="Charlotte Moreau" userId="S::cmoreau@compagnons-du-devoir.com::99008079-6a8f-4ce8-84af-2880b11fef94" providerId="AD" clId="Web-{39BB8C10-AC2D-3789-3171-1EBDEA1725F5}" dt="2026-04-23T12:50:17.794" v="37"/>
          <ac:spMkLst>
            <pc:docMk/>
            <pc:sldMk cId="1332510097" sldId="257"/>
            <ac:spMk id="3" creationId="{5184A3F4-AD34-0741-BF11-C92C0C29BD70}"/>
          </ac:spMkLst>
        </pc:spChg>
        <pc:graphicFrameChg chg="add mod modGraphic">
          <ac:chgData name="Charlotte Moreau" userId="S::cmoreau@compagnons-du-devoir.com::99008079-6a8f-4ce8-84af-2880b11fef94" providerId="AD" clId="Web-{39BB8C10-AC2D-3789-3171-1EBDEA1725F5}" dt="2026-04-23T12:55:23.678" v="65" actId="1076"/>
          <ac:graphicFrameMkLst>
            <pc:docMk/>
            <pc:sldMk cId="1332510097" sldId="257"/>
            <ac:graphicFrameMk id="5" creationId="{0A33E0F3-0CB7-5837-DB92-97F1DA22DEAD}"/>
          </ac:graphicFrameMkLst>
        </pc:graphicFrameChg>
      </pc:sldChg>
      <pc:sldChg chg="modSp">
        <pc:chgData name="Charlotte Moreau" userId="S::cmoreau@compagnons-du-devoir.com::99008079-6a8f-4ce8-84af-2880b11fef94" providerId="AD" clId="Web-{39BB8C10-AC2D-3789-3171-1EBDEA1725F5}" dt="2026-04-23T12:49:58.809" v="30" actId="20577"/>
        <pc:sldMkLst>
          <pc:docMk/>
          <pc:sldMk cId="3341800488" sldId="258"/>
        </pc:sldMkLst>
        <pc:spChg chg="mod">
          <ac:chgData name="Charlotte Moreau" userId="S::cmoreau@compagnons-du-devoir.com::99008079-6a8f-4ce8-84af-2880b11fef94" providerId="AD" clId="Web-{39BB8C10-AC2D-3789-3171-1EBDEA1725F5}" dt="2026-04-23T12:49:58.809" v="30" actId="20577"/>
          <ac:spMkLst>
            <pc:docMk/>
            <pc:sldMk cId="3341800488" sldId="258"/>
            <ac:spMk id="4" creationId="{943FD9ED-A762-4879-8BFF-4B83495BBAD3}"/>
          </ac:spMkLst>
        </pc:spChg>
      </pc:sldChg>
      <pc:sldChg chg="addSp modSp">
        <pc:chgData name="Charlotte Moreau" userId="S::cmoreau@compagnons-du-devoir.com::99008079-6a8f-4ce8-84af-2880b11fef94" providerId="AD" clId="Web-{39BB8C10-AC2D-3789-3171-1EBDEA1725F5}" dt="2026-04-23T12:50:50.593" v="39"/>
        <pc:sldMkLst>
          <pc:docMk/>
          <pc:sldMk cId="1425222662" sldId="315"/>
        </pc:sldMkLst>
        <pc:graphicFrameChg chg="add mod">
          <ac:chgData name="Charlotte Moreau" userId="S::cmoreau@compagnons-du-devoir.com::99008079-6a8f-4ce8-84af-2880b11fef94" providerId="AD" clId="Web-{39BB8C10-AC2D-3789-3171-1EBDEA1725F5}" dt="2026-04-23T12:50:50.593" v="39"/>
          <ac:graphicFrameMkLst>
            <pc:docMk/>
            <pc:sldMk cId="1425222662" sldId="315"/>
            <ac:graphicFrameMk id="3" creationId="{8534D831-CBE9-F37E-CB49-9D38A63B6E91}"/>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C315FD-C3B4-42F1-BF24-25B61BC6EFE8}" type="datetimeFigureOut">
              <a:rPr lang="fr-FR" smtClean="0"/>
              <a:t>23/04/2026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797266-DA14-400F-B363-F114FFE6A566}" type="slidenum">
              <a:rPr lang="fr-FR" smtClean="0"/>
              <a:t>‹N°›</a:t>
            </a:fld>
            <a:endParaRPr lang="fr-FR"/>
          </a:p>
        </p:txBody>
      </p:sp>
    </p:spTree>
    <p:extLst>
      <p:ext uri="{BB962C8B-B14F-4D97-AF65-F5344CB8AC3E}">
        <p14:creationId xmlns:p14="http://schemas.microsoft.com/office/powerpoint/2010/main" val="2935358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1B0AC42A-E699-4880-9188-70D5E21CBBB5}"/>
              </a:ext>
            </a:extLst>
          </p:cNvPr>
          <p:cNvSpPr>
            <a:spLocks noGrp="1"/>
          </p:cNvSpPr>
          <p:nvPr>
            <p:ph type="sldNum" sz="quarter" idx="12"/>
          </p:nvPr>
        </p:nvSpPr>
        <p:spPr>
          <a:xfrm>
            <a:off x="8610600" y="6356350"/>
            <a:ext cx="2743200" cy="365125"/>
          </a:xfrm>
          <a:prstGeom prst="rect">
            <a:avLst/>
          </a:prstGeom>
        </p:spPr>
        <p:txBody>
          <a:bodyPr/>
          <a:lstStyle/>
          <a:p>
            <a:fld id="{E014128F-A457-41B1-9402-5345AE041EC4}" type="slidenum">
              <a:rPr lang="fr-FR" smtClean="0"/>
              <a:t>‹N°›</a:t>
            </a:fld>
            <a:endParaRPr lang="fr-FR"/>
          </a:p>
        </p:txBody>
      </p:sp>
      <p:sp>
        <p:nvSpPr>
          <p:cNvPr id="8" name="Rectangle 7">
            <a:extLst>
              <a:ext uri="{FF2B5EF4-FFF2-40B4-BE49-F238E27FC236}">
                <a16:creationId xmlns:a16="http://schemas.microsoft.com/office/drawing/2014/main" id="{B2B8CB60-7E11-4786-B4B7-EBEBFCE19EB6}"/>
              </a:ext>
            </a:extLst>
          </p:cNvPr>
          <p:cNvSpPr/>
          <p:nvPr userDrawn="1"/>
        </p:nvSpPr>
        <p:spPr>
          <a:xfrm>
            <a:off x="0" y="0"/>
            <a:ext cx="12192000" cy="6858000"/>
          </a:xfrm>
          <a:prstGeom prst="rect">
            <a:avLst/>
          </a:prstGeom>
          <a:solidFill>
            <a:srgbClr val="1025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04991ED9-F57D-4AD5-B5E8-3AFE4FE93DC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75726" y="345259"/>
            <a:ext cx="1719081" cy="1583396"/>
          </a:xfrm>
          <a:prstGeom prst="rect">
            <a:avLst/>
          </a:prstGeom>
        </p:spPr>
      </p:pic>
      <p:sp>
        <p:nvSpPr>
          <p:cNvPr id="13" name="Rectangle 12">
            <a:extLst>
              <a:ext uri="{FF2B5EF4-FFF2-40B4-BE49-F238E27FC236}">
                <a16:creationId xmlns:a16="http://schemas.microsoft.com/office/drawing/2014/main" id="{F7445078-1112-44B1-B55F-7010EE9FFAA1}"/>
              </a:ext>
            </a:extLst>
          </p:cNvPr>
          <p:cNvSpPr/>
          <p:nvPr userDrawn="1"/>
        </p:nvSpPr>
        <p:spPr>
          <a:xfrm>
            <a:off x="10077733" y="5313033"/>
            <a:ext cx="1276067" cy="45719"/>
          </a:xfrm>
          <a:prstGeom prst="rect">
            <a:avLst/>
          </a:prstGeom>
          <a:solidFill>
            <a:srgbClr val="F47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03972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EE45D73-9938-4A77-A3E3-F3267DDF3F07}"/>
              </a:ext>
            </a:extLst>
          </p:cNvPr>
          <p:cNvSpPr/>
          <p:nvPr userDrawn="1"/>
        </p:nvSpPr>
        <p:spPr>
          <a:xfrm>
            <a:off x="0" y="0"/>
            <a:ext cx="12192000" cy="1246909"/>
          </a:xfrm>
          <a:prstGeom prst="rect">
            <a:avLst/>
          </a:prstGeom>
          <a:solidFill>
            <a:srgbClr val="1025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A7A17462-2D1E-42DD-AFA4-7B93C32E1C0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40710" y="215882"/>
            <a:ext cx="857925" cy="790210"/>
          </a:xfrm>
          <a:prstGeom prst="rect">
            <a:avLst/>
          </a:prstGeom>
        </p:spPr>
      </p:pic>
      <p:sp>
        <p:nvSpPr>
          <p:cNvPr id="10" name="Rectangle 9">
            <a:extLst>
              <a:ext uri="{FF2B5EF4-FFF2-40B4-BE49-F238E27FC236}">
                <a16:creationId xmlns:a16="http://schemas.microsoft.com/office/drawing/2014/main" id="{BEC47146-71E6-42CF-9A77-EDA581D7EC89}"/>
              </a:ext>
            </a:extLst>
          </p:cNvPr>
          <p:cNvSpPr/>
          <p:nvPr userDrawn="1"/>
        </p:nvSpPr>
        <p:spPr>
          <a:xfrm>
            <a:off x="386478" y="912830"/>
            <a:ext cx="1276067" cy="45719"/>
          </a:xfrm>
          <a:prstGeom prst="rect">
            <a:avLst/>
          </a:prstGeom>
          <a:solidFill>
            <a:srgbClr val="F47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15462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mage et contenu du titr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5815B7-4DEA-0E4D-6E8B-EDAD6559AF21}"/>
              </a:ext>
              <a:ext uri="{C183D7F6-B498-43B3-948B-1728B52AA6E4}">
                <adec:decorative xmlns:adec="http://schemas.microsoft.com/office/drawing/2017/decorative" val="1"/>
              </a:ext>
            </a:extLst>
          </p:cNvPr>
          <p:cNvSpPr/>
          <p:nvPr userDrawn="1"/>
        </p:nvSpPr>
        <p:spPr>
          <a:xfrm>
            <a:off x="0" y="6593303"/>
            <a:ext cx="2182090" cy="27432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stStyle>
          <a:p>
            <a:pPr algn="ctr" rtl="0"/>
            <a:endParaRPr lang="fr-FR" dirty="0"/>
          </a:p>
        </p:txBody>
      </p:sp>
      <p:pic>
        <p:nvPicPr>
          <p:cNvPr id="9" name="Graphisme 8">
            <a:extLst>
              <a:ext uri="{FF2B5EF4-FFF2-40B4-BE49-F238E27FC236}">
                <a16:creationId xmlns:a16="http://schemas.microsoft.com/office/drawing/2014/main" id="{D1046054-0FA9-558E-22C0-007C8D3DAFD0}"/>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1367" t="32063" r="19367" b="20417"/>
          <a:stretch/>
        </p:blipFill>
        <p:spPr>
          <a:xfrm>
            <a:off x="4977245" y="0"/>
            <a:ext cx="7214755" cy="1439070"/>
          </a:xfrm>
          <a:prstGeom prst="rect">
            <a:avLst/>
          </a:prstGeom>
        </p:spPr>
      </p:pic>
      <p:sp>
        <p:nvSpPr>
          <p:cNvPr id="2" name="Titre 1">
            <a:extLst>
              <a:ext uri="{FF2B5EF4-FFF2-40B4-BE49-F238E27FC236}">
                <a16:creationId xmlns:a16="http://schemas.microsoft.com/office/drawing/2014/main" id="{A4AE12D1-08AF-45E9-A34A-BDE9E860BAA2}"/>
              </a:ext>
            </a:extLst>
          </p:cNvPr>
          <p:cNvSpPr>
            <a:spLocks noGrp="1"/>
          </p:cNvSpPr>
          <p:nvPr>
            <p:ph type="title" hasCustomPrompt="1"/>
          </p:nvPr>
        </p:nvSpPr>
        <p:spPr>
          <a:xfrm>
            <a:off x="899160" y="137160"/>
            <a:ext cx="6172200" cy="1249680"/>
          </a:xfrm>
        </p:spPr>
        <p:txBody>
          <a:bodyPr rtlCol="0" anchor="b">
            <a:normAutofit/>
          </a:bodyPr>
          <a:lstStyle>
            <a:lvl1pPr>
              <a:defRPr lang="fr-FR" sz="2800" baseline="0"/>
            </a:lvl1pPr>
          </a:lstStyle>
          <a:p>
            <a:pPr rtl="0"/>
            <a:r>
              <a:rPr lang="fr-FR"/>
              <a:t>Cliquez pour ajouter un titre</a:t>
            </a:r>
          </a:p>
        </p:txBody>
      </p:sp>
      <p:sp>
        <p:nvSpPr>
          <p:cNvPr id="6" name="Espace réservé du texte 5">
            <a:extLst>
              <a:ext uri="{FF2B5EF4-FFF2-40B4-BE49-F238E27FC236}">
                <a16:creationId xmlns:a16="http://schemas.microsoft.com/office/drawing/2014/main" id="{4482B228-AAF1-5EA9-ED96-1A99DB6FB33A}"/>
              </a:ext>
            </a:extLst>
          </p:cNvPr>
          <p:cNvSpPr>
            <a:spLocks noGrp="1"/>
          </p:cNvSpPr>
          <p:nvPr>
            <p:ph type="body" sz="quarter" idx="11" hasCustomPrompt="1"/>
          </p:nvPr>
        </p:nvSpPr>
        <p:spPr>
          <a:xfrm>
            <a:off x="899160" y="2087880"/>
            <a:ext cx="10210800" cy="1954692"/>
          </a:xfrm>
        </p:spPr>
        <p:txBody>
          <a:bodyPr rtlCol="0">
            <a:normAutofit/>
          </a:bodyPr>
          <a:lstStyle>
            <a:lvl1pPr marL="0" indent="0">
              <a:lnSpc>
                <a:spcPct val="100000"/>
              </a:lnSpc>
              <a:spcBef>
                <a:spcPts val="0"/>
              </a:spcBef>
              <a:spcAft>
                <a:spcPts val="1200"/>
              </a:spcAft>
              <a:buNone/>
              <a:defRPr lang="fr-FR" sz="2000"/>
            </a:lvl1pPr>
            <a:lvl2pPr marL="457200" indent="0">
              <a:lnSpc>
                <a:spcPct val="100000"/>
              </a:lnSpc>
              <a:spcBef>
                <a:spcPts val="0"/>
              </a:spcBef>
              <a:spcAft>
                <a:spcPts val="1200"/>
              </a:spcAft>
              <a:buNone/>
              <a:defRPr lang="fr-FR" sz="1800"/>
            </a:lvl2pPr>
            <a:lvl3pPr marL="914400" indent="0">
              <a:lnSpc>
                <a:spcPct val="100000"/>
              </a:lnSpc>
              <a:spcBef>
                <a:spcPts val="0"/>
              </a:spcBef>
              <a:spcAft>
                <a:spcPts val="1200"/>
              </a:spcAft>
              <a:buNone/>
              <a:defRPr lang="fr-FR" sz="1600"/>
            </a:lvl3pPr>
            <a:lvl4pPr marL="1371600" indent="0">
              <a:lnSpc>
                <a:spcPct val="100000"/>
              </a:lnSpc>
              <a:spcBef>
                <a:spcPts val="0"/>
              </a:spcBef>
              <a:spcAft>
                <a:spcPts val="1200"/>
              </a:spcAft>
              <a:buNone/>
              <a:defRPr lang="fr-FR" sz="1400"/>
            </a:lvl4pPr>
            <a:lvl5pPr marL="1828800" indent="0">
              <a:lnSpc>
                <a:spcPct val="100000"/>
              </a:lnSpc>
              <a:spcBef>
                <a:spcPts val="0"/>
              </a:spcBef>
              <a:spcAft>
                <a:spcPts val="1200"/>
              </a:spcAft>
              <a:buNone/>
              <a:defRPr lang="fr-FR" sz="1400"/>
            </a:lvl5pPr>
          </a:lstStyle>
          <a:p>
            <a:pPr lvl="0" rtl="0"/>
            <a:r>
              <a:rPr lang="fr-FR"/>
              <a:t>Cliquer pour ajouter du texte</a:t>
            </a:r>
          </a:p>
          <a:p>
            <a:pPr lvl="1" rtl="0"/>
            <a:r>
              <a:rPr lang="fr-FR"/>
              <a:t>Deuxième niveau</a:t>
            </a:r>
          </a:p>
          <a:p>
            <a:pPr lvl="2" rtl="0"/>
            <a:r>
              <a:rPr lang="fr-FR"/>
              <a:t>Troisième niveau</a:t>
            </a:r>
          </a:p>
          <a:p>
            <a:pPr lvl="3" rtl="0"/>
            <a:r>
              <a:rPr lang="fr-FR"/>
              <a:t>Quatrième niveau</a:t>
            </a:r>
          </a:p>
        </p:txBody>
      </p:sp>
      <p:sp>
        <p:nvSpPr>
          <p:cNvPr id="5" name="Espace réservé du numéro de diapositive 5">
            <a:extLst>
              <a:ext uri="{FF2B5EF4-FFF2-40B4-BE49-F238E27FC236}">
                <a16:creationId xmlns:a16="http://schemas.microsoft.com/office/drawing/2014/main" id="{C56AE9A4-A246-1D03-CC3B-E4043EAF1CEF}"/>
              </a:ext>
            </a:extLst>
          </p:cNvPr>
          <p:cNvSpPr>
            <a:spLocks noGrp="1"/>
          </p:cNvSpPr>
          <p:nvPr>
            <p:ph type="sldNum" sz="quarter" idx="12"/>
          </p:nvPr>
        </p:nvSpPr>
        <p:spPr>
          <a:xfrm>
            <a:off x="911352" y="6246622"/>
            <a:ext cx="1188720" cy="365125"/>
          </a:xfrm>
        </p:spPr>
        <p:txBody>
          <a:bodyPr rtlCol="0"/>
          <a:lstStyle>
            <a:lvl1pPr>
              <a:defRPr lang="fr-FR" sz="1400">
                <a:latin typeface="+mj-lt"/>
              </a:defRPr>
            </a:lvl1pPr>
          </a:lstStyle>
          <a:p>
            <a:pPr rtl="0"/>
            <a:fld id="{B5CEABB6-07DC-46E8-9B57-56EC44A396E5}" type="slidenum">
              <a:rPr lang="fr-FR" smtClean="0"/>
              <a:pPr rtl="0"/>
              <a:t>‹N°›</a:t>
            </a:fld>
            <a:endParaRPr lang="fr-FR" dirty="0"/>
          </a:p>
        </p:txBody>
      </p:sp>
      <p:sp>
        <p:nvSpPr>
          <p:cNvPr id="10" name="Espace réservé d’image 9">
            <a:extLst>
              <a:ext uri="{FF2B5EF4-FFF2-40B4-BE49-F238E27FC236}">
                <a16:creationId xmlns:a16="http://schemas.microsoft.com/office/drawing/2014/main" id="{843EFB24-F4C6-4987-E8E2-3842A2B63630}"/>
              </a:ext>
            </a:extLst>
          </p:cNvPr>
          <p:cNvSpPr>
            <a:spLocks noGrp="1"/>
          </p:cNvSpPr>
          <p:nvPr>
            <p:ph type="pic" sz="quarter" idx="10"/>
          </p:nvPr>
        </p:nvSpPr>
        <p:spPr>
          <a:xfrm>
            <a:off x="2179320" y="4094802"/>
            <a:ext cx="10027919" cy="2468880"/>
          </a:xfrm>
        </p:spPr>
        <p:txBody>
          <a:bodyPr rtlCol="0">
            <a:normAutofit/>
          </a:bodyPr>
          <a:lstStyle>
            <a:lvl1pPr marL="0" indent="0" algn="ctr">
              <a:buNone/>
              <a:defRPr lang="fr-FR" sz="2000"/>
            </a:lvl1pPr>
          </a:lstStyle>
          <a:p>
            <a:pPr rtl="0"/>
            <a:r>
              <a:rPr lang="fr-FR"/>
              <a:t>Cliquez sur l'icône pour ajouter une image</a:t>
            </a:r>
          </a:p>
        </p:txBody>
      </p:sp>
    </p:spTree>
    <p:extLst>
      <p:ext uri="{BB962C8B-B14F-4D97-AF65-F5344CB8AC3E}">
        <p14:creationId xmlns:p14="http://schemas.microsoft.com/office/powerpoint/2010/main" val="6068564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439638EB-4908-4BAA-832C-4518CC1EF1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14128F-A457-41B1-9402-5345AE041EC4}" type="slidenum">
              <a:rPr lang="fr-FR" smtClean="0"/>
              <a:t>‹N°›</a:t>
            </a:fld>
            <a:endParaRPr lang="fr-FR"/>
          </a:p>
        </p:txBody>
      </p:sp>
    </p:spTree>
    <p:extLst>
      <p:ext uri="{BB962C8B-B14F-4D97-AF65-F5344CB8AC3E}">
        <p14:creationId xmlns:p14="http://schemas.microsoft.com/office/powerpoint/2010/main" val="13574265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8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43FD9ED-A762-4879-8BFF-4B83495BBAD3}"/>
              </a:ext>
            </a:extLst>
          </p:cNvPr>
          <p:cNvSpPr txBox="1"/>
          <p:nvPr/>
        </p:nvSpPr>
        <p:spPr>
          <a:xfrm>
            <a:off x="3066473" y="3094182"/>
            <a:ext cx="8371960" cy="2923877"/>
          </a:xfrm>
          <a:prstGeom prst="rect">
            <a:avLst/>
          </a:prstGeom>
          <a:noFill/>
        </p:spPr>
        <p:txBody>
          <a:bodyPr wrap="square" lIns="91440" tIns="45720" rIns="91440" bIns="45720" rtlCol="0" anchor="t">
            <a:spAutoFit/>
          </a:bodyPr>
          <a:lstStyle/>
          <a:p>
            <a:pPr algn="r"/>
            <a:r>
              <a:rPr lang="fr-FR" sz="2800" i="1" dirty="0">
                <a:solidFill>
                  <a:schemeClr val="accent2"/>
                </a:solidFill>
                <a:latin typeface="Gill Sans MT" panose="020B0502020104020203" pitchFamily="34" charset="0"/>
              </a:rPr>
              <a:t>CDM</a:t>
            </a:r>
          </a:p>
          <a:p>
            <a:pPr algn="r"/>
            <a:r>
              <a:rPr lang="fr-FR" sz="5400">
                <a:solidFill>
                  <a:schemeClr val="bg1"/>
                </a:solidFill>
                <a:latin typeface="Gill Sans MT"/>
              </a:rPr>
              <a:t>Glossaire Parcours en Compagnonnage</a:t>
            </a:r>
            <a:endParaRPr lang="fr-FR" sz="5400">
              <a:solidFill>
                <a:schemeClr val="bg1"/>
              </a:solidFill>
              <a:latin typeface="Gill Sans MT" panose="020B0502020104020203" pitchFamily="34" charset="0"/>
            </a:endParaRPr>
          </a:p>
          <a:p>
            <a:pPr algn="r"/>
            <a:endParaRPr lang="fr-FR" sz="2800" dirty="0">
              <a:solidFill>
                <a:schemeClr val="bg1"/>
              </a:solidFill>
              <a:latin typeface="Gill Sans MT"/>
            </a:endParaRPr>
          </a:p>
          <a:p>
            <a:pPr algn="r"/>
            <a:r>
              <a:rPr lang="fr-FR" sz="2000" i="1">
                <a:solidFill>
                  <a:schemeClr val="accent2"/>
                </a:solidFill>
                <a:latin typeface="Gill Sans MT"/>
              </a:rPr>
              <a:t>Date de mise à jour : 04/2026</a:t>
            </a:r>
            <a:endParaRPr lang="fr-FR" sz="2000" i="1">
              <a:solidFill>
                <a:schemeClr val="accent2"/>
              </a:solidFill>
              <a:latin typeface="Gill Sans MT" panose="020B0502020104020203" pitchFamily="34" charset="0"/>
            </a:endParaRPr>
          </a:p>
        </p:txBody>
      </p:sp>
    </p:spTree>
    <p:extLst>
      <p:ext uri="{BB962C8B-B14F-4D97-AF65-F5344CB8AC3E}">
        <p14:creationId xmlns:p14="http://schemas.microsoft.com/office/powerpoint/2010/main" val="3341800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312E398-1D4C-469A-BBAB-40EE884561E3}"/>
              </a:ext>
            </a:extLst>
          </p:cNvPr>
          <p:cNvSpPr txBox="1"/>
          <p:nvPr/>
        </p:nvSpPr>
        <p:spPr>
          <a:xfrm>
            <a:off x="262628" y="291017"/>
            <a:ext cx="6552728" cy="523220"/>
          </a:xfrm>
          <a:prstGeom prst="rect">
            <a:avLst/>
          </a:prstGeom>
          <a:noFill/>
        </p:spPr>
        <p:txBody>
          <a:bodyPr wrap="square" lIns="91440" tIns="45720" rIns="91440" bIns="45720" rtlCol="0" anchor="t">
            <a:spAutoFit/>
          </a:bodyPr>
          <a:lstStyle/>
          <a:p>
            <a:r>
              <a:rPr lang="fr-FR" sz="2800" b="1">
                <a:solidFill>
                  <a:schemeClr val="bg1"/>
                </a:solidFill>
                <a:latin typeface="Gill Sans MT"/>
              </a:rPr>
              <a:t>Glossaire</a:t>
            </a:r>
            <a:endParaRPr lang="en-US">
              <a:solidFill>
                <a:schemeClr val="bg1"/>
              </a:solidFill>
            </a:endParaRPr>
          </a:p>
        </p:txBody>
      </p:sp>
      <p:graphicFrame>
        <p:nvGraphicFramePr>
          <p:cNvPr id="5" name="Table 4">
            <a:extLst>
              <a:ext uri="{FF2B5EF4-FFF2-40B4-BE49-F238E27FC236}">
                <a16:creationId xmlns:a16="http://schemas.microsoft.com/office/drawing/2014/main" id="{0A33E0F3-0CB7-5837-DB92-97F1DA22DEAD}"/>
              </a:ext>
            </a:extLst>
          </p:cNvPr>
          <p:cNvGraphicFramePr>
            <a:graphicFrameLocks noGrp="1"/>
          </p:cNvGraphicFramePr>
          <p:nvPr>
            <p:extLst>
              <p:ext uri="{D42A27DB-BD31-4B8C-83A1-F6EECF244321}">
                <p14:modId xmlns:p14="http://schemas.microsoft.com/office/powerpoint/2010/main" val="3752165742"/>
              </p:ext>
            </p:extLst>
          </p:nvPr>
        </p:nvGraphicFramePr>
        <p:xfrm>
          <a:off x="110289" y="1423737"/>
          <a:ext cx="11973076" cy="5241290"/>
        </p:xfrm>
        <a:graphic>
          <a:graphicData uri="http://schemas.openxmlformats.org/drawingml/2006/table">
            <a:tbl>
              <a:tblPr bandRow="1">
                <a:tableStyleId>{5C22544A-7EE6-4342-B048-85BDC9FD1C3A}</a:tableStyleId>
              </a:tblPr>
              <a:tblGrid>
                <a:gridCol w="1950500">
                  <a:extLst>
                    <a:ext uri="{9D8B030D-6E8A-4147-A177-3AD203B41FA5}">
                      <a16:colId xmlns:a16="http://schemas.microsoft.com/office/drawing/2014/main" val="2362688428"/>
                    </a:ext>
                  </a:extLst>
                </a:gridCol>
                <a:gridCol w="10022576">
                  <a:extLst>
                    <a:ext uri="{9D8B030D-6E8A-4147-A177-3AD203B41FA5}">
                      <a16:colId xmlns:a16="http://schemas.microsoft.com/office/drawing/2014/main" val="1315830731"/>
                    </a:ext>
                  </a:extLst>
                </a:gridCol>
              </a:tblGrid>
              <a:tr h="248550">
                <a:tc>
                  <a:txBody>
                    <a:bodyPr/>
                    <a:lstStyle/>
                    <a:p>
                      <a:pPr fontAlgn="base">
                        <a:lnSpc>
                          <a:spcPts val="2175"/>
                        </a:lnSpc>
                        <a:buNone/>
                      </a:pPr>
                      <a:r>
                        <a:rPr lang="fr-FR" sz="1800" dirty="0">
                          <a:solidFill>
                            <a:srgbClr val="FFFFFF"/>
                          </a:solidFill>
                          <a:effectLst/>
                        </a:rPr>
                        <a:t>Vocabulaire</a:t>
                      </a:r>
                      <a:endParaRPr lang="en-US" dirty="0">
                        <a:solidFill>
                          <a:srgbClr val="FFFFFF"/>
                        </a:solidFill>
                        <a:effectLst/>
                      </a:endParaRPr>
                    </a:p>
                  </a:txBody>
                  <a:tcPr/>
                </a:tc>
                <a:tc>
                  <a:txBody>
                    <a:bodyPr/>
                    <a:lstStyle/>
                    <a:p>
                      <a:pPr fontAlgn="base">
                        <a:lnSpc>
                          <a:spcPts val="2175"/>
                        </a:lnSpc>
                        <a:buNone/>
                      </a:pPr>
                      <a:r>
                        <a:rPr lang="fr-FR" sz="1800">
                          <a:solidFill>
                            <a:srgbClr val="FFFFFF"/>
                          </a:solidFill>
                          <a:effectLst/>
                        </a:rPr>
                        <a:t>Définition</a:t>
                      </a:r>
                      <a:endParaRPr lang="en-US">
                        <a:solidFill>
                          <a:srgbClr val="FFFFFF"/>
                        </a:solidFill>
                        <a:effectLst/>
                      </a:endParaRPr>
                    </a:p>
                  </a:txBody>
                  <a:tcPr/>
                </a:tc>
                <a:extLst>
                  <a:ext uri="{0D108BD9-81ED-4DB2-BD59-A6C34878D82A}">
                    <a16:rowId xmlns:a16="http://schemas.microsoft.com/office/drawing/2014/main" val="889006787"/>
                  </a:ext>
                </a:extLst>
              </a:tr>
              <a:tr h="799391">
                <a:tc>
                  <a:txBody>
                    <a:bodyPr/>
                    <a:lstStyle/>
                    <a:p>
                      <a:pPr fontAlgn="base">
                        <a:lnSpc>
                          <a:spcPts val="2175"/>
                        </a:lnSpc>
                        <a:buNone/>
                      </a:pPr>
                      <a:r>
                        <a:rPr lang="fr-FR" sz="1800" dirty="0">
                          <a:effectLst/>
                        </a:rPr>
                        <a:t>Aptitude</a:t>
                      </a:r>
                      <a:endParaRPr lang="en-US" dirty="0">
                        <a:effectLst/>
                      </a:endParaRPr>
                    </a:p>
                  </a:txBody>
                  <a:tcPr/>
                </a:tc>
                <a:tc>
                  <a:txBody>
                    <a:bodyPr/>
                    <a:lstStyle/>
                    <a:p>
                      <a:pPr fontAlgn="base">
                        <a:lnSpc>
                          <a:spcPts val="2175"/>
                        </a:lnSpc>
                        <a:buNone/>
                      </a:pPr>
                      <a:r>
                        <a:rPr lang="fr-FR" sz="1800">
                          <a:effectLst/>
                        </a:rPr>
                        <a:t>Dans le cadre du Parcours en Compagnonnage, l’aptitude est un objectif opérationnel et évaluable constitué d'un verbe d'action dynamique, elle permet de décrire le processus de réalisation.</a:t>
                      </a:r>
                      <a:endParaRPr lang="en-US">
                        <a:effectLst/>
                      </a:endParaRPr>
                    </a:p>
                    <a:p>
                      <a:pPr fontAlgn="base">
                        <a:lnSpc>
                          <a:spcPts val="2175"/>
                        </a:lnSpc>
                        <a:buNone/>
                      </a:pPr>
                      <a:r>
                        <a:rPr lang="fr-FR" sz="1800">
                          <a:effectLst/>
                        </a:rPr>
                        <a:t>Une aptitude est qualifiée et articulée à ses éléments d’évaluation (indice et indicateur).</a:t>
                      </a:r>
                      <a:endParaRPr lang="en-US">
                        <a:effectLst/>
                      </a:endParaRPr>
                    </a:p>
                  </a:txBody>
                  <a:tcPr/>
                </a:tc>
                <a:extLst>
                  <a:ext uri="{0D108BD9-81ED-4DB2-BD59-A6C34878D82A}">
                    <a16:rowId xmlns:a16="http://schemas.microsoft.com/office/drawing/2014/main" val="2680132576"/>
                  </a:ext>
                </a:extLst>
              </a:tr>
              <a:tr h="618016">
                <a:tc>
                  <a:txBody>
                    <a:bodyPr/>
                    <a:lstStyle/>
                    <a:p>
                      <a:pPr fontAlgn="base">
                        <a:lnSpc>
                          <a:spcPts val="2175"/>
                        </a:lnSpc>
                        <a:buNone/>
                      </a:pPr>
                      <a:r>
                        <a:rPr lang="fr-FR" sz="1800">
                          <a:effectLst/>
                        </a:rPr>
                        <a:t>Accessibilité</a:t>
                      </a:r>
                      <a:endParaRPr lang="en-US">
                        <a:effectLst/>
                      </a:endParaRPr>
                    </a:p>
                  </a:txBody>
                  <a:tcPr/>
                </a:tc>
                <a:tc>
                  <a:txBody>
                    <a:bodyPr/>
                    <a:lstStyle/>
                    <a:p>
                      <a:pPr fontAlgn="base">
                        <a:lnSpc>
                          <a:spcPts val="2175"/>
                        </a:lnSpc>
                        <a:buNone/>
                      </a:pPr>
                      <a:r>
                        <a:rPr lang="fr-FR" sz="1800">
                          <a:effectLst/>
                        </a:rPr>
                        <a:t>Ensemble de normes de conception et d'animation permettant la prise en compte de tout type de handicap en formation. Ces normes s'appliquent pour tout support, même simples PDF et documents. </a:t>
                      </a:r>
                      <a:endParaRPr lang="fr-FR">
                        <a:effectLst/>
                      </a:endParaRPr>
                    </a:p>
                  </a:txBody>
                  <a:tcPr/>
                </a:tc>
                <a:extLst>
                  <a:ext uri="{0D108BD9-81ED-4DB2-BD59-A6C34878D82A}">
                    <a16:rowId xmlns:a16="http://schemas.microsoft.com/office/drawing/2014/main" val="826070961"/>
                  </a:ext>
                </a:extLst>
              </a:tr>
              <a:tr h="1356951">
                <a:tc>
                  <a:txBody>
                    <a:bodyPr/>
                    <a:lstStyle/>
                    <a:p>
                      <a:pPr fontAlgn="base">
                        <a:lnSpc>
                          <a:spcPts val="2175"/>
                        </a:lnSpc>
                        <a:buNone/>
                      </a:pPr>
                      <a:r>
                        <a:rPr lang="fr-FR" sz="1800">
                          <a:effectLst/>
                        </a:rPr>
                        <a:t>Activité</a:t>
                      </a:r>
                      <a:endParaRPr lang="en-US">
                        <a:effectLst/>
                      </a:endParaRPr>
                    </a:p>
                  </a:txBody>
                  <a:tcPr/>
                </a:tc>
                <a:tc>
                  <a:txBody>
                    <a:bodyPr/>
                    <a:lstStyle/>
                    <a:p>
                      <a:pPr fontAlgn="base">
                        <a:lnSpc>
                          <a:spcPts val="2175"/>
                        </a:lnSpc>
                        <a:buNone/>
                      </a:pPr>
                      <a:r>
                        <a:rPr lang="fr-FR" sz="1800">
                          <a:effectLst/>
                        </a:rPr>
                        <a:t>Elles décrivent les situations d’apprentissage mises en œuvre par le formateur. Une activité s’élabore en fonction des objectifs pédagogiques d’une séquence et répond au maximum à deux voire trois aptitudes du référentiel métier. </a:t>
                      </a:r>
                      <a:endParaRPr lang="en-US">
                        <a:effectLst/>
                      </a:endParaRPr>
                    </a:p>
                    <a:p>
                      <a:pPr fontAlgn="base">
                        <a:lnSpc>
                          <a:spcPts val="2175"/>
                        </a:lnSpc>
                        <a:buNone/>
                      </a:pPr>
                      <a:r>
                        <a:rPr lang="fr-FR" sz="1800">
                          <a:effectLst/>
                        </a:rPr>
                        <a:t>Idéalement, il est préconisé de combiner l’activité avec une aptitude active, une aptitude mobilisée en permanence (latente), et une aptitude liée au processus transverse. Ceci pour définir à quel moment les aptitudes sont évaluables et répondent aux objectifs du module.</a:t>
                      </a:r>
                      <a:endParaRPr lang="en-US">
                        <a:effectLst/>
                      </a:endParaRPr>
                    </a:p>
                  </a:txBody>
                  <a:tcPr/>
                </a:tc>
                <a:extLst>
                  <a:ext uri="{0D108BD9-81ED-4DB2-BD59-A6C34878D82A}">
                    <a16:rowId xmlns:a16="http://schemas.microsoft.com/office/drawing/2014/main" val="2502190628"/>
                  </a:ext>
                </a:extLst>
              </a:tr>
              <a:tr h="799391">
                <a:tc>
                  <a:txBody>
                    <a:bodyPr/>
                    <a:lstStyle/>
                    <a:p>
                      <a:pPr fontAlgn="base">
                        <a:lnSpc>
                          <a:spcPts val="2175"/>
                        </a:lnSpc>
                        <a:buNone/>
                      </a:pPr>
                      <a:r>
                        <a:rPr lang="fr-FR" sz="1800">
                          <a:effectLst/>
                        </a:rPr>
                        <a:t>Connaissances</a:t>
                      </a:r>
                      <a:endParaRPr lang="en-US">
                        <a:effectLst/>
                      </a:endParaRPr>
                    </a:p>
                  </a:txBody>
                  <a:tcPr/>
                </a:tc>
                <a:tc>
                  <a:txBody>
                    <a:bodyPr/>
                    <a:lstStyle/>
                    <a:p>
                      <a:pPr fontAlgn="base">
                        <a:lnSpc>
                          <a:spcPts val="2175"/>
                        </a:lnSpc>
                        <a:buNone/>
                      </a:pPr>
                      <a:r>
                        <a:rPr lang="fr-FR" sz="1800">
                          <a:effectLst/>
                        </a:rPr>
                        <a:t>Est un des 4 éléments constitutifs de la ressource professionnelle. Ensemble des savoirs théoriques nécessaires à la mise en œuvre des différentes aptitudes auxquelles ils sont rattachés. Répond à la question : Qu’est-ce que je connais qui me soit utile pour cette aptitude ?</a:t>
                      </a:r>
                      <a:endParaRPr lang="en-US">
                        <a:effectLst/>
                      </a:endParaRPr>
                    </a:p>
                  </a:txBody>
                  <a:tcPr/>
                </a:tc>
                <a:extLst>
                  <a:ext uri="{0D108BD9-81ED-4DB2-BD59-A6C34878D82A}">
                    <a16:rowId xmlns:a16="http://schemas.microsoft.com/office/drawing/2014/main" val="2846284737"/>
                  </a:ext>
                </a:extLst>
              </a:tr>
              <a:tr h="618016">
                <a:tc>
                  <a:txBody>
                    <a:bodyPr/>
                    <a:lstStyle/>
                    <a:p>
                      <a:pPr fontAlgn="base">
                        <a:lnSpc>
                          <a:spcPts val="2175"/>
                        </a:lnSpc>
                        <a:buNone/>
                      </a:pPr>
                      <a:r>
                        <a:rPr lang="fr-FR" sz="1800" dirty="0">
                          <a:effectLst/>
                        </a:rPr>
                        <a:t>Documentation</a:t>
                      </a:r>
                      <a:endParaRPr lang="en-US" dirty="0">
                        <a:effectLst/>
                      </a:endParaRPr>
                    </a:p>
                  </a:txBody>
                  <a:tcPr/>
                </a:tc>
                <a:tc>
                  <a:txBody>
                    <a:bodyPr/>
                    <a:lstStyle/>
                    <a:p>
                      <a:pPr fontAlgn="base">
                        <a:lnSpc>
                          <a:spcPts val="2175"/>
                        </a:lnSpc>
                        <a:buNone/>
                      </a:pPr>
                      <a:r>
                        <a:rPr lang="fr-FR" sz="1800" dirty="0">
                          <a:effectLst/>
                        </a:rPr>
                        <a:t>Est un des 4 éléments constitutifs de la ressource professionnelle. Ensemble des documents nécessaires à la mise en œuvre de l’aptitude (documents techniques, DTU, ressources métiers...)</a:t>
                      </a:r>
                      <a:endParaRPr lang="en-US" dirty="0">
                        <a:effectLst/>
                      </a:endParaRPr>
                    </a:p>
                  </a:txBody>
                  <a:tcPr/>
                </a:tc>
                <a:extLst>
                  <a:ext uri="{0D108BD9-81ED-4DB2-BD59-A6C34878D82A}">
                    <a16:rowId xmlns:a16="http://schemas.microsoft.com/office/drawing/2014/main" val="2107109123"/>
                  </a:ext>
                </a:extLst>
              </a:tr>
            </a:tbl>
          </a:graphicData>
        </a:graphic>
      </p:graphicFrame>
    </p:spTree>
    <p:extLst>
      <p:ext uri="{BB962C8B-B14F-4D97-AF65-F5344CB8AC3E}">
        <p14:creationId xmlns:p14="http://schemas.microsoft.com/office/powerpoint/2010/main" val="1332510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77F91-E4F4-9D6E-F093-66F13084C4FB}"/>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74524497-E1C6-E640-7D81-FA3CC10D00E5}"/>
              </a:ext>
            </a:extLst>
          </p:cNvPr>
          <p:cNvSpPr txBox="1"/>
          <p:nvPr/>
        </p:nvSpPr>
        <p:spPr>
          <a:xfrm>
            <a:off x="262628" y="291017"/>
            <a:ext cx="6552728" cy="523220"/>
          </a:xfrm>
          <a:prstGeom prst="rect">
            <a:avLst/>
          </a:prstGeom>
          <a:noFill/>
        </p:spPr>
        <p:txBody>
          <a:bodyPr wrap="square" lIns="91440" tIns="45720" rIns="91440" bIns="45720" rtlCol="0" anchor="t">
            <a:spAutoFit/>
          </a:bodyPr>
          <a:lstStyle/>
          <a:p>
            <a:r>
              <a:rPr lang="fr-FR" sz="2800" b="1">
                <a:solidFill>
                  <a:schemeClr val="bg1"/>
                </a:solidFill>
                <a:latin typeface="Gill Sans MT"/>
              </a:rPr>
              <a:t>Glossaire</a:t>
            </a:r>
            <a:endParaRPr lang="en-US">
              <a:solidFill>
                <a:schemeClr val="bg1"/>
              </a:solidFill>
            </a:endParaRPr>
          </a:p>
        </p:txBody>
      </p:sp>
      <p:graphicFrame>
        <p:nvGraphicFramePr>
          <p:cNvPr id="5" name="Table 4">
            <a:extLst>
              <a:ext uri="{FF2B5EF4-FFF2-40B4-BE49-F238E27FC236}">
                <a16:creationId xmlns:a16="http://schemas.microsoft.com/office/drawing/2014/main" id="{2471A8A1-D911-8B86-87BE-20CF5F80DBA6}"/>
              </a:ext>
            </a:extLst>
          </p:cNvPr>
          <p:cNvGraphicFramePr>
            <a:graphicFrameLocks noGrp="1"/>
          </p:cNvGraphicFramePr>
          <p:nvPr>
            <p:extLst>
              <p:ext uri="{D42A27DB-BD31-4B8C-83A1-F6EECF244321}">
                <p14:modId xmlns:p14="http://schemas.microsoft.com/office/powerpoint/2010/main" val="1599896667"/>
              </p:ext>
            </p:extLst>
          </p:nvPr>
        </p:nvGraphicFramePr>
        <p:xfrm>
          <a:off x="109462" y="1346301"/>
          <a:ext cx="11973076" cy="5511699"/>
        </p:xfrm>
        <a:graphic>
          <a:graphicData uri="http://schemas.openxmlformats.org/drawingml/2006/table">
            <a:tbl>
              <a:tblPr bandRow="1">
                <a:tableStyleId>{5C22544A-7EE6-4342-B048-85BDC9FD1C3A}</a:tableStyleId>
              </a:tblPr>
              <a:tblGrid>
                <a:gridCol w="1950500">
                  <a:extLst>
                    <a:ext uri="{9D8B030D-6E8A-4147-A177-3AD203B41FA5}">
                      <a16:colId xmlns:a16="http://schemas.microsoft.com/office/drawing/2014/main" val="2362688428"/>
                    </a:ext>
                  </a:extLst>
                </a:gridCol>
                <a:gridCol w="10022576">
                  <a:extLst>
                    <a:ext uri="{9D8B030D-6E8A-4147-A177-3AD203B41FA5}">
                      <a16:colId xmlns:a16="http://schemas.microsoft.com/office/drawing/2014/main" val="1315830731"/>
                    </a:ext>
                  </a:extLst>
                </a:gridCol>
              </a:tblGrid>
              <a:tr h="333870">
                <a:tc>
                  <a:txBody>
                    <a:bodyPr/>
                    <a:lstStyle/>
                    <a:p>
                      <a:pPr fontAlgn="base">
                        <a:lnSpc>
                          <a:spcPts val="2175"/>
                        </a:lnSpc>
                        <a:buNone/>
                      </a:pPr>
                      <a:r>
                        <a:rPr lang="fr-FR" sz="1800" dirty="0">
                          <a:solidFill>
                            <a:srgbClr val="FFFFFF"/>
                          </a:solidFill>
                          <a:effectLst/>
                        </a:rPr>
                        <a:t>Vocabulaire</a:t>
                      </a:r>
                      <a:endParaRPr lang="en-US" dirty="0">
                        <a:solidFill>
                          <a:srgbClr val="FFFFFF"/>
                        </a:solidFill>
                        <a:effectLst/>
                      </a:endParaRPr>
                    </a:p>
                  </a:txBody>
                  <a:tcPr/>
                </a:tc>
                <a:tc>
                  <a:txBody>
                    <a:bodyPr/>
                    <a:lstStyle/>
                    <a:p>
                      <a:pPr fontAlgn="base">
                        <a:lnSpc>
                          <a:spcPts val="2175"/>
                        </a:lnSpc>
                        <a:buNone/>
                      </a:pPr>
                      <a:r>
                        <a:rPr lang="fr-FR" sz="1800">
                          <a:solidFill>
                            <a:srgbClr val="FFFFFF"/>
                          </a:solidFill>
                          <a:effectLst/>
                        </a:rPr>
                        <a:t>Définition</a:t>
                      </a:r>
                      <a:endParaRPr lang="en-US">
                        <a:solidFill>
                          <a:srgbClr val="FFFFFF"/>
                        </a:solidFill>
                        <a:effectLst/>
                      </a:endParaRPr>
                    </a:p>
                  </a:txBody>
                  <a:tcPr/>
                </a:tc>
                <a:extLst>
                  <a:ext uri="{0D108BD9-81ED-4DB2-BD59-A6C34878D82A}">
                    <a16:rowId xmlns:a16="http://schemas.microsoft.com/office/drawing/2014/main" val="889006787"/>
                  </a:ext>
                </a:extLst>
              </a:tr>
              <a:tr h="1351908">
                <a:tc>
                  <a:txBody>
                    <a:bodyPr/>
                    <a:lstStyle/>
                    <a:p>
                      <a:pPr fontAlgn="base">
                        <a:lnSpc>
                          <a:spcPts val="2175"/>
                        </a:lnSpc>
                        <a:buNone/>
                      </a:pPr>
                      <a:r>
                        <a:rPr lang="fr-FR" sz="1800" b="0" i="0" kern="1200" dirty="0">
                          <a:solidFill>
                            <a:schemeClr val="dk1"/>
                          </a:solidFill>
                          <a:effectLst/>
                          <a:latin typeface="+mn-lt"/>
                          <a:ea typeface="+mn-ea"/>
                          <a:cs typeface="+mn-cs"/>
                        </a:rPr>
                        <a:t>Habilité​</a:t>
                      </a:r>
                      <a:endParaRPr lang="en-US" dirty="0">
                        <a:effectLst/>
                      </a:endParaRPr>
                    </a:p>
                  </a:txBody>
                  <a:tcPr/>
                </a:tc>
                <a:tc>
                  <a:txBody>
                    <a:bodyPr/>
                    <a:lstStyle/>
                    <a:p>
                      <a:pPr rtl="0" fontAlgn="base"/>
                      <a:r>
                        <a:rPr lang="fr-FR" sz="1800" b="0" i="0" kern="1200" dirty="0">
                          <a:solidFill>
                            <a:schemeClr val="dk1"/>
                          </a:solidFill>
                          <a:effectLst/>
                          <a:latin typeface="+mn-lt"/>
                          <a:ea typeface="+mn-ea"/>
                          <a:cs typeface="+mn-cs"/>
                        </a:rPr>
                        <a:t>Est un des 4 éléments constitutifs de la ressource professionnelle. Correspond à l'ensemble des actions nécessaires aux réalisations. </a:t>
                      </a:r>
                      <a:r>
                        <a:rPr lang="en-US" sz="1800" b="0" i="0" kern="1200" dirty="0">
                          <a:solidFill>
                            <a:schemeClr val="dk1"/>
                          </a:solidFill>
                          <a:effectLst/>
                          <a:latin typeface="+mn-lt"/>
                          <a:ea typeface="+mn-ea"/>
                          <a:cs typeface="+mn-cs"/>
                        </a:rPr>
                        <a:t>​</a:t>
                      </a:r>
                    </a:p>
                    <a:p>
                      <a:pPr rtl="0" fontAlgn="base"/>
                      <a:r>
                        <a:rPr lang="fr-FR" sz="1800" b="0" i="0" kern="1200" dirty="0">
                          <a:solidFill>
                            <a:schemeClr val="dk1"/>
                          </a:solidFill>
                          <a:effectLst/>
                          <a:latin typeface="+mn-lt"/>
                          <a:ea typeface="+mn-ea"/>
                          <a:cs typeface="+mn-cs"/>
                        </a:rPr>
                        <a:t>Une habileté est une intention de mise en œuvre.</a:t>
                      </a:r>
                      <a:r>
                        <a:rPr lang="en-US" sz="1800" b="0" i="0" kern="1200" dirty="0">
                          <a:solidFill>
                            <a:schemeClr val="dk1"/>
                          </a:solidFill>
                          <a:effectLst/>
                          <a:latin typeface="+mn-lt"/>
                          <a:ea typeface="+mn-ea"/>
                          <a:cs typeface="+mn-cs"/>
                        </a:rPr>
                        <a:t>​</a:t>
                      </a:r>
                    </a:p>
                    <a:p>
                      <a:pPr rtl="0" fontAlgn="base"/>
                      <a:r>
                        <a:rPr lang="fr-FR" sz="1800" b="0" i="0" kern="1200" dirty="0">
                          <a:solidFill>
                            <a:schemeClr val="dk1"/>
                          </a:solidFill>
                          <a:effectLst/>
                          <a:latin typeface="+mn-lt"/>
                          <a:ea typeface="+mn-ea"/>
                          <a:cs typeface="+mn-cs"/>
                        </a:rPr>
                        <a:t>Formulation : utiliser des substantifs à la place des verbes afin de différencier explicitement aptitudes et habileté.</a:t>
                      </a:r>
                      <a:r>
                        <a:rPr lang="en-US" sz="1800" b="0" i="0" kern="1200" dirty="0">
                          <a:solidFill>
                            <a:schemeClr val="dk1"/>
                          </a:solidFill>
                          <a:effectLst/>
                          <a:latin typeface="+mn-lt"/>
                          <a:ea typeface="+mn-ea"/>
                          <a:cs typeface="+mn-cs"/>
                        </a:rPr>
                        <a:t>​</a:t>
                      </a:r>
                    </a:p>
                  </a:txBody>
                  <a:tcPr/>
                </a:tc>
                <a:extLst>
                  <a:ext uri="{0D108BD9-81ED-4DB2-BD59-A6C34878D82A}">
                    <a16:rowId xmlns:a16="http://schemas.microsoft.com/office/drawing/2014/main" val="2680132576"/>
                  </a:ext>
                </a:extLst>
              </a:tr>
              <a:tr h="844943">
                <a:tc>
                  <a:txBody>
                    <a:bodyPr/>
                    <a:lstStyle/>
                    <a:p>
                      <a:pPr fontAlgn="base">
                        <a:lnSpc>
                          <a:spcPts val="2175"/>
                        </a:lnSpc>
                        <a:buNone/>
                      </a:pPr>
                      <a:r>
                        <a:rPr lang="fr-FR" sz="1800" b="0" i="0" kern="1200" dirty="0">
                          <a:solidFill>
                            <a:schemeClr val="dk1"/>
                          </a:solidFill>
                          <a:effectLst/>
                          <a:latin typeface="+mn-lt"/>
                          <a:ea typeface="+mn-ea"/>
                          <a:cs typeface="+mn-cs"/>
                        </a:rPr>
                        <a:t>Indicateur de performance​</a:t>
                      </a:r>
                      <a:endParaRPr lang="en-US" dirty="0">
                        <a:effectLst/>
                      </a:endParaRPr>
                    </a:p>
                  </a:txBody>
                  <a:tcPr/>
                </a:tc>
                <a:tc>
                  <a:txBody>
                    <a:bodyPr/>
                    <a:lstStyle/>
                    <a:p>
                      <a:pPr rtl="0" fontAlgn="base"/>
                      <a:r>
                        <a:rPr lang="fr-FR" sz="1800" b="0" i="0" u="none" strike="noStrike" kern="1200" dirty="0">
                          <a:solidFill>
                            <a:schemeClr val="dk1"/>
                          </a:solidFill>
                          <a:effectLst/>
                          <a:latin typeface="+mn-lt"/>
                          <a:ea typeface="+mn-ea"/>
                          <a:cs typeface="+mn-cs"/>
                        </a:rPr>
                        <a:t>Les indicateurs de performance sont les preuves concrètes et quantitatives de l’atteinte de l’objectif, c'est-à-dire les éléments mesurables (quantifiables, observables, palpables etc.).</a:t>
                      </a:r>
                      <a:r>
                        <a:rPr lang="en-US" sz="1800" b="0" i="0" kern="1200" dirty="0">
                          <a:solidFill>
                            <a:schemeClr val="dk1"/>
                          </a:solidFill>
                          <a:effectLst/>
                          <a:latin typeface="+mn-lt"/>
                          <a:ea typeface="+mn-ea"/>
                          <a:cs typeface="+mn-cs"/>
                        </a:rPr>
                        <a:t>​</a:t>
                      </a:r>
                    </a:p>
                    <a:p>
                      <a:pPr rtl="0" fontAlgn="base"/>
                      <a:r>
                        <a:rPr lang="fr-FR" sz="1800" b="0" i="0" u="none" strike="noStrike" kern="1200" dirty="0">
                          <a:solidFill>
                            <a:schemeClr val="dk1"/>
                          </a:solidFill>
                          <a:effectLst/>
                          <a:latin typeface="+mn-lt"/>
                          <a:ea typeface="+mn-ea"/>
                          <a:cs typeface="+mn-cs"/>
                        </a:rPr>
                        <a:t>Ils permettent de rendre compte de l'atteinte de l'aptitude ; "comment je vois que l'objectif est atteint ?"</a:t>
                      </a:r>
                      <a:endParaRPr lang="en-US" sz="1800" b="0" i="0" kern="1200" dirty="0">
                        <a:solidFill>
                          <a:schemeClr val="dk1"/>
                        </a:solidFill>
                        <a:effectLst/>
                        <a:latin typeface="+mn-lt"/>
                        <a:ea typeface="+mn-ea"/>
                        <a:cs typeface="+mn-cs"/>
                      </a:endParaRPr>
                    </a:p>
                  </a:txBody>
                  <a:tcPr/>
                </a:tc>
                <a:extLst>
                  <a:ext uri="{0D108BD9-81ED-4DB2-BD59-A6C34878D82A}">
                    <a16:rowId xmlns:a16="http://schemas.microsoft.com/office/drawing/2014/main" val="826070961"/>
                  </a:ext>
                </a:extLst>
              </a:tr>
              <a:tr h="1108988">
                <a:tc>
                  <a:txBody>
                    <a:bodyPr/>
                    <a:lstStyle/>
                    <a:p>
                      <a:pPr fontAlgn="base">
                        <a:lnSpc>
                          <a:spcPts val="2175"/>
                        </a:lnSpc>
                        <a:buNone/>
                      </a:pPr>
                      <a:r>
                        <a:rPr lang="fr-FR" sz="1800" b="0" i="0" kern="1200" dirty="0">
                          <a:solidFill>
                            <a:schemeClr val="dk1"/>
                          </a:solidFill>
                          <a:effectLst/>
                          <a:latin typeface="+mn-lt"/>
                          <a:ea typeface="+mn-ea"/>
                          <a:cs typeface="+mn-cs"/>
                        </a:rPr>
                        <a:t>Indice de résultat​</a:t>
                      </a:r>
                      <a:endParaRPr lang="en-US" dirty="0">
                        <a:effectLst/>
                      </a:endParaRPr>
                    </a:p>
                  </a:txBody>
                  <a:tcPr/>
                </a:tc>
                <a:tc>
                  <a:txBody>
                    <a:bodyPr/>
                    <a:lstStyle/>
                    <a:p>
                      <a:pPr fontAlgn="base">
                        <a:lnSpc>
                          <a:spcPts val="2175"/>
                        </a:lnSpc>
                        <a:buNone/>
                      </a:pPr>
                      <a:r>
                        <a:rPr lang="fr-FR" sz="1800" b="0" i="0" u="none" strike="noStrike" kern="1200" dirty="0">
                          <a:solidFill>
                            <a:schemeClr val="dk1"/>
                          </a:solidFill>
                          <a:effectLst/>
                          <a:latin typeface="+mn-lt"/>
                          <a:ea typeface="+mn-ea"/>
                          <a:cs typeface="+mn-cs"/>
                        </a:rPr>
                        <a:t>Les indices mettent sur la piste de ce que l’on doit observer, ce sont des éléments qualitatifs. Ils décrivent le mode opératoire de l'aptitude de manière chronologique. Un indice se décompose en plusieurs indicateurs. Ils peuvent répondre à la question : "Sur quel élément repose l’observation ?" ou encore : “à quoi je vois que le résultat attendu est atteint ?”</a:t>
                      </a:r>
                      <a:r>
                        <a:rPr lang="fr-FR" sz="1800" b="0" i="0" kern="1200" dirty="0">
                          <a:solidFill>
                            <a:schemeClr val="dk1"/>
                          </a:solidFill>
                          <a:effectLst/>
                          <a:latin typeface="+mn-lt"/>
                          <a:ea typeface="+mn-ea"/>
                          <a:cs typeface="+mn-cs"/>
                        </a:rPr>
                        <a:t>​</a:t>
                      </a:r>
                      <a:endParaRPr lang="en-US" dirty="0">
                        <a:effectLst/>
                      </a:endParaRPr>
                    </a:p>
                  </a:txBody>
                  <a:tcPr/>
                </a:tc>
                <a:extLst>
                  <a:ext uri="{0D108BD9-81ED-4DB2-BD59-A6C34878D82A}">
                    <a16:rowId xmlns:a16="http://schemas.microsoft.com/office/drawing/2014/main" val="2502190628"/>
                  </a:ext>
                </a:extLst>
              </a:tr>
              <a:tr h="653314">
                <a:tc>
                  <a:txBody>
                    <a:bodyPr/>
                    <a:lstStyle/>
                    <a:p>
                      <a:pPr fontAlgn="base">
                        <a:lnSpc>
                          <a:spcPts val="2175"/>
                        </a:lnSpc>
                        <a:buNone/>
                      </a:pPr>
                      <a:r>
                        <a:rPr lang="fr-FR" sz="1800" b="0" i="0" kern="1200" dirty="0">
                          <a:solidFill>
                            <a:schemeClr val="dk1"/>
                          </a:solidFill>
                          <a:effectLst/>
                          <a:latin typeface="+mn-lt"/>
                          <a:ea typeface="+mn-ea"/>
                          <a:cs typeface="+mn-cs"/>
                        </a:rPr>
                        <a:t>LMS​</a:t>
                      </a:r>
                      <a:endParaRPr lang="en-US" dirty="0">
                        <a:effectLst/>
                      </a:endParaRPr>
                    </a:p>
                  </a:txBody>
                  <a:tcPr/>
                </a:tc>
                <a:tc>
                  <a:txBody>
                    <a:bodyPr/>
                    <a:lstStyle/>
                    <a:p>
                      <a:pPr fontAlgn="base">
                        <a:lnSpc>
                          <a:spcPts val="2175"/>
                        </a:lnSpc>
                        <a:buNone/>
                      </a:pPr>
                      <a:r>
                        <a:rPr lang="fr-FR" sz="1800" b="0" i="0" kern="1200" dirty="0">
                          <a:solidFill>
                            <a:schemeClr val="dk1"/>
                          </a:solidFill>
                          <a:effectLst/>
                          <a:latin typeface="+mn-lt"/>
                          <a:ea typeface="+mn-ea"/>
                          <a:cs typeface="+mn-cs"/>
                        </a:rPr>
                        <a:t>Abréviation de </a:t>
                      </a:r>
                      <a:r>
                        <a:rPr lang="fr-FR" sz="1800" b="0" i="1" kern="1200" dirty="0">
                          <a:solidFill>
                            <a:schemeClr val="dk1"/>
                          </a:solidFill>
                          <a:effectLst/>
                          <a:latin typeface="+mn-lt"/>
                          <a:ea typeface="+mn-ea"/>
                          <a:cs typeface="+mn-cs"/>
                        </a:rPr>
                        <a:t>Learning Management System</a:t>
                      </a:r>
                      <a:r>
                        <a:rPr lang="fr-FR" sz="1800" b="0" i="0" kern="1200" dirty="0">
                          <a:solidFill>
                            <a:schemeClr val="dk1"/>
                          </a:solidFill>
                          <a:effectLst/>
                          <a:latin typeface="+mn-lt"/>
                          <a:ea typeface="+mn-ea"/>
                          <a:cs typeface="+mn-cs"/>
                        </a:rPr>
                        <a:t>. Plateforme d'apprentissage hébergeant des contenus numériques et permettant leur diffusion et suivi. ​</a:t>
                      </a:r>
                      <a:endParaRPr lang="en-US" dirty="0">
                        <a:effectLst/>
                      </a:endParaRPr>
                    </a:p>
                  </a:txBody>
                  <a:tcPr/>
                </a:tc>
                <a:extLst>
                  <a:ext uri="{0D108BD9-81ED-4DB2-BD59-A6C34878D82A}">
                    <a16:rowId xmlns:a16="http://schemas.microsoft.com/office/drawing/2014/main" val="2846284737"/>
                  </a:ext>
                </a:extLst>
              </a:tr>
              <a:tr h="850223">
                <a:tc>
                  <a:txBody>
                    <a:bodyPr/>
                    <a:lstStyle/>
                    <a:p>
                      <a:pPr fontAlgn="base">
                        <a:lnSpc>
                          <a:spcPts val="2175"/>
                        </a:lnSpc>
                        <a:buNone/>
                      </a:pPr>
                      <a:r>
                        <a:rPr lang="fr-FR" sz="1800" b="0" i="0" kern="1200" dirty="0">
                          <a:solidFill>
                            <a:schemeClr val="dk1"/>
                          </a:solidFill>
                          <a:effectLst/>
                          <a:latin typeface="+mn-lt"/>
                          <a:ea typeface="+mn-ea"/>
                          <a:cs typeface="+mn-cs"/>
                        </a:rPr>
                        <a:t>Objectif d’étape (objectif de formation)​</a:t>
                      </a:r>
                      <a:endParaRPr lang="en-US" dirty="0">
                        <a:effectLst/>
                      </a:endParaRPr>
                    </a:p>
                  </a:txBody>
                  <a:tcPr/>
                </a:tc>
                <a:tc>
                  <a:txBody>
                    <a:bodyPr/>
                    <a:lstStyle/>
                    <a:p>
                      <a:pPr fontAlgn="base">
                        <a:lnSpc>
                          <a:spcPts val="2175"/>
                        </a:lnSpc>
                        <a:buNone/>
                      </a:pPr>
                      <a:r>
                        <a:rPr lang="fr-FR" sz="1800" b="0" i="0" kern="1200" dirty="0">
                          <a:solidFill>
                            <a:schemeClr val="dk1"/>
                          </a:solidFill>
                          <a:effectLst/>
                          <a:latin typeface="+mn-lt"/>
                          <a:ea typeface="+mn-ea"/>
                          <a:cs typeface="+mn-cs"/>
                        </a:rPr>
                        <a:t>Des phrases simples qui résument les attendus généraux de la formation. Elles sont construites avec un verbe d'action issu des Phases et contextualisées par les éléments du Périmètre (Familles de réalisations, Secteur d’activité), un niveau de progression et une complexité de Réalisation.​</a:t>
                      </a:r>
                      <a:endParaRPr lang="en-US" dirty="0">
                        <a:effectLst/>
                      </a:endParaRPr>
                    </a:p>
                  </a:txBody>
                  <a:tcPr/>
                </a:tc>
                <a:extLst>
                  <a:ext uri="{0D108BD9-81ED-4DB2-BD59-A6C34878D82A}">
                    <a16:rowId xmlns:a16="http://schemas.microsoft.com/office/drawing/2014/main" val="2107109123"/>
                  </a:ext>
                </a:extLst>
              </a:tr>
            </a:tbl>
          </a:graphicData>
        </a:graphic>
      </p:graphicFrame>
    </p:spTree>
    <p:extLst>
      <p:ext uri="{BB962C8B-B14F-4D97-AF65-F5344CB8AC3E}">
        <p14:creationId xmlns:p14="http://schemas.microsoft.com/office/powerpoint/2010/main" val="764900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759D3-E28B-7528-3EF3-E0A5BE6DBE64}"/>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E7C09705-4CF1-8C65-D9D4-9D69DE784BB5}"/>
              </a:ext>
            </a:extLst>
          </p:cNvPr>
          <p:cNvSpPr txBox="1"/>
          <p:nvPr/>
        </p:nvSpPr>
        <p:spPr>
          <a:xfrm>
            <a:off x="262628" y="291017"/>
            <a:ext cx="6552728" cy="523220"/>
          </a:xfrm>
          <a:prstGeom prst="rect">
            <a:avLst/>
          </a:prstGeom>
          <a:noFill/>
        </p:spPr>
        <p:txBody>
          <a:bodyPr wrap="square" lIns="91440" tIns="45720" rIns="91440" bIns="45720" rtlCol="0" anchor="t">
            <a:spAutoFit/>
          </a:bodyPr>
          <a:lstStyle/>
          <a:p>
            <a:r>
              <a:rPr lang="fr-FR" sz="2800" b="1">
                <a:solidFill>
                  <a:schemeClr val="bg1"/>
                </a:solidFill>
                <a:latin typeface="Gill Sans MT"/>
              </a:rPr>
              <a:t>Glossaire</a:t>
            </a:r>
            <a:endParaRPr lang="en-US">
              <a:solidFill>
                <a:schemeClr val="bg1"/>
              </a:solidFill>
            </a:endParaRPr>
          </a:p>
        </p:txBody>
      </p:sp>
      <p:graphicFrame>
        <p:nvGraphicFramePr>
          <p:cNvPr id="5" name="Table 4">
            <a:extLst>
              <a:ext uri="{FF2B5EF4-FFF2-40B4-BE49-F238E27FC236}">
                <a16:creationId xmlns:a16="http://schemas.microsoft.com/office/drawing/2014/main" id="{9850D9AC-B25D-ADE0-E1CF-E09A669B8D32}"/>
              </a:ext>
            </a:extLst>
          </p:cNvPr>
          <p:cNvGraphicFramePr>
            <a:graphicFrameLocks noGrp="1"/>
          </p:cNvGraphicFramePr>
          <p:nvPr>
            <p:extLst>
              <p:ext uri="{D42A27DB-BD31-4B8C-83A1-F6EECF244321}">
                <p14:modId xmlns:p14="http://schemas.microsoft.com/office/powerpoint/2010/main" val="3351729423"/>
              </p:ext>
            </p:extLst>
          </p:nvPr>
        </p:nvGraphicFramePr>
        <p:xfrm>
          <a:off x="109462" y="1281498"/>
          <a:ext cx="11973076" cy="5499735"/>
        </p:xfrm>
        <a:graphic>
          <a:graphicData uri="http://schemas.openxmlformats.org/drawingml/2006/table">
            <a:tbl>
              <a:tblPr bandRow="1">
                <a:tableStyleId>{5C22544A-7EE6-4342-B048-85BDC9FD1C3A}</a:tableStyleId>
              </a:tblPr>
              <a:tblGrid>
                <a:gridCol w="1950500">
                  <a:extLst>
                    <a:ext uri="{9D8B030D-6E8A-4147-A177-3AD203B41FA5}">
                      <a16:colId xmlns:a16="http://schemas.microsoft.com/office/drawing/2014/main" val="2362688428"/>
                    </a:ext>
                  </a:extLst>
                </a:gridCol>
                <a:gridCol w="10022576">
                  <a:extLst>
                    <a:ext uri="{9D8B030D-6E8A-4147-A177-3AD203B41FA5}">
                      <a16:colId xmlns:a16="http://schemas.microsoft.com/office/drawing/2014/main" val="1315830731"/>
                    </a:ext>
                  </a:extLst>
                </a:gridCol>
              </a:tblGrid>
              <a:tr h="312594">
                <a:tc>
                  <a:txBody>
                    <a:bodyPr/>
                    <a:lstStyle/>
                    <a:p>
                      <a:pPr fontAlgn="base">
                        <a:lnSpc>
                          <a:spcPts val="2175"/>
                        </a:lnSpc>
                        <a:buNone/>
                      </a:pPr>
                      <a:r>
                        <a:rPr lang="fr-FR" sz="1800" dirty="0">
                          <a:solidFill>
                            <a:srgbClr val="FFFFFF"/>
                          </a:solidFill>
                          <a:effectLst/>
                        </a:rPr>
                        <a:t>Vocabulaire</a:t>
                      </a:r>
                      <a:endParaRPr lang="en-US" dirty="0">
                        <a:solidFill>
                          <a:srgbClr val="FFFFFF"/>
                        </a:solidFill>
                        <a:effectLst/>
                      </a:endParaRPr>
                    </a:p>
                  </a:txBody>
                  <a:tcPr/>
                </a:tc>
                <a:tc>
                  <a:txBody>
                    <a:bodyPr/>
                    <a:lstStyle/>
                    <a:p>
                      <a:pPr fontAlgn="base">
                        <a:lnSpc>
                          <a:spcPts val="2175"/>
                        </a:lnSpc>
                        <a:buNone/>
                      </a:pPr>
                      <a:r>
                        <a:rPr lang="fr-FR" sz="1800">
                          <a:solidFill>
                            <a:srgbClr val="FFFFFF"/>
                          </a:solidFill>
                          <a:effectLst/>
                        </a:rPr>
                        <a:t>Définition</a:t>
                      </a:r>
                      <a:endParaRPr lang="en-US">
                        <a:solidFill>
                          <a:srgbClr val="FFFFFF"/>
                        </a:solidFill>
                        <a:effectLst/>
                      </a:endParaRPr>
                    </a:p>
                  </a:txBody>
                  <a:tcPr/>
                </a:tc>
                <a:extLst>
                  <a:ext uri="{0D108BD9-81ED-4DB2-BD59-A6C34878D82A}">
                    <a16:rowId xmlns:a16="http://schemas.microsoft.com/office/drawing/2014/main" val="889006787"/>
                  </a:ext>
                </a:extLst>
              </a:tr>
              <a:tr h="796043">
                <a:tc>
                  <a:txBody>
                    <a:bodyPr/>
                    <a:lstStyle/>
                    <a:p>
                      <a:pPr fontAlgn="base">
                        <a:lnSpc>
                          <a:spcPts val="2175"/>
                        </a:lnSpc>
                        <a:buNone/>
                      </a:pPr>
                      <a:r>
                        <a:rPr lang="fr-FR" sz="1800" b="0" i="0" kern="1200" dirty="0">
                          <a:solidFill>
                            <a:schemeClr val="dk1"/>
                          </a:solidFill>
                          <a:effectLst/>
                          <a:latin typeface="+mn-lt"/>
                          <a:ea typeface="+mn-ea"/>
                          <a:cs typeface="+mn-cs"/>
                        </a:rPr>
                        <a:t>Objectif de module (objectif d’apprentissage)​</a:t>
                      </a:r>
                      <a:endParaRPr lang="en-US" dirty="0">
                        <a:effectLst/>
                      </a:endParaRPr>
                    </a:p>
                  </a:txBody>
                  <a:tcPr/>
                </a:tc>
                <a:tc>
                  <a:txBody>
                    <a:bodyPr/>
                    <a:lstStyle/>
                    <a:p>
                      <a:pPr fontAlgn="base">
                        <a:lnSpc>
                          <a:spcPts val="2175"/>
                        </a:lnSpc>
                        <a:buNone/>
                      </a:pPr>
                      <a:r>
                        <a:rPr lang="fr-FR" sz="1800" b="0" i="0" kern="1200" dirty="0">
                          <a:solidFill>
                            <a:schemeClr val="dk1"/>
                          </a:solidFill>
                          <a:effectLst/>
                          <a:latin typeface="+mn-lt"/>
                          <a:ea typeface="+mn-ea"/>
                          <a:cs typeface="+mn-cs"/>
                        </a:rPr>
                        <a:t>Des phrases simples qui résument les attendus généraux du module. Elles sont construites avec un verbe d'action issus des Aptitudes et contextualisées par les Productions et/ou les Réalisations, ainsi qu'un niveau de progression et une complexité de Réalisation.​</a:t>
                      </a:r>
                      <a:endParaRPr lang="en-US" dirty="0">
                        <a:effectLst/>
                      </a:endParaRPr>
                    </a:p>
                  </a:txBody>
                  <a:tcPr/>
                </a:tc>
                <a:extLst>
                  <a:ext uri="{0D108BD9-81ED-4DB2-BD59-A6C34878D82A}">
                    <a16:rowId xmlns:a16="http://schemas.microsoft.com/office/drawing/2014/main" val="2680132576"/>
                  </a:ext>
                </a:extLst>
              </a:tr>
              <a:tr h="796043">
                <a:tc>
                  <a:txBody>
                    <a:bodyPr/>
                    <a:lstStyle/>
                    <a:p>
                      <a:pPr fontAlgn="base">
                        <a:lnSpc>
                          <a:spcPts val="2175"/>
                        </a:lnSpc>
                        <a:buNone/>
                      </a:pPr>
                      <a:r>
                        <a:rPr lang="fr-FR" sz="1800" b="0" i="0" kern="1200" dirty="0">
                          <a:solidFill>
                            <a:schemeClr val="dk1"/>
                          </a:solidFill>
                          <a:effectLst/>
                          <a:latin typeface="+mn-lt"/>
                          <a:ea typeface="+mn-ea"/>
                          <a:cs typeface="+mn-cs"/>
                        </a:rPr>
                        <a:t>Objectif de séquence (objectif pédagogique)​</a:t>
                      </a:r>
                      <a:endParaRPr lang="en-US" dirty="0">
                        <a:effectLst/>
                      </a:endParaRPr>
                    </a:p>
                  </a:txBody>
                  <a:tcPr/>
                </a:tc>
                <a:tc>
                  <a:txBody>
                    <a:bodyPr/>
                    <a:lstStyle/>
                    <a:p>
                      <a:pPr fontAlgn="base">
                        <a:lnSpc>
                          <a:spcPts val="2175"/>
                        </a:lnSpc>
                        <a:buNone/>
                      </a:pPr>
                      <a:r>
                        <a:rPr lang="fr-FR" sz="1800" b="0" i="0" kern="1200" dirty="0">
                          <a:solidFill>
                            <a:schemeClr val="dk1"/>
                          </a:solidFill>
                          <a:effectLst/>
                          <a:latin typeface="+mn-lt"/>
                          <a:ea typeface="+mn-ea"/>
                          <a:cs typeface="+mn-cs"/>
                        </a:rPr>
                        <a:t>Des phrases simples qui résument les attendus de la séquence, construites avec les Productions et/ ou des Ressources professionnelles contextualisées par un niveau de progression.​</a:t>
                      </a:r>
                      <a:endParaRPr lang="fr-FR" dirty="0">
                        <a:effectLst/>
                      </a:endParaRPr>
                    </a:p>
                  </a:txBody>
                  <a:tcPr/>
                </a:tc>
                <a:extLst>
                  <a:ext uri="{0D108BD9-81ED-4DB2-BD59-A6C34878D82A}">
                    <a16:rowId xmlns:a16="http://schemas.microsoft.com/office/drawing/2014/main" val="826070961"/>
                  </a:ext>
                </a:extLst>
              </a:tr>
              <a:tr h="600534">
                <a:tc>
                  <a:txBody>
                    <a:bodyPr/>
                    <a:lstStyle/>
                    <a:p>
                      <a:pPr fontAlgn="base">
                        <a:lnSpc>
                          <a:spcPts val="2175"/>
                        </a:lnSpc>
                        <a:buNone/>
                      </a:pPr>
                      <a:r>
                        <a:rPr lang="fr-FR" sz="1800" b="0" i="0" kern="1200" dirty="0">
                          <a:solidFill>
                            <a:schemeClr val="dk1"/>
                          </a:solidFill>
                          <a:effectLst/>
                          <a:latin typeface="+mn-lt"/>
                          <a:ea typeface="+mn-ea"/>
                          <a:cs typeface="+mn-cs"/>
                        </a:rPr>
                        <a:t>Mallette pédagogique​​</a:t>
                      </a:r>
                      <a:endParaRPr lang="en-US" dirty="0">
                        <a:effectLst/>
                      </a:endParaRPr>
                    </a:p>
                  </a:txBody>
                  <a:tcPr/>
                </a:tc>
                <a:tc>
                  <a:txBody>
                    <a:bodyPr/>
                    <a:lstStyle/>
                    <a:p>
                      <a:pPr fontAlgn="base">
                        <a:lnSpc>
                          <a:spcPts val="2175"/>
                        </a:lnSpc>
                        <a:buNone/>
                      </a:pPr>
                      <a:r>
                        <a:rPr lang="fr-FR" sz="1800" b="0" i="0" kern="1200" dirty="0">
                          <a:solidFill>
                            <a:schemeClr val="dk1"/>
                          </a:solidFill>
                          <a:effectLst/>
                          <a:latin typeface="+mn-lt"/>
                          <a:ea typeface="+mn-ea"/>
                          <a:cs typeface="+mn-cs"/>
                        </a:rPr>
                        <a:t>Outils à disposition du formateur pour mettre en œuvre son scénario pédagogique, avec toutes les ressources associées. ​</a:t>
                      </a:r>
                      <a:endParaRPr lang="en-US" dirty="0">
                        <a:effectLst/>
                      </a:endParaRPr>
                    </a:p>
                  </a:txBody>
                  <a:tcPr/>
                </a:tc>
                <a:extLst>
                  <a:ext uri="{0D108BD9-81ED-4DB2-BD59-A6C34878D82A}">
                    <a16:rowId xmlns:a16="http://schemas.microsoft.com/office/drawing/2014/main" val="2502190628"/>
                  </a:ext>
                </a:extLst>
              </a:tr>
              <a:tr h="796043">
                <a:tc>
                  <a:txBody>
                    <a:bodyPr/>
                    <a:lstStyle/>
                    <a:p>
                      <a:pPr fontAlgn="base">
                        <a:lnSpc>
                          <a:spcPts val="2175"/>
                        </a:lnSpc>
                        <a:buNone/>
                      </a:pPr>
                      <a:r>
                        <a:rPr lang="fr-FR" sz="1800" b="0" i="0" kern="1200" dirty="0">
                          <a:solidFill>
                            <a:schemeClr val="dk1"/>
                          </a:solidFill>
                          <a:effectLst/>
                          <a:latin typeface="+mn-lt"/>
                          <a:ea typeface="+mn-ea"/>
                          <a:cs typeface="+mn-cs"/>
                        </a:rPr>
                        <a:t>Matériel​</a:t>
                      </a:r>
                      <a:endParaRPr lang="en-US" dirty="0">
                        <a:effectLst/>
                      </a:endParaRPr>
                    </a:p>
                  </a:txBody>
                  <a:tcPr/>
                </a:tc>
                <a:tc>
                  <a:txBody>
                    <a:bodyPr/>
                    <a:lstStyle/>
                    <a:p>
                      <a:pPr fontAlgn="base">
                        <a:lnSpc>
                          <a:spcPts val="2175"/>
                        </a:lnSpc>
                        <a:buNone/>
                      </a:pPr>
                      <a:r>
                        <a:rPr lang="fr-FR" sz="1800" b="0" i="0" kern="1200" dirty="0">
                          <a:solidFill>
                            <a:schemeClr val="dk1"/>
                          </a:solidFill>
                          <a:effectLst/>
                          <a:latin typeface="+mn-lt"/>
                          <a:ea typeface="+mn-ea"/>
                          <a:cs typeface="+mn-cs"/>
                        </a:rPr>
                        <a:t>Est un des 4 éléments constitutifs de la ressource professionnelle. Liste du matériel nécessaire à la Réalisation : outillage, consommable, équipements, infrastructure... Répond à la question : De quoi ai-je besoin pour produire la Réalisation ?​</a:t>
                      </a:r>
                      <a:endParaRPr lang="en-US" dirty="0">
                        <a:effectLst/>
                      </a:endParaRPr>
                    </a:p>
                  </a:txBody>
                  <a:tcPr/>
                </a:tc>
                <a:extLst>
                  <a:ext uri="{0D108BD9-81ED-4DB2-BD59-A6C34878D82A}">
                    <a16:rowId xmlns:a16="http://schemas.microsoft.com/office/drawing/2014/main" val="2846284737"/>
                  </a:ext>
                </a:extLst>
              </a:tr>
              <a:tr h="1503087">
                <a:tc>
                  <a:txBody>
                    <a:bodyPr/>
                    <a:lstStyle/>
                    <a:p>
                      <a:pPr fontAlgn="base">
                        <a:lnSpc>
                          <a:spcPts val="2175"/>
                        </a:lnSpc>
                        <a:buNone/>
                      </a:pPr>
                      <a:r>
                        <a:rPr lang="fr-FR" sz="1800" b="0" i="0" kern="1200" dirty="0">
                          <a:solidFill>
                            <a:schemeClr val="dk1"/>
                          </a:solidFill>
                          <a:effectLst/>
                          <a:latin typeface="+mn-lt"/>
                          <a:ea typeface="+mn-ea"/>
                          <a:cs typeface="+mn-cs"/>
                        </a:rPr>
                        <a:t>Modularisation​</a:t>
                      </a:r>
                      <a:endParaRPr lang="en-US" dirty="0">
                        <a:effectLst/>
                      </a:endParaRPr>
                    </a:p>
                  </a:txBody>
                  <a:tcPr/>
                </a:tc>
                <a:tc>
                  <a:txBody>
                    <a:bodyPr/>
                    <a:lstStyle/>
                    <a:p>
                      <a:pPr rtl="0" fontAlgn="base"/>
                      <a:r>
                        <a:rPr lang="fr-FR" sz="1800" b="0" i="0" kern="1200" dirty="0">
                          <a:solidFill>
                            <a:schemeClr val="dk1"/>
                          </a:solidFill>
                          <a:effectLst/>
                          <a:latin typeface="+mn-lt"/>
                          <a:ea typeface="+mn-ea"/>
                          <a:cs typeface="+mn-cs"/>
                        </a:rPr>
                        <a:t>La modularisation est le découpage d’une formation en modules, en attribuant pour chaque module les aptitudes du référentiel à atteindre, à évaluer ou simplement à aborder. </a:t>
                      </a:r>
                      <a:r>
                        <a:rPr lang="en-US" sz="1800" b="0" i="0" kern="1200" dirty="0">
                          <a:solidFill>
                            <a:schemeClr val="dk1"/>
                          </a:solidFill>
                          <a:effectLst/>
                          <a:latin typeface="+mn-lt"/>
                          <a:ea typeface="+mn-ea"/>
                          <a:cs typeface="+mn-cs"/>
                        </a:rPr>
                        <a:t>​</a:t>
                      </a:r>
                    </a:p>
                    <a:p>
                      <a:pPr rtl="0" fontAlgn="base"/>
                      <a:r>
                        <a:rPr lang="fr-FR" sz="1800" b="0" i="0" kern="1200" dirty="0">
                          <a:solidFill>
                            <a:schemeClr val="dk1"/>
                          </a:solidFill>
                          <a:effectLst/>
                          <a:latin typeface="+mn-lt"/>
                          <a:ea typeface="+mn-ea"/>
                          <a:cs typeface="+mn-cs"/>
                        </a:rPr>
                        <a:t>Les aptitudes du référentiel définissent les objectifs d’apprentissage des modules. Ces derniers sont contextualisés avec la liste des productions, les ressources professionnelles et les réalisations associées. La modulation est définie par les Instituts de métier en collaboration avec les formateurs et au regard des attendu du métier et ne peut pas être modifié par les formateurs. C’est le socle commun à la formation.</a:t>
                      </a:r>
                      <a:endParaRPr lang="en-US" sz="1800" b="0" i="0" kern="1200" dirty="0">
                        <a:solidFill>
                          <a:schemeClr val="dk1"/>
                        </a:solidFill>
                        <a:effectLst/>
                        <a:latin typeface="+mn-lt"/>
                        <a:ea typeface="+mn-ea"/>
                        <a:cs typeface="+mn-cs"/>
                      </a:endParaRPr>
                    </a:p>
                  </a:txBody>
                  <a:tcPr/>
                </a:tc>
                <a:extLst>
                  <a:ext uri="{0D108BD9-81ED-4DB2-BD59-A6C34878D82A}">
                    <a16:rowId xmlns:a16="http://schemas.microsoft.com/office/drawing/2014/main" val="2107109123"/>
                  </a:ext>
                </a:extLst>
              </a:tr>
            </a:tbl>
          </a:graphicData>
        </a:graphic>
      </p:graphicFrame>
    </p:spTree>
    <p:extLst>
      <p:ext uri="{BB962C8B-B14F-4D97-AF65-F5344CB8AC3E}">
        <p14:creationId xmlns:p14="http://schemas.microsoft.com/office/powerpoint/2010/main" val="191094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5D982-C3A6-093B-2A96-2429EC8CEE08}"/>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1C25AA3C-FB2D-10A4-88C8-A45B693763B4}"/>
              </a:ext>
            </a:extLst>
          </p:cNvPr>
          <p:cNvSpPr txBox="1"/>
          <p:nvPr/>
        </p:nvSpPr>
        <p:spPr>
          <a:xfrm>
            <a:off x="262628" y="291017"/>
            <a:ext cx="6552728" cy="523220"/>
          </a:xfrm>
          <a:prstGeom prst="rect">
            <a:avLst/>
          </a:prstGeom>
          <a:noFill/>
        </p:spPr>
        <p:txBody>
          <a:bodyPr wrap="square" lIns="91440" tIns="45720" rIns="91440" bIns="45720" rtlCol="0" anchor="t">
            <a:spAutoFit/>
          </a:bodyPr>
          <a:lstStyle/>
          <a:p>
            <a:r>
              <a:rPr lang="fr-FR" sz="2800" b="1">
                <a:solidFill>
                  <a:schemeClr val="bg1"/>
                </a:solidFill>
                <a:latin typeface="Gill Sans MT"/>
              </a:rPr>
              <a:t>Glossaire</a:t>
            </a:r>
            <a:endParaRPr lang="en-US">
              <a:solidFill>
                <a:schemeClr val="bg1"/>
              </a:solidFill>
            </a:endParaRPr>
          </a:p>
        </p:txBody>
      </p:sp>
      <p:graphicFrame>
        <p:nvGraphicFramePr>
          <p:cNvPr id="5" name="Table 4">
            <a:extLst>
              <a:ext uri="{FF2B5EF4-FFF2-40B4-BE49-F238E27FC236}">
                <a16:creationId xmlns:a16="http://schemas.microsoft.com/office/drawing/2014/main" id="{65134649-B54F-5E9E-40EB-958034617CC8}"/>
              </a:ext>
            </a:extLst>
          </p:cNvPr>
          <p:cNvGraphicFramePr>
            <a:graphicFrameLocks noGrp="1"/>
          </p:cNvGraphicFramePr>
          <p:nvPr>
            <p:extLst>
              <p:ext uri="{D42A27DB-BD31-4B8C-83A1-F6EECF244321}">
                <p14:modId xmlns:p14="http://schemas.microsoft.com/office/powerpoint/2010/main" val="201788802"/>
              </p:ext>
            </p:extLst>
          </p:nvPr>
        </p:nvGraphicFramePr>
        <p:xfrm>
          <a:off x="109462" y="1326729"/>
          <a:ext cx="11973076" cy="5636494"/>
        </p:xfrm>
        <a:graphic>
          <a:graphicData uri="http://schemas.openxmlformats.org/drawingml/2006/table">
            <a:tbl>
              <a:tblPr bandRow="1">
                <a:tableStyleId>{5C22544A-7EE6-4342-B048-85BDC9FD1C3A}</a:tableStyleId>
              </a:tblPr>
              <a:tblGrid>
                <a:gridCol w="1950500">
                  <a:extLst>
                    <a:ext uri="{9D8B030D-6E8A-4147-A177-3AD203B41FA5}">
                      <a16:colId xmlns:a16="http://schemas.microsoft.com/office/drawing/2014/main" val="2362688428"/>
                    </a:ext>
                  </a:extLst>
                </a:gridCol>
                <a:gridCol w="10022576">
                  <a:extLst>
                    <a:ext uri="{9D8B030D-6E8A-4147-A177-3AD203B41FA5}">
                      <a16:colId xmlns:a16="http://schemas.microsoft.com/office/drawing/2014/main" val="1315830731"/>
                    </a:ext>
                  </a:extLst>
                </a:gridCol>
              </a:tblGrid>
              <a:tr h="320819">
                <a:tc>
                  <a:txBody>
                    <a:bodyPr/>
                    <a:lstStyle/>
                    <a:p>
                      <a:pPr fontAlgn="base">
                        <a:lnSpc>
                          <a:spcPts val="2175"/>
                        </a:lnSpc>
                        <a:buNone/>
                      </a:pPr>
                      <a:r>
                        <a:rPr lang="fr-FR" sz="1800" dirty="0">
                          <a:solidFill>
                            <a:srgbClr val="FFFFFF"/>
                          </a:solidFill>
                          <a:effectLst/>
                        </a:rPr>
                        <a:t>Vocabulaire</a:t>
                      </a:r>
                      <a:endParaRPr lang="en-US" dirty="0">
                        <a:solidFill>
                          <a:srgbClr val="FFFFFF"/>
                        </a:solidFill>
                        <a:effectLst/>
                      </a:endParaRPr>
                    </a:p>
                  </a:txBody>
                  <a:tcPr/>
                </a:tc>
                <a:tc>
                  <a:txBody>
                    <a:bodyPr/>
                    <a:lstStyle/>
                    <a:p>
                      <a:pPr fontAlgn="base">
                        <a:lnSpc>
                          <a:spcPts val="2175"/>
                        </a:lnSpc>
                        <a:buNone/>
                      </a:pPr>
                      <a:r>
                        <a:rPr lang="fr-FR" sz="1800">
                          <a:solidFill>
                            <a:srgbClr val="FFFFFF"/>
                          </a:solidFill>
                          <a:effectLst/>
                        </a:rPr>
                        <a:t>Définition</a:t>
                      </a:r>
                      <a:endParaRPr lang="en-US">
                        <a:solidFill>
                          <a:srgbClr val="FFFFFF"/>
                        </a:solidFill>
                        <a:effectLst/>
                      </a:endParaRPr>
                    </a:p>
                  </a:txBody>
                  <a:tcPr/>
                </a:tc>
                <a:extLst>
                  <a:ext uri="{0D108BD9-81ED-4DB2-BD59-A6C34878D82A}">
                    <a16:rowId xmlns:a16="http://schemas.microsoft.com/office/drawing/2014/main" val="889006787"/>
                  </a:ext>
                </a:extLst>
              </a:tr>
              <a:tr h="1809330">
                <a:tc>
                  <a:txBody>
                    <a:bodyPr/>
                    <a:lstStyle/>
                    <a:p>
                      <a:pPr fontAlgn="base">
                        <a:lnSpc>
                          <a:spcPts val="2175"/>
                        </a:lnSpc>
                        <a:buNone/>
                      </a:pPr>
                      <a:r>
                        <a:rPr lang="fr-FR" sz="1800" b="0" i="0" kern="1200" dirty="0">
                          <a:solidFill>
                            <a:schemeClr val="dk1"/>
                          </a:solidFill>
                          <a:effectLst/>
                          <a:latin typeface="+mn-lt"/>
                          <a:ea typeface="+mn-ea"/>
                          <a:cs typeface="+mn-cs"/>
                        </a:rPr>
                        <a:t>Module​</a:t>
                      </a:r>
                      <a:endParaRPr lang="en-US" dirty="0">
                        <a:effectLst/>
                      </a:endParaRPr>
                    </a:p>
                  </a:txBody>
                  <a:tcPr/>
                </a:tc>
                <a:tc>
                  <a:txBody>
                    <a:bodyPr/>
                    <a:lstStyle/>
                    <a:p>
                      <a:pPr fontAlgn="base">
                        <a:lnSpc>
                          <a:spcPts val="2175"/>
                        </a:lnSpc>
                        <a:buNone/>
                      </a:pPr>
                      <a:r>
                        <a:rPr lang="fr-FR" sz="1800" b="0" i="0" kern="1200" dirty="0">
                          <a:solidFill>
                            <a:schemeClr val="dk1"/>
                          </a:solidFill>
                          <a:effectLst/>
                          <a:latin typeface="+mn-lt"/>
                          <a:ea typeface="+mn-ea"/>
                          <a:cs typeface="+mn-cs"/>
                        </a:rPr>
                        <a:t>Un module représente un temps de regroupement (organisé sous différentes modalités : présentiel, distanciel, FOAD ponctuel, FEST, TPP) au terme duquel les apprenants franchissent un cap. Il est composé de plusieurs séquences, organisées dans le temps de formation au CFA, pour atteindre les objectifs fixés. Un module équivaut à l’accomplissement d’un résultat attendu dans la progression du parcours des apprenants. Il répond à des objectifs de formation atteignables et évaluables. Les objectifs du module sont rédigés en combinant les éléments du référentiel métier - aptitudes, ressources professionnelles et livrables - pour contextualiser l’aptitude visée.​</a:t>
                      </a:r>
                      <a:endParaRPr lang="en-US" dirty="0">
                        <a:effectLst/>
                      </a:endParaRPr>
                    </a:p>
                  </a:txBody>
                  <a:tcPr/>
                </a:tc>
                <a:extLst>
                  <a:ext uri="{0D108BD9-81ED-4DB2-BD59-A6C34878D82A}">
                    <a16:rowId xmlns:a16="http://schemas.microsoft.com/office/drawing/2014/main" val="2680132576"/>
                  </a:ext>
                </a:extLst>
              </a:tr>
              <a:tr h="816990">
                <a:tc>
                  <a:txBody>
                    <a:bodyPr/>
                    <a:lstStyle/>
                    <a:p>
                      <a:pPr fontAlgn="base">
                        <a:lnSpc>
                          <a:spcPts val="2175"/>
                        </a:lnSpc>
                        <a:buNone/>
                      </a:pPr>
                      <a:r>
                        <a:rPr lang="fr-FR" sz="1800" b="0" i="0" kern="1200" dirty="0">
                          <a:solidFill>
                            <a:schemeClr val="dk1"/>
                          </a:solidFill>
                          <a:effectLst/>
                          <a:latin typeface="+mn-lt"/>
                          <a:ea typeface="+mn-ea"/>
                          <a:cs typeface="+mn-cs"/>
                        </a:rPr>
                        <a:t>Parcours​</a:t>
                      </a:r>
                      <a:endParaRPr lang="en-US" dirty="0">
                        <a:effectLst/>
                      </a:endParaRPr>
                    </a:p>
                  </a:txBody>
                  <a:tcPr/>
                </a:tc>
                <a:tc>
                  <a:txBody>
                    <a:bodyPr/>
                    <a:lstStyle/>
                    <a:p>
                      <a:pPr fontAlgn="base">
                        <a:lnSpc>
                          <a:spcPts val="2175"/>
                        </a:lnSpc>
                        <a:buNone/>
                      </a:pPr>
                      <a:r>
                        <a:rPr lang="fr-FR" sz="1800" b="0" i="0" kern="1200" dirty="0">
                          <a:solidFill>
                            <a:schemeClr val="dk1"/>
                          </a:solidFill>
                          <a:effectLst/>
                          <a:latin typeface="+mn-lt"/>
                          <a:ea typeface="+mn-ea"/>
                          <a:cs typeface="+mn-cs"/>
                        </a:rPr>
                        <a:t>Ensemble des formations d’un apprenant chez les Compagnons du Devoir, qui comprend l’apprentissage, le perfectionnement et l’approfondissement. Il est individualisé afin de permettre à chacun de s’accomplir dans et par son métier. ​</a:t>
                      </a:r>
                      <a:endParaRPr lang="fr-FR" dirty="0">
                        <a:effectLst/>
                      </a:endParaRPr>
                    </a:p>
                  </a:txBody>
                  <a:tcPr/>
                </a:tc>
                <a:extLst>
                  <a:ext uri="{0D108BD9-81ED-4DB2-BD59-A6C34878D82A}">
                    <a16:rowId xmlns:a16="http://schemas.microsoft.com/office/drawing/2014/main" val="826070961"/>
                  </a:ext>
                </a:extLst>
              </a:tr>
              <a:tr h="960005">
                <a:tc>
                  <a:txBody>
                    <a:bodyPr/>
                    <a:lstStyle/>
                    <a:p>
                      <a:pPr fontAlgn="base">
                        <a:lnSpc>
                          <a:spcPts val="2175"/>
                        </a:lnSpc>
                        <a:buNone/>
                      </a:pPr>
                      <a:r>
                        <a:rPr lang="fr-FR" sz="1800" b="0" i="0" kern="1200" dirty="0">
                          <a:solidFill>
                            <a:schemeClr val="dk1"/>
                          </a:solidFill>
                          <a:effectLst/>
                          <a:latin typeface="+mn-lt"/>
                          <a:ea typeface="+mn-ea"/>
                          <a:cs typeface="+mn-cs"/>
                        </a:rPr>
                        <a:t>Périmètre</a:t>
                      </a:r>
                      <a:endParaRPr lang="en-US" dirty="0">
                        <a:effectLst/>
                      </a:endParaRPr>
                    </a:p>
                  </a:txBody>
                  <a:tcPr/>
                </a:tc>
                <a:tc>
                  <a:txBody>
                    <a:bodyPr/>
                    <a:lstStyle/>
                    <a:p>
                      <a:pPr fontAlgn="base">
                        <a:lnSpc>
                          <a:spcPts val="2175"/>
                        </a:lnSpc>
                        <a:buNone/>
                      </a:pPr>
                      <a:r>
                        <a:rPr lang="fr-FR" sz="1800" b="0" i="0" kern="1200" dirty="0">
                          <a:solidFill>
                            <a:schemeClr val="dk1"/>
                          </a:solidFill>
                          <a:effectLst/>
                          <a:latin typeface="+mn-lt"/>
                          <a:ea typeface="+mn-ea"/>
                          <a:cs typeface="+mn-cs"/>
                        </a:rPr>
                        <a:t>Ensemble des livrables (ou "ouvrages") qu'un professionnel peut être amené à réaliser dans le cadre de son métier. ​</a:t>
                      </a:r>
                      <a:endParaRPr lang="en-US" dirty="0">
                        <a:effectLst/>
                      </a:endParaRPr>
                    </a:p>
                  </a:txBody>
                  <a:tcPr/>
                </a:tc>
                <a:extLst>
                  <a:ext uri="{0D108BD9-81ED-4DB2-BD59-A6C34878D82A}">
                    <a16:rowId xmlns:a16="http://schemas.microsoft.com/office/drawing/2014/main" val="2502190628"/>
                  </a:ext>
                </a:extLst>
              </a:tr>
              <a:tr h="565547">
                <a:tc>
                  <a:txBody>
                    <a:bodyPr/>
                    <a:lstStyle/>
                    <a:p>
                      <a:pPr fontAlgn="base">
                        <a:lnSpc>
                          <a:spcPts val="2175"/>
                        </a:lnSpc>
                        <a:buNone/>
                      </a:pPr>
                      <a:r>
                        <a:rPr lang="fr-FR" sz="1800" b="0" i="0" kern="1200" dirty="0">
                          <a:solidFill>
                            <a:schemeClr val="dk1"/>
                          </a:solidFill>
                          <a:effectLst/>
                          <a:latin typeface="+mn-lt"/>
                          <a:ea typeface="+mn-ea"/>
                          <a:cs typeface="+mn-cs"/>
                        </a:rPr>
                        <a:t>Réalisation​</a:t>
                      </a:r>
                      <a:endParaRPr lang="en-US" dirty="0">
                        <a:effectLst/>
                      </a:endParaRPr>
                    </a:p>
                  </a:txBody>
                  <a:tcPr/>
                </a:tc>
                <a:tc>
                  <a:txBody>
                    <a:bodyPr/>
                    <a:lstStyle/>
                    <a:p>
                      <a:pPr fontAlgn="base">
                        <a:lnSpc>
                          <a:spcPts val="2175"/>
                        </a:lnSpc>
                        <a:buNone/>
                      </a:pPr>
                      <a:r>
                        <a:rPr lang="fr-FR" sz="1800" b="0" i="0" u="none" strike="noStrike" kern="1200" dirty="0">
                          <a:solidFill>
                            <a:schemeClr val="dk1"/>
                          </a:solidFill>
                          <a:effectLst/>
                          <a:latin typeface="+mn-lt"/>
                          <a:ea typeface="+mn-ea"/>
                          <a:cs typeface="+mn-cs"/>
                        </a:rPr>
                        <a:t>Une réalisation est, en fonction du métier, un ouvrage, un produit, un document ou un service finalisé, remis à un client ou à un commanditaire dans le cadre d'une commande. Il est défini en amont, avec des critères de qualité, de délais et de conformité précis.</a:t>
                      </a:r>
                      <a:r>
                        <a:rPr lang="fr-FR" sz="1800" b="0" i="0" kern="1200" dirty="0">
                          <a:solidFill>
                            <a:schemeClr val="dk1"/>
                          </a:solidFill>
                          <a:effectLst/>
                          <a:latin typeface="+mn-lt"/>
                          <a:ea typeface="+mn-ea"/>
                          <a:cs typeface="+mn-cs"/>
                        </a:rPr>
                        <a:t>​</a:t>
                      </a:r>
                      <a:endParaRPr lang="en-US" dirty="0">
                        <a:effectLst/>
                      </a:endParaRPr>
                    </a:p>
                  </a:txBody>
                  <a:tcPr/>
                </a:tc>
                <a:extLst>
                  <a:ext uri="{0D108BD9-81ED-4DB2-BD59-A6C34878D82A}">
                    <a16:rowId xmlns:a16="http://schemas.microsoft.com/office/drawing/2014/main" val="2846284737"/>
                  </a:ext>
                </a:extLst>
              </a:tr>
              <a:tr h="437229">
                <a:tc>
                  <a:txBody>
                    <a:bodyPr/>
                    <a:lstStyle/>
                    <a:p>
                      <a:pPr fontAlgn="base">
                        <a:lnSpc>
                          <a:spcPts val="2175"/>
                        </a:lnSpc>
                        <a:buNone/>
                      </a:pPr>
                      <a:endParaRPr lang="en-US" dirty="0">
                        <a:effectLst/>
                      </a:endParaRPr>
                    </a:p>
                  </a:txBody>
                  <a:tcPr/>
                </a:tc>
                <a:tc>
                  <a:txBody>
                    <a:bodyPr/>
                    <a:lstStyle/>
                    <a:p>
                      <a:pPr rtl="0" fontAlgn="base"/>
                      <a:endParaRPr lang="en-US" sz="1800" b="0" i="0" kern="1200" dirty="0">
                        <a:solidFill>
                          <a:schemeClr val="dk1"/>
                        </a:solidFill>
                        <a:effectLst/>
                        <a:latin typeface="+mn-lt"/>
                        <a:ea typeface="+mn-ea"/>
                        <a:cs typeface="+mn-cs"/>
                      </a:endParaRPr>
                    </a:p>
                  </a:txBody>
                  <a:tcPr/>
                </a:tc>
                <a:extLst>
                  <a:ext uri="{0D108BD9-81ED-4DB2-BD59-A6C34878D82A}">
                    <a16:rowId xmlns:a16="http://schemas.microsoft.com/office/drawing/2014/main" val="2107109123"/>
                  </a:ext>
                </a:extLst>
              </a:tr>
            </a:tbl>
          </a:graphicData>
        </a:graphic>
      </p:graphicFrame>
    </p:spTree>
    <p:extLst>
      <p:ext uri="{BB962C8B-B14F-4D97-AF65-F5344CB8AC3E}">
        <p14:creationId xmlns:p14="http://schemas.microsoft.com/office/powerpoint/2010/main" val="3747669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181E0-6FA9-DEA3-9680-67D3CC8672D6}"/>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C0028B49-9917-4041-FDA5-43B671B63844}"/>
              </a:ext>
            </a:extLst>
          </p:cNvPr>
          <p:cNvSpPr txBox="1"/>
          <p:nvPr/>
        </p:nvSpPr>
        <p:spPr>
          <a:xfrm>
            <a:off x="262628" y="291017"/>
            <a:ext cx="6552728" cy="523220"/>
          </a:xfrm>
          <a:prstGeom prst="rect">
            <a:avLst/>
          </a:prstGeom>
          <a:noFill/>
        </p:spPr>
        <p:txBody>
          <a:bodyPr wrap="square" lIns="91440" tIns="45720" rIns="91440" bIns="45720" rtlCol="0" anchor="t">
            <a:spAutoFit/>
          </a:bodyPr>
          <a:lstStyle/>
          <a:p>
            <a:r>
              <a:rPr lang="fr-FR" sz="2800" b="1">
                <a:solidFill>
                  <a:schemeClr val="bg1"/>
                </a:solidFill>
                <a:latin typeface="Gill Sans MT"/>
              </a:rPr>
              <a:t>Glossaire</a:t>
            </a:r>
            <a:endParaRPr lang="en-US">
              <a:solidFill>
                <a:schemeClr val="bg1"/>
              </a:solidFill>
            </a:endParaRPr>
          </a:p>
        </p:txBody>
      </p:sp>
      <p:graphicFrame>
        <p:nvGraphicFramePr>
          <p:cNvPr id="5" name="Table 4">
            <a:extLst>
              <a:ext uri="{FF2B5EF4-FFF2-40B4-BE49-F238E27FC236}">
                <a16:creationId xmlns:a16="http://schemas.microsoft.com/office/drawing/2014/main" id="{07885297-8B07-AAD8-552A-1A0678AFCF76}"/>
              </a:ext>
            </a:extLst>
          </p:cNvPr>
          <p:cNvGraphicFramePr>
            <a:graphicFrameLocks noGrp="1"/>
          </p:cNvGraphicFramePr>
          <p:nvPr>
            <p:extLst>
              <p:ext uri="{D42A27DB-BD31-4B8C-83A1-F6EECF244321}">
                <p14:modId xmlns:p14="http://schemas.microsoft.com/office/powerpoint/2010/main" val="622351912"/>
              </p:ext>
            </p:extLst>
          </p:nvPr>
        </p:nvGraphicFramePr>
        <p:xfrm>
          <a:off x="109462" y="1328320"/>
          <a:ext cx="11973076" cy="5488305"/>
        </p:xfrm>
        <a:graphic>
          <a:graphicData uri="http://schemas.openxmlformats.org/drawingml/2006/table">
            <a:tbl>
              <a:tblPr bandRow="1">
                <a:tableStyleId>{5C22544A-7EE6-4342-B048-85BDC9FD1C3A}</a:tableStyleId>
              </a:tblPr>
              <a:tblGrid>
                <a:gridCol w="1950500">
                  <a:extLst>
                    <a:ext uri="{9D8B030D-6E8A-4147-A177-3AD203B41FA5}">
                      <a16:colId xmlns:a16="http://schemas.microsoft.com/office/drawing/2014/main" val="2362688428"/>
                    </a:ext>
                  </a:extLst>
                </a:gridCol>
                <a:gridCol w="10022576">
                  <a:extLst>
                    <a:ext uri="{9D8B030D-6E8A-4147-A177-3AD203B41FA5}">
                      <a16:colId xmlns:a16="http://schemas.microsoft.com/office/drawing/2014/main" val="1315830731"/>
                    </a:ext>
                  </a:extLst>
                </a:gridCol>
              </a:tblGrid>
              <a:tr h="323892">
                <a:tc>
                  <a:txBody>
                    <a:bodyPr/>
                    <a:lstStyle/>
                    <a:p>
                      <a:pPr fontAlgn="base">
                        <a:lnSpc>
                          <a:spcPts val="2175"/>
                        </a:lnSpc>
                        <a:buNone/>
                      </a:pPr>
                      <a:r>
                        <a:rPr lang="fr-FR" sz="1800" dirty="0">
                          <a:solidFill>
                            <a:srgbClr val="FFFFFF"/>
                          </a:solidFill>
                          <a:effectLst/>
                        </a:rPr>
                        <a:t>Vocabulaire</a:t>
                      </a:r>
                      <a:endParaRPr lang="en-US" dirty="0">
                        <a:solidFill>
                          <a:srgbClr val="FFFFFF"/>
                        </a:solidFill>
                        <a:effectLst/>
                      </a:endParaRPr>
                    </a:p>
                  </a:txBody>
                  <a:tcPr/>
                </a:tc>
                <a:tc>
                  <a:txBody>
                    <a:bodyPr/>
                    <a:lstStyle/>
                    <a:p>
                      <a:pPr fontAlgn="base">
                        <a:lnSpc>
                          <a:spcPts val="2175"/>
                        </a:lnSpc>
                        <a:buNone/>
                      </a:pPr>
                      <a:r>
                        <a:rPr lang="fr-FR" sz="1800">
                          <a:solidFill>
                            <a:srgbClr val="FFFFFF"/>
                          </a:solidFill>
                          <a:effectLst/>
                        </a:rPr>
                        <a:t>Définition</a:t>
                      </a:r>
                      <a:endParaRPr lang="en-US">
                        <a:solidFill>
                          <a:srgbClr val="FFFFFF"/>
                        </a:solidFill>
                        <a:effectLst/>
                      </a:endParaRPr>
                    </a:p>
                  </a:txBody>
                  <a:tcPr/>
                </a:tc>
                <a:extLst>
                  <a:ext uri="{0D108BD9-81ED-4DB2-BD59-A6C34878D82A}">
                    <a16:rowId xmlns:a16="http://schemas.microsoft.com/office/drawing/2014/main" val="889006787"/>
                  </a:ext>
                </a:extLst>
              </a:tr>
              <a:tr h="1557413">
                <a:tc>
                  <a:txBody>
                    <a:bodyPr/>
                    <a:lstStyle/>
                    <a:p>
                      <a:pPr fontAlgn="base">
                        <a:lnSpc>
                          <a:spcPts val="2175"/>
                        </a:lnSpc>
                        <a:buNone/>
                      </a:pPr>
                      <a:r>
                        <a:rPr lang="fr-FR" sz="1800" b="0" i="0" kern="1200" dirty="0">
                          <a:solidFill>
                            <a:schemeClr val="dk1"/>
                          </a:solidFill>
                          <a:effectLst/>
                          <a:latin typeface="+mn-lt"/>
                          <a:ea typeface="+mn-ea"/>
                          <a:cs typeface="+mn-cs"/>
                        </a:rPr>
                        <a:t>Processus métier​​</a:t>
                      </a:r>
                      <a:endParaRPr lang="en-US" dirty="0">
                        <a:effectLst/>
                      </a:endParaRPr>
                    </a:p>
                  </a:txBody>
                  <a:tcPr/>
                </a:tc>
                <a:tc>
                  <a:txBody>
                    <a:bodyPr/>
                    <a:lstStyle/>
                    <a:p>
                      <a:pPr rtl="0" fontAlgn="base"/>
                      <a:r>
                        <a:rPr lang="fr-FR" sz="1800" b="0" i="0" kern="1200" dirty="0">
                          <a:solidFill>
                            <a:schemeClr val="dk1"/>
                          </a:solidFill>
                          <a:effectLst/>
                          <a:latin typeface="+mn-lt"/>
                          <a:ea typeface="+mn-ea"/>
                          <a:cs typeface="+mn-cs"/>
                        </a:rPr>
                        <a:t>Le processus métier s’appuie sur toutes les situations rencontrées par le métier. Il est établi en quatre étapes : </a:t>
                      </a:r>
                      <a:r>
                        <a:rPr lang="en-US" sz="1800" b="0" i="0" kern="1200" dirty="0">
                          <a:solidFill>
                            <a:schemeClr val="dk1"/>
                          </a:solidFill>
                          <a:effectLst/>
                          <a:latin typeface="+mn-lt"/>
                          <a:ea typeface="+mn-ea"/>
                          <a:cs typeface="+mn-cs"/>
                        </a:rPr>
                        <a:t>​</a:t>
                      </a:r>
                    </a:p>
                    <a:p>
                      <a:pPr rtl="0" fontAlgn="base"/>
                      <a:r>
                        <a:rPr lang="fr-FR" sz="1800" b="0" i="0" kern="1200" dirty="0">
                          <a:solidFill>
                            <a:schemeClr val="dk1"/>
                          </a:solidFill>
                          <a:effectLst/>
                          <a:latin typeface="+mn-lt"/>
                          <a:ea typeface="+mn-ea"/>
                          <a:cs typeface="+mn-cs"/>
                        </a:rPr>
                        <a:t>- La situation de </a:t>
                      </a:r>
                      <a:r>
                        <a:rPr lang="fr-FR" sz="1800" b="0" i="0" u="none" strike="noStrike" kern="1200" dirty="0">
                          <a:solidFill>
                            <a:schemeClr val="dk1"/>
                          </a:solidFill>
                          <a:effectLst/>
                          <a:latin typeface="+mn-lt"/>
                          <a:ea typeface="+mn-ea"/>
                          <a:cs typeface="+mn-cs"/>
                        </a:rPr>
                        <a:t>travail - la phase</a:t>
                      </a:r>
                      <a:r>
                        <a:rPr lang="en-US" sz="1800" b="0" i="0" kern="1200" dirty="0">
                          <a:solidFill>
                            <a:schemeClr val="dk1"/>
                          </a:solidFill>
                          <a:effectLst/>
                          <a:latin typeface="+mn-lt"/>
                          <a:ea typeface="+mn-ea"/>
                          <a:cs typeface="+mn-cs"/>
                        </a:rPr>
                        <a:t>​</a:t>
                      </a:r>
                    </a:p>
                    <a:p>
                      <a:pPr rtl="0" fontAlgn="base"/>
                      <a:r>
                        <a:rPr lang="fr-FR" sz="1800" b="0" i="0" u="none" strike="noStrike" kern="1200" dirty="0">
                          <a:solidFill>
                            <a:schemeClr val="dk1"/>
                          </a:solidFill>
                          <a:effectLst/>
                          <a:latin typeface="+mn-lt"/>
                          <a:ea typeface="+mn-ea"/>
                          <a:cs typeface="+mn-cs"/>
                        </a:rPr>
                        <a:t>- L'activité décrite avec un verbe d'actions mesurable – l'aptitude</a:t>
                      </a:r>
                      <a:r>
                        <a:rPr lang="en-US" sz="1800" b="0" i="0" kern="1200" dirty="0">
                          <a:solidFill>
                            <a:schemeClr val="dk1"/>
                          </a:solidFill>
                          <a:effectLst/>
                          <a:latin typeface="+mn-lt"/>
                          <a:ea typeface="+mn-ea"/>
                          <a:cs typeface="+mn-cs"/>
                        </a:rPr>
                        <a:t>​</a:t>
                      </a:r>
                    </a:p>
                    <a:p>
                      <a:pPr rtl="0" fontAlgn="base"/>
                      <a:r>
                        <a:rPr lang="fr-FR" sz="1800" b="0" i="0" u="none" strike="noStrike" kern="1200" dirty="0">
                          <a:solidFill>
                            <a:schemeClr val="dk1"/>
                          </a:solidFill>
                          <a:effectLst/>
                          <a:latin typeface="+mn-lt"/>
                          <a:ea typeface="+mn-ea"/>
                          <a:cs typeface="+mn-cs"/>
                        </a:rPr>
                        <a:t>- Les éléments d’évaluation - les indices (la description du mode opératoire)</a:t>
                      </a:r>
                      <a:r>
                        <a:rPr lang="en-US" sz="1800" b="0" i="0" kern="1200" dirty="0">
                          <a:solidFill>
                            <a:schemeClr val="dk1"/>
                          </a:solidFill>
                          <a:effectLst/>
                          <a:latin typeface="+mn-lt"/>
                          <a:ea typeface="+mn-ea"/>
                          <a:cs typeface="+mn-cs"/>
                        </a:rPr>
                        <a:t>​</a:t>
                      </a:r>
                    </a:p>
                    <a:p>
                      <a:pPr rtl="0" fontAlgn="base"/>
                      <a:r>
                        <a:rPr lang="fr-FR" sz="1800" b="0" i="0" u="none" strike="noStrike" kern="1200" dirty="0">
                          <a:solidFill>
                            <a:schemeClr val="dk1"/>
                          </a:solidFill>
                          <a:effectLst/>
                          <a:latin typeface="+mn-lt"/>
                          <a:ea typeface="+mn-ea"/>
                          <a:cs typeface="+mn-cs"/>
                        </a:rPr>
                        <a:t>- Les preuves de l’atteinte des objectifs : les indicateurs</a:t>
                      </a:r>
                      <a:endParaRPr lang="fr-FR" sz="1800" b="0" i="0" kern="1200" dirty="0">
                        <a:solidFill>
                          <a:schemeClr val="dk1"/>
                        </a:solidFill>
                        <a:effectLst/>
                        <a:latin typeface="+mn-lt"/>
                        <a:ea typeface="+mn-ea"/>
                        <a:cs typeface="+mn-cs"/>
                      </a:endParaRPr>
                    </a:p>
                  </a:txBody>
                  <a:tcPr/>
                </a:tc>
                <a:extLst>
                  <a:ext uri="{0D108BD9-81ED-4DB2-BD59-A6C34878D82A}">
                    <a16:rowId xmlns:a16="http://schemas.microsoft.com/office/drawing/2014/main" val="2680132576"/>
                  </a:ext>
                </a:extLst>
              </a:tr>
              <a:tr h="634181">
                <a:tc>
                  <a:txBody>
                    <a:bodyPr/>
                    <a:lstStyle/>
                    <a:p>
                      <a:pPr fontAlgn="base">
                        <a:lnSpc>
                          <a:spcPts val="2175"/>
                        </a:lnSpc>
                        <a:buNone/>
                      </a:pPr>
                      <a:r>
                        <a:rPr lang="fr-FR" sz="1800" b="0" i="0" kern="1200" dirty="0">
                          <a:solidFill>
                            <a:schemeClr val="dk1"/>
                          </a:solidFill>
                          <a:effectLst/>
                          <a:latin typeface="+mn-lt"/>
                          <a:ea typeface="+mn-ea"/>
                          <a:cs typeface="+mn-cs"/>
                        </a:rPr>
                        <a:t>Séquence​​</a:t>
                      </a:r>
                      <a:endParaRPr lang="en-US" dirty="0">
                        <a:effectLst/>
                      </a:endParaRPr>
                    </a:p>
                  </a:txBody>
                  <a:tcPr/>
                </a:tc>
                <a:tc>
                  <a:txBody>
                    <a:bodyPr/>
                    <a:lstStyle/>
                    <a:p>
                      <a:pPr fontAlgn="base">
                        <a:lnSpc>
                          <a:spcPts val="2175"/>
                        </a:lnSpc>
                        <a:buNone/>
                      </a:pPr>
                      <a:r>
                        <a:rPr lang="fr-FR" sz="1800" b="0" i="0" kern="1200" dirty="0">
                          <a:solidFill>
                            <a:schemeClr val="dk1"/>
                          </a:solidFill>
                          <a:effectLst/>
                          <a:latin typeface="+mn-lt"/>
                          <a:ea typeface="+mn-ea"/>
                          <a:cs typeface="+mn-cs"/>
                        </a:rPr>
                        <a:t>Une séquence est un élément du module, elle répond aux objectifs d’apprentissage fixés pour le module et se construit à partir d’objectifs pédagogiques qui permettent d’identifier les activités.</a:t>
                      </a:r>
                      <a:endParaRPr lang="fr-FR" dirty="0">
                        <a:effectLst/>
                      </a:endParaRPr>
                    </a:p>
                  </a:txBody>
                  <a:tcPr/>
                </a:tc>
                <a:extLst>
                  <a:ext uri="{0D108BD9-81ED-4DB2-BD59-A6C34878D82A}">
                    <a16:rowId xmlns:a16="http://schemas.microsoft.com/office/drawing/2014/main" val="826070961"/>
                  </a:ext>
                </a:extLst>
              </a:tr>
              <a:tr h="1311505">
                <a:tc>
                  <a:txBody>
                    <a:bodyPr/>
                    <a:lstStyle/>
                    <a:p>
                      <a:pPr fontAlgn="base">
                        <a:lnSpc>
                          <a:spcPts val="2175"/>
                        </a:lnSpc>
                        <a:buNone/>
                      </a:pPr>
                      <a:r>
                        <a:rPr lang="fr-FR" sz="1800" b="0" i="0" kern="1200" dirty="0">
                          <a:solidFill>
                            <a:schemeClr val="dk1"/>
                          </a:solidFill>
                          <a:effectLst/>
                          <a:latin typeface="+mn-lt"/>
                          <a:ea typeface="+mn-ea"/>
                          <a:cs typeface="+mn-cs"/>
                        </a:rPr>
                        <a:t>Scénario pédagogique​</a:t>
                      </a:r>
                      <a:endParaRPr lang="en-US" dirty="0">
                        <a:effectLst/>
                      </a:endParaRPr>
                    </a:p>
                  </a:txBody>
                  <a:tcPr/>
                </a:tc>
                <a:tc>
                  <a:txBody>
                    <a:bodyPr/>
                    <a:lstStyle/>
                    <a:p>
                      <a:pPr rtl="0" fontAlgn="base"/>
                      <a:r>
                        <a:rPr lang="fr-FR" sz="1800" b="0" i="0" kern="1200" dirty="0">
                          <a:solidFill>
                            <a:schemeClr val="dk1"/>
                          </a:solidFill>
                          <a:effectLst/>
                          <a:latin typeface="+mn-lt"/>
                          <a:ea typeface="+mn-ea"/>
                          <a:cs typeface="+mn-cs"/>
                        </a:rPr>
                        <a:t>Décrit les séquences et les activités nécessaires pour atteindre les objectifs d’apprentissage au niveau du module. Il sert de plan pour organiser et guider le processus de transmission, tout en tenant compte des besoins spécifiques des apprenants et du contexte de la formation. </a:t>
                      </a:r>
                      <a:r>
                        <a:rPr lang="en-US" sz="1800" b="0" i="0" kern="1200" dirty="0">
                          <a:solidFill>
                            <a:schemeClr val="dk1"/>
                          </a:solidFill>
                          <a:effectLst/>
                          <a:latin typeface="+mn-lt"/>
                          <a:ea typeface="+mn-ea"/>
                          <a:cs typeface="+mn-cs"/>
                        </a:rPr>
                        <a:t>​</a:t>
                      </a:r>
                    </a:p>
                    <a:p>
                      <a:pPr rtl="0" fontAlgn="base"/>
                      <a:r>
                        <a:rPr lang="fr-FR" sz="1800" b="0" i="0" kern="1200" dirty="0">
                          <a:solidFill>
                            <a:schemeClr val="dk1"/>
                          </a:solidFill>
                          <a:effectLst/>
                          <a:latin typeface="+mn-lt"/>
                          <a:ea typeface="+mn-ea"/>
                          <a:cs typeface="+mn-cs"/>
                        </a:rPr>
                        <a:t>Il décrit les aptitudes et leurs éléments d’évaluation, les réalisations (ouvrages, produits, services, etc.), les ressources professionnelles, le séquençage, les méthodes d’animation et les supports pédagogiques.</a:t>
                      </a:r>
                      <a:endParaRPr lang="en-US" sz="1800" b="0" i="0" kern="1200" dirty="0">
                        <a:solidFill>
                          <a:schemeClr val="dk1"/>
                        </a:solidFill>
                        <a:effectLst/>
                        <a:latin typeface="+mn-lt"/>
                        <a:ea typeface="+mn-ea"/>
                        <a:cs typeface="+mn-cs"/>
                      </a:endParaRPr>
                    </a:p>
                  </a:txBody>
                  <a:tcPr/>
                </a:tc>
                <a:extLst>
                  <a:ext uri="{0D108BD9-81ED-4DB2-BD59-A6C34878D82A}">
                    <a16:rowId xmlns:a16="http://schemas.microsoft.com/office/drawing/2014/main" val="2502190628"/>
                  </a:ext>
                </a:extLst>
              </a:tr>
              <a:tr h="824814">
                <a:tc>
                  <a:txBody>
                    <a:bodyPr/>
                    <a:lstStyle/>
                    <a:p>
                      <a:pPr fontAlgn="base">
                        <a:lnSpc>
                          <a:spcPts val="2175"/>
                        </a:lnSpc>
                        <a:buNone/>
                      </a:pPr>
                      <a:r>
                        <a:rPr lang="fr-FR" sz="1800" b="0" i="0" kern="1200" dirty="0">
                          <a:solidFill>
                            <a:schemeClr val="dk1"/>
                          </a:solidFill>
                          <a:effectLst/>
                          <a:latin typeface="+mn-lt"/>
                          <a:ea typeface="+mn-ea"/>
                          <a:cs typeface="+mn-cs"/>
                        </a:rPr>
                        <a:t>SCORM​</a:t>
                      </a:r>
                      <a:endParaRPr lang="en-US" dirty="0">
                        <a:effectLst/>
                      </a:endParaRPr>
                    </a:p>
                  </a:txBody>
                  <a:tcPr/>
                </a:tc>
                <a:tc>
                  <a:txBody>
                    <a:bodyPr/>
                    <a:lstStyle/>
                    <a:p>
                      <a:pPr fontAlgn="base">
                        <a:lnSpc>
                          <a:spcPts val="2175"/>
                        </a:lnSpc>
                        <a:buNone/>
                      </a:pPr>
                      <a:r>
                        <a:rPr lang="fr-FR" sz="1800" b="0" i="0" kern="1200" dirty="0">
                          <a:solidFill>
                            <a:schemeClr val="dk1"/>
                          </a:solidFill>
                          <a:effectLst/>
                          <a:latin typeface="+mn-lt"/>
                          <a:ea typeface="+mn-ea"/>
                          <a:cs typeface="+mn-cs"/>
                        </a:rPr>
                        <a:t>Acronyme de : </a:t>
                      </a:r>
                      <a:r>
                        <a:rPr lang="fr-FR" sz="1800" b="0" i="0" kern="1200" dirty="0" err="1">
                          <a:solidFill>
                            <a:schemeClr val="dk1"/>
                          </a:solidFill>
                          <a:effectLst/>
                          <a:latin typeface="+mn-lt"/>
                          <a:ea typeface="+mn-ea"/>
                          <a:cs typeface="+mn-cs"/>
                        </a:rPr>
                        <a:t>Sharable</a:t>
                      </a:r>
                      <a:r>
                        <a:rPr lang="fr-FR" sz="1800" b="0" i="0" kern="1200" dirty="0">
                          <a:solidFill>
                            <a:schemeClr val="dk1"/>
                          </a:solidFill>
                          <a:effectLst/>
                          <a:latin typeface="+mn-lt"/>
                          <a:ea typeface="+mn-ea"/>
                          <a:cs typeface="+mn-cs"/>
                        </a:rPr>
                        <a:t> Content Object Reference Model. Ensemble de standard et de spécification pour les contenus e-learning. Il permet de partager et de lire les contenus dans les systèmes de formation en ligne, en général les LMS.​</a:t>
                      </a:r>
                      <a:endParaRPr lang="en-US" dirty="0">
                        <a:effectLst/>
                      </a:endParaRPr>
                    </a:p>
                  </a:txBody>
                  <a:tcPr/>
                </a:tc>
                <a:extLst>
                  <a:ext uri="{0D108BD9-81ED-4DB2-BD59-A6C34878D82A}">
                    <a16:rowId xmlns:a16="http://schemas.microsoft.com/office/drawing/2014/main" val="2846284737"/>
                  </a:ext>
                </a:extLst>
              </a:tr>
              <a:tr h="339395">
                <a:tc>
                  <a:txBody>
                    <a:bodyPr/>
                    <a:lstStyle/>
                    <a:p>
                      <a:pPr fontAlgn="base">
                        <a:lnSpc>
                          <a:spcPts val="2175"/>
                        </a:lnSpc>
                        <a:buNone/>
                      </a:pPr>
                      <a:endParaRPr lang="en-US" dirty="0">
                        <a:effectLst/>
                      </a:endParaRPr>
                    </a:p>
                  </a:txBody>
                  <a:tcPr/>
                </a:tc>
                <a:tc>
                  <a:txBody>
                    <a:bodyPr/>
                    <a:lstStyle/>
                    <a:p>
                      <a:pPr rtl="0" fontAlgn="base"/>
                      <a:endParaRPr lang="en-US" sz="1800" b="0" i="0" kern="1200" dirty="0">
                        <a:solidFill>
                          <a:schemeClr val="dk1"/>
                        </a:solidFill>
                        <a:effectLst/>
                        <a:latin typeface="+mn-lt"/>
                        <a:ea typeface="+mn-ea"/>
                        <a:cs typeface="+mn-cs"/>
                      </a:endParaRPr>
                    </a:p>
                  </a:txBody>
                  <a:tcPr/>
                </a:tc>
                <a:extLst>
                  <a:ext uri="{0D108BD9-81ED-4DB2-BD59-A6C34878D82A}">
                    <a16:rowId xmlns:a16="http://schemas.microsoft.com/office/drawing/2014/main" val="2107109123"/>
                  </a:ext>
                </a:extLst>
              </a:tr>
            </a:tbl>
          </a:graphicData>
        </a:graphic>
      </p:graphicFrame>
    </p:spTree>
    <p:extLst>
      <p:ext uri="{BB962C8B-B14F-4D97-AF65-F5344CB8AC3E}">
        <p14:creationId xmlns:p14="http://schemas.microsoft.com/office/powerpoint/2010/main" val="50854710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35A3A9CE751C3459AE8AA0D900BA850" ma:contentTypeVersion="4" ma:contentTypeDescription="Crée un document." ma:contentTypeScope="" ma:versionID="f981318a3c6bb5df0e31990611a1b273">
  <xsd:schema xmlns:xsd="http://www.w3.org/2001/XMLSchema" xmlns:xs="http://www.w3.org/2001/XMLSchema" xmlns:p="http://schemas.microsoft.com/office/2006/metadata/properties" xmlns:ns2="4607a8db-26f8-4d20-b51e-0470ffcec4f2" targetNamespace="http://schemas.microsoft.com/office/2006/metadata/properties" ma:root="true" ma:fieldsID="c4c231fd2cfb28036705ca59e77604ec" ns2:_="">
    <xsd:import namespace="4607a8db-26f8-4d20-b51e-0470ffcec4f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07a8db-26f8-4d20-b51e-0470ffcec4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684F20-47C1-4D53-A808-C55724D1B610}">
  <ds:schemaRefs>
    <ds:schemaRef ds:uri="http://schemas.microsoft.com/sharepoint/v3/contenttype/forms"/>
  </ds:schemaRefs>
</ds:datastoreItem>
</file>

<file path=customXml/itemProps2.xml><?xml version="1.0" encoding="utf-8"?>
<ds:datastoreItem xmlns:ds="http://schemas.openxmlformats.org/officeDocument/2006/customXml" ds:itemID="{A779848F-DD91-4664-8BBC-61E1363DB9A4}">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4607a8db-26f8-4d20-b51e-0470ffcec4f2"/>
    <ds:schemaRef ds:uri="http://www.w3.org/XML/1998/namespace"/>
    <ds:schemaRef ds:uri="http://purl.org/dc/dcmitype/"/>
  </ds:schemaRefs>
</ds:datastoreItem>
</file>

<file path=customXml/itemProps3.xml><?xml version="1.0" encoding="utf-8"?>
<ds:datastoreItem xmlns:ds="http://schemas.openxmlformats.org/officeDocument/2006/customXml" ds:itemID="{B042DB8F-CBA9-4F17-98EC-42AF8446CD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607a8db-26f8-4d20-b51e-0470ffcec4f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101</TotalTime>
  <Words>1241</Words>
  <Application>Microsoft Office PowerPoint</Application>
  <PresentationFormat>Grand écran</PresentationFormat>
  <Paragraphs>76</Paragraphs>
  <Slides>6</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6</vt:i4>
      </vt:variant>
    </vt:vector>
  </HeadingPairs>
  <TitlesOfParts>
    <vt:vector size="11" baseType="lpstr">
      <vt:lpstr>Aptos</vt:lpstr>
      <vt:lpstr>Arial</vt:lpstr>
      <vt:lpstr>Calibri</vt:lpstr>
      <vt:lpstr>Gill Sans MT</vt:lpstr>
      <vt:lpstr>Thème Office</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Worldskills Worldskills</dc:creator>
  <cp:lastModifiedBy>Charlotte Moreau</cp:lastModifiedBy>
  <cp:revision>55</cp:revision>
  <dcterms:created xsi:type="dcterms:W3CDTF">2022-01-24T13:49:21Z</dcterms:created>
  <dcterms:modified xsi:type="dcterms:W3CDTF">2026-04-23T13:25:26Z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0x010100F35A3A9CE751C3459AE8AA0D900BA850</vt:lpwstr>
  </property>
</Properties>
</file>