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7" r:id="rId5"/>
    <p:sldMasterId id="214748367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Lst>
  <p:sldSz cy="10692000" cx="7560000"/>
  <p:notesSz cx="6858000" cy="9144000"/>
  <p:embeddedFontLst>
    <p:embeddedFont>
      <p:font typeface="Comfortaa Light"/>
      <p:regular r:id="rId66"/>
      <p:bold r:id="rId67"/>
    </p:embeddedFont>
    <p:embeddedFont>
      <p:font typeface="Montserrat SemiBold"/>
      <p:regular r:id="rId68"/>
      <p:bold r:id="rId69"/>
      <p:italic r:id="rId70"/>
      <p:boldItalic r:id="rId71"/>
    </p:embeddedFont>
    <p:embeddedFont>
      <p:font typeface="Proxima Nova"/>
      <p:regular r:id="rId72"/>
      <p:bold r:id="rId73"/>
      <p:italic r:id="rId74"/>
      <p:boldItalic r:id="rId75"/>
    </p:embeddedFont>
    <p:embeddedFont>
      <p:font typeface="Economica"/>
      <p:regular r:id="rId76"/>
      <p:bold r:id="rId77"/>
      <p:italic r:id="rId78"/>
      <p:boldItalic r:id="rId79"/>
    </p:embeddedFont>
    <p:embeddedFont>
      <p:font typeface="Arimo"/>
      <p:regular r:id="rId80"/>
      <p:bold r:id="rId81"/>
      <p:italic r:id="rId82"/>
      <p:boldItalic r:id="rId83"/>
    </p:embeddedFont>
    <p:embeddedFont>
      <p:font typeface="Montserrat"/>
      <p:regular r:id="rId84"/>
      <p:bold r:id="rId85"/>
      <p:italic r:id="rId86"/>
      <p:boldItalic r:id="rId87"/>
    </p:embeddedFont>
    <p:embeddedFont>
      <p:font typeface="Montserrat Medium"/>
      <p:regular r:id="rId88"/>
      <p:bold r:id="rId89"/>
      <p:italic r:id="rId90"/>
      <p:boldItalic r:id="rId91"/>
    </p:embeddedFont>
    <p:embeddedFont>
      <p:font typeface="Montserrat Light"/>
      <p:regular r:id="rId92"/>
      <p:bold r:id="rId93"/>
      <p:italic r:id="rId94"/>
      <p:boldItalic r:id="rId95"/>
    </p:embeddedFont>
    <p:embeddedFont>
      <p:font typeface="Gill Sans"/>
      <p:regular r:id="rId96"/>
      <p:bold r:id="rId97"/>
    </p:embeddedFont>
    <p:embeddedFont>
      <p:font typeface="Fira Sans Extra Condensed SemiBold"/>
      <p:regular r:id="rId98"/>
      <p:bold r:id="rId99"/>
      <p:italic r:id="rId100"/>
      <p:boldItalic r:id="rId10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C9C0C8-EC3D-481D-AF12-68165B272FD7}">
  <a:tblStyle styleId="{A4C9C0C8-EC3D-481D-AF12-68165B272FD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2CF3191-C63C-4140-B234-57793A854C4E}"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1" Type="http://schemas.openxmlformats.org/officeDocument/2006/relationships/font" Target="fonts/FiraSansExtraCondensedSemiBold-boldItalic.fntdata"/><Relationship Id="rId100" Type="http://schemas.openxmlformats.org/officeDocument/2006/relationships/font" Target="fonts/FiraSansExtraCondensedSemiBold-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MontserratLight-boldItalic.fntdata"/><Relationship Id="rId94" Type="http://schemas.openxmlformats.org/officeDocument/2006/relationships/font" Target="fonts/MontserratLight-italic.fntdata"/><Relationship Id="rId97" Type="http://schemas.openxmlformats.org/officeDocument/2006/relationships/font" Target="fonts/GillSans-bold.fntdata"/><Relationship Id="rId96" Type="http://schemas.openxmlformats.org/officeDocument/2006/relationships/font" Target="fonts/GillSans-regular.fntdata"/><Relationship Id="rId11" Type="http://schemas.openxmlformats.org/officeDocument/2006/relationships/slide" Target="slides/slide4.xml"/><Relationship Id="rId99" Type="http://schemas.openxmlformats.org/officeDocument/2006/relationships/font" Target="fonts/FiraSansExtraCondensedSemiBold-bold.fntdata"/><Relationship Id="rId10" Type="http://schemas.openxmlformats.org/officeDocument/2006/relationships/slide" Target="slides/slide3.xml"/><Relationship Id="rId98" Type="http://schemas.openxmlformats.org/officeDocument/2006/relationships/font" Target="fonts/FiraSansExtraCondensedSemiBold-regular.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MontserratMedium-boldItalic.fntdata"/><Relationship Id="rId90" Type="http://schemas.openxmlformats.org/officeDocument/2006/relationships/font" Target="fonts/MontserratMedium-italic.fntdata"/><Relationship Id="rId93" Type="http://schemas.openxmlformats.org/officeDocument/2006/relationships/font" Target="fonts/MontserratLight-bold.fntdata"/><Relationship Id="rId92" Type="http://schemas.openxmlformats.org/officeDocument/2006/relationships/font" Target="fonts/MontserratLight-regular.fnt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 Id="rId84" Type="http://schemas.openxmlformats.org/officeDocument/2006/relationships/font" Target="fonts/Montserrat-regular.fntdata"/><Relationship Id="rId83" Type="http://schemas.openxmlformats.org/officeDocument/2006/relationships/font" Target="fonts/Arimo-boldItalic.fntdata"/><Relationship Id="rId86" Type="http://schemas.openxmlformats.org/officeDocument/2006/relationships/font" Target="fonts/Montserrat-italic.fntdata"/><Relationship Id="rId85" Type="http://schemas.openxmlformats.org/officeDocument/2006/relationships/font" Target="fonts/Montserrat-bold.fntdata"/><Relationship Id="rId88" Type="http://schemas.openxmlformats.org/officeDocument/2006/relationships/font" Target="fonts/MontserratMedium-regular.fntdata"/><Relationship Id="rId87" Type="http://schemas.openxmlformats.org/officeDocument/2006/relationships/font" Target="fonts/Montserrat-boldItalic.fntdata"/><Relationship Id="rId89" Type="http://schemas.openxmlformats.org/officeDocument/2006/relationships/font" Target="fonts/MontserratMedium-bold.fntdata"/><Relationship Id="rId80" Type="http://schemas.openxmlformats.org/officeDocument/2006/relationships/font" Target="fonts/Arimo-regular.fntdata"/><Relationship Id="rId82" Type="http://schemas.openxmlformats.org/officeDocument/2006/relationships/font" Target="fonts/Arimo-italic.fntdata"/><Relationship Id="rId81" Type="http://schemas.openxmlformats.org/officeDocument/2006/relationships/font" Target="fonts/Arim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ProximaNova-bold.fntdata"/><Relationship Id="rId72" Type="http://schemas.openxmlformats.org/officeDocument/2006/relationships/font" Target="fonts/ProximaNova-regular.fntdata"/><Relationship Id="rId75" Type="http://schemas.openxmlformats.org/officeDocument/2006/relationships/font" Target="fonts/ProximaNova-boldItalic.fntdata"/><Relationship Id="rId74" Type="http://schemas.openxmlformats.org/officeDocument/2006/relationships/font" Target="fonts/ProximaNova-italic.fntdata"/><Relationship Id="rId77" Type="http://schemas.openxmlformats.org/officeDocument/2006/relationships/font" Target="fonts/Economica-bold.fntdata"/><Relationship Id="rId76" Type="http://schemas.openxmlformats.org/officeDocument/2006/relationships/font" Target="fonts/Economica-regular.fntdata"/><Relationship Id="rId79" Type="http://schemas.openxmlformats.org/officeDocument/2006/relationships/font" Target="fonts/Economica-boldItalic.fntdata"/><Relationship Id="rId78" Type="http://schemas.openxmlformats.org/officeDocument/2006/relationships/font" Target="fonts/Economica-italic.fntdata"/><Relationship Id="rId71" Type="http://schemas.openxmlformats.org/officeDocument/2006/relationships/font" Target="fonts/MontserratSemiBold-boldItalic.fntdata"/><Relationship Id="rId70" Type="http://schemas.openxmlformats.org/officeDocument/2006/relationships/font" Target="fonts/MontserratSemiBold-italic.fntdata"/><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font" Target="fonts/ComfortaaLight-regular.fntdata"/><Relationship Id="rId65" Type="http://schemas.openxmlformats.org/officeDocument/2006/relationships/slide" Target="slides/slide58.xml"/><Relationship Id="rId68" Type="http://schemas.openxmlformats.org/officeDocument/2006/relationships/font" Target="fonts/MontserratSemiBold-regular.fntdata"/><Relationship Id="rId67" Type="http://schemas.openxmlformats.org/officeDocument/2006/relationships/font" Target="fonts/ComfortaaLight-bold.fntdata"/><Relationship Id="rId60" Type="http://schemas.openxmlformats.org/officeDocument/2006/relationships/slide" Target="slides/slide53.xml"/><Relationship Id="rId69" Type="http://schemas.openxmlformats.org/officeDocument/2006/relationships/font" Target="fonts/MontserratSemiBold-bold.fntdata"/><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056632b86e_4_11: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056632b86e_4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6e249cef2b_1_0: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6e249cef2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056632b86e_4_0: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056632b86e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modifier le template page de garde + thème sur toutes les pages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1b5b994033_0_44: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1b5b99403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0b181a420b_0_2: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0b181a420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ajouter numéro de page de la partie 3</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1c0d4d4d95_0_0: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1c0d4d4d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1c0d4d4d95_0_9: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1c0d4d4d9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780f054fea_0_0: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780f054f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1c0d4d4d95_0_19: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1c0d4d4d9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2922c5af8_0_1: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2922c5af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02922c5af8_0_7: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02922c5af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02922c5af8_0_21: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02922c5af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d34585ac15_0_12: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d34585ac1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b80dae6230_0_96: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b80dae623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b80dae6230_0_99: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b80dae6230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b80dae6230_0_104:notes"/>
          <p:cNvSpPr txBox="1"/>
          <p:nvPr>
            <p:ph idx="1" type="body"/>
          </p:nvPr>
        </p:nvSpPr>
        <p:spPr>
          <a:xfrm>
            <a:off x="0" y="0"/>
            <a:ext cx="2722800" cy="2565300"/>
          </a:xfrm>
          <a:prstGeom prst="rect">
            <a:avLst/>
          </a:prstGeom>
          <a:noFill/>
          <a:ln>
            <a:noFill/>
          </a:ln>
        </p:spPr>
        <p:txBody>
          <a:bodyPr anchorCtr="0" anchor="t" bIns="40675" lIns="81375" spcFirstLastPara="1" rIns="81375" wrap="square" tIns="40675">
            <a:noAutofit/>
          </a:bodyPr>
          <a:lstStyle/>
          <a:p>
            <a:pPr indent="0" lvl="0" marL="0" rtl="0" algn="l">
              <a:lnSpc>
                <a:spcPct val="100000"/>
              </a:lnSpc>
              <a:spcBef>
                <a:spcPts val="0"/>
              </a:spcBef>
              <a:spcAft>
                <a:spcPts val="0"/>
              </a:spcAft>
              <a:buSzPts val="1000"/>
              <a:buNone/>
            </a:pPr>
            <a:r>
              <a:t/>
            </a:r>
            <a:endParaRPr/>
          </a:p>
        </p:txBody>
      </p:sp>
      <p:sp>
        <p:nvSpPr>
          <p:cNvPr id="223" name="Google Shape;223;g3b80dae6230_0_104:notes"/>
          <p:cNvSpPr/>
          <p:nvPr>
            <p:ph idx="2" type="sldImg"/>
          </p:nvPr>
        </p:nvSpPr>
        <p:spPr>
          <a:xfrm>
            <a:off x="1141853" y="685796"/>
            <a:ext cx="4575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b80dae6230_0_129:notes"/>
          <p:cNvSpPr txBox="1"/>
          <p:nvPr>
            <p:ph idx="1" type="body"/>
          </p:nvPr>
        </p:nvSpPr>
        <p:spPr>
          <a:xfrm>
            <a:off x="0" y="0"/>
            <a:ext cx="2722800" cy="2565300"/>
          </a:xfrm>
          <a:prstGeom prst="rect">
            <a:avLst/>
          </a:prstGeom>
          <a:noFill/>
          <a:ln>
            <a:noFill/>
          </a:ln>
        </p:spPr>
        <p:txBody>
          <a:bodyPr anchorCtr="0" anchor="t" bIns="40675" lIns="81375" spcFirstLastPara="1" rIns="81375" wrap="square" tIns="40675">
            <a:noAutofit/>
          </a:bodyPr>
          <a:lstStyle/>
          <a:p>
            <a:pPr indent="0" lvl="0" marL="0" rtl="0" algn="l">
              <a:lnSpc>
                <a:spcPct val="100000"/>
              </a:lnSpc>
              <a:spcBef>
                <a:spcPts val="0"/>
              </a:spcBef>
              <a:spcAft>
                <a:spcPts val="0"/>
              </a:spcAft>
              <a:buSzPts val="1000"/>
              <a:buNone/>
            </a:pPr>
            <a:r>
              <a:t/>
            </a:r>
            <a:endParaRPr/>
          </a:p>
        </p:txBody>
      </p:sp>
      <p:sp>
        <p:nvSpPr>
          <p:cNvPr id="249" name="Google Shape;249;g3b80dae6230_0_129:notes"/>
          <p:cNvSpPr/>
          <p:nvPr>
            <p:ph idx="2" type="sldImg"/>
          </p:nvPr>
        </p:nvSpPr>
        <p:spPr>
          <a:xfrm>
            <a:off x="1141853" y="685796"/>
            <a:ext cx="4575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b80dae6230_0_136:notes"/>
          <p:cNvSpPr txBox="1"/>
          <p:nvPr>
            <p:ph idx="1" type="body"/>
          </p:nvPr>
        </p:nvSpPr>
        <p:spPr>
          <a:xfrm>
            <a:off x="0" y="0"/>
            <a:ext cx="2722800" cy="2565300"/>
          </a:xfrm>
          <a:prstGeom prst="rect">
            <a:avLst/>
          </a:prstGeom>
          <a:noFill/>
          <a:ln>
            <a:noFill/>
          </a:ln>
        </p:spPr>
        <p:txBody>
          <a:bodyPr anchorCtr="0" anchor="t" bIns="40675" lIns="81375" spcFirstLastPara="1" rIns="81375" wrap="square" tIns="40675">
            <a:noAutofit/>
          </a:bodyPr>
          <a:lstStyle/>
          <a:p>
            <a:pPr indent="0" lvl="0" marL="0" rtl="0" algn="l">
              <a:lnSpc>
                <a:spcPct val="100000"/>
              </a:lnSpc>
              <a:spcBef>
                <a:spcPts val="0"/>
              </a:spcBef>
              <a:spcAft>
                <a:spcPts val="0"/>
              </a:spcAft>
              <a:buSzPts val="1000"/>
              <a:buNone/>
            </a:pPr>
            <a:r>
              <a:t/>
            </a:r>
            <a:endParaRPr/>
          </a:p>
        </p:txBody>
      </p:sp>
      <p:sp>
        <p:nvSpPr>
          <p:cNvPr id="257" name="Google Shape;257;g3b80dae6230_0_136:notes"/>
          <p:cNvSpPr/>
          <p:nvPr>
            <p:ph idx="2" type="sldImg"/>
          </p:nvPr>
        </p:nvSpPr>
        <p:spPr>
          <a:xfrm>
            <a:off x="1141853" y="685796"/>
            <a:ext cx="4575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b80dae6230_0_142:notes"/>
          <p:cNvSpPr txBox="1"/>
          <p:nvPr>
            <p:ph idx="1" type="body"/>
          </p:nvPr>
        </p:nvSpPr>
        <p:spPr>
          <a:xfrm>
            <a:off x="0" y="0"/>
            <a:ext cx="2722800" cy="2565300"/>
          </a:xfrm>
          <a:prstGeom prst="rect">
            <a:avLst/>
          </a:prstGeom>
          <a:noFill/>
          <a:ln>
            <a:noFill/>
          </a:ln>
        </p:spPr>
        <p:txBody>
          <a:bodyPr anchorCtr="0" anchor="t" bIns="40675" lIns="81375" spcFirstLastPara="1" rIns="81375" wrap="square" tIns="40675">
            <a:noAutofit/>
          </a:bodyPr>
          <a:lstStyle/>
          <a:p>
            <a:pPr indent="0" lvl="0" marL="0" rtl="0" algn="l">
              <a:lnSpc>
                <a:spcPct val="100000"/>
              </a:lnSpc>
              <a:spcBef>
                <a:spcPts val="0"/>
              </a:spcBef>
              <a:spcAft>
                <a:spcPts val="0"/>
              </a:spcAft>
              <a:buSzPts val="1000"/>
              <a:buNone/>
            </a:pPr>
            <a:r>
              <a:t/>
            </a:r>
            <a:endParaRPr/>
          </a:p>
        </p:txBody>
      </p:sp>
      <p:sp>
        <p:nvSpPr>
          <p:cNvPr id="264" name="Google Shape;264;g3b80dae6230_0_142:notes"/>
          <p:cNvSpPr/>
          <p:nvPr>
            <p:ph idx="2" type="sldImg"/>
          </p:nvPr>
        </p:nvSpPr>
        <p:spPr>
          <a:xfrm>
            <a:off x="1141853" y="685796"/>
            <a:ext cx="4575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b80dae6230_0_149: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b80dae6230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b80dae6230_0_154: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b80dae6230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b80dae6230_0_192: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b80dae6230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b80dae6230_0_196: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b80dae6230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b80dae6230_0_202:notes"/>
          <p:cNvSpPr/>
          <p:nvPr>
            <p:ph idx="2" type="sldImg"/>
          </p:nvPr>
        </p:nvSpPr>
        <p:spPr>
          <a:xfrm>
            <a:off x="2217709" y="685800"/>
            <a:ext cx="2424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6" name="Google Shape;296;g3b80dae6230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b80dae6230_0_210:notes"/>
          <p:cNvSpPr/>
          <p:nvPr>
            <p:ph idx="2" type="sldImg"/>
          </p:nvPr>
        </p:nvSpPr>
        <p:spPr>
          <a:xfrm>
            <a:off x="2217709" y="685800"/>
            <a:ext cx="2424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g3b80dae6230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b80dae6230_0_220:notes"/>
          <p:cNvSpPr/>
          <p:nvPr>
            <p:ph idx="2" type="sldImg"/>
          </p:nvPr>
        </p:nvSpPr>
        <p:spPr>
          <a:xfrm>
            <a:off x="2217709"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g3b80dae6230_0_2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b80dae6230_0_232:notes"/>
          <p:cNvSpPr/>
          <p:nvPr>
            <p:ph idx="2" type="sldImg"/>
          </p:nvPr>
        </p:nvSpPr>
        <p:spPr>
          <a:xfrm>
            <a:off x="2217709" y="685800"/>
            <a:ext cx="2424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g3b80dae6230_0_2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b80dae6230_0_243:notes"/>
          <p:cNvSpPr/>
          <p:nvPr>
            <p:ph idx="2" type="sldImg"/>
          </p:nvPr>
        </p:nvSpPr>
        <p:spPr>
          <a:xfrm>
            <a:off x="2217709" y="685800"/>
            <a:ext cx="2424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g3b80dae6230_0_2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b80dae6230_0_251:notes"/>
          <p:cNvSpPr/>
          <p:nvPr>
            <p:ph idx="2" type="sldImg"/>
          </p:nvPr>
        </p:nvSpPr>
        <p:spPr>
          <a:xfrm>
            <a:off x="2217709" y="685800"/>
            <a:ext cx="2424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3b80dae6230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b80dae6230_0_261:notes"/>
          <p:cNvSpPr/>
          <p:nvPr>
            <p:ph idx="2" type="sldImg"/>
          </p:nvPr>
        </p:nvSpPr>
        <p:spPr>
          <a:xfrm>
            <a:off x="2217709"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g3b80dae6230_0_2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b80dae6230_0_273:notes"/>
          <p:cNvSpPr/>
          <p:nvPr>
            <p:ph idx="2" type="sldImg"/>
          </p:nvPr>
        </p:nvSpPr>
        <p:spPr>
          <a:xfrm>
            <a:off x="2217709" y="685800"/>
            <a:ext cx="2424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g3b80dae6230_0_2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b80dae6230_0_284:notes"/>
          <p:cNvSpPr/>
          <p:nvPr>
            <p:ph idx="2" type="sldImg"/>
          </p:nvPr>
        </p:nvSpPr>
        <p:spPr>
          <a:xfrm>
            <a:off x="2217021"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g3b80dae6230_0_2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b80dae6230_0_292:notes"/>
          <p:cNvSpPr/>
          <p:nvPr>
            <p:ph idx="2" type="sldImg"/>
          </p:nvPr>
        </p:nvSpPr>
        <p:spPr>
          <a:xfrm>
            <a:off x="2217021"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g3b80dae6230_0_2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b80dae6230_0_302:notes"/>
          <p:cNvSpPr/>
          <p:nvPr>
            <p:ph idx="2" type="sldImg"/>
          </p:nvPr>
        </p:nvSpPr>
        <p:spPr>
          <a:xfrm>
            <a:off x="2217709"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g3b80dae6230_0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b80dae6230_0_314:notes"/>
          <p:cNvSpPr/>
          <p:nvPr>
            <p:ph idx="2" type="sldImg"/>
          </p:nvPr>
        </p:nvSpPr>
        <p:spPr>
          <a:xfrm>
            <a:off x="2217021"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g3b80dae6230_0_3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b80dae6230_0_325:notes"/>
          <p:cNvSpPr/>
          <p:nvPr>
            <p:ph idx="2" type="sldImg"/>
          </p:nvPr>
        </p:nvSpPr>
        <p:spPr>
          <a:xfrm>
            <a:off x="2217021"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1" name="Google Shape;431;g3b80dae6230_0_3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b80dae6230_0_336: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b80dae6230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b80dae6230_0_342: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b80dae6230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b80dae6230_0_348: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b80dae6230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b80dae6230_0_356: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3b80dae6230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b80dae6230_0_363: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b80dae6230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b80dae6230_0_370: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b80dae6230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b80dae6230_0_378: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b80dae623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b80dae6230_0_385: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3b80dae6230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b80dae6230_0_391: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b80dae6230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3b80dae6230_0_399: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3b80dae6230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b80dae6230_0_406: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b80dae6230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b80dae6230_0_413: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b80dae6230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b80dae6230_0_657: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b80dae6230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b80dae6230_0_660: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b80dae6230_0_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b80dae6230_0_665: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b80dae6230_0_6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b80dae6230_0_670: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b80dae6230_0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b80dae6230_0_689: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b80dae6230_0_6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b80dae6230_0_694: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b80dae6230_0_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b80dae6230_0_703: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b80dae6230_0_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b80dae6230_0_792: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b80dae6230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g3b80dae6230_0_795: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601" name="Google Shape;601;g3b80dae6230_0_7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couverture" type="tx">
  <p:cSld name="TITLE_AND_BODY">
    <p:bg>
      <p:bgPr>
        <a:blipFill>
          <a:blip r:embed="rId2">
            <a:alphaModFix/>
          </a:blip>
          <a:stretch>
            <a:fillRect/>
          </a:stretch>
        </a:blipFill>
      </p:bgPr>
    </p:bg>
    <p:spTree>
      <p:nvGrpSpPr>
        <p:cNvPr id="10" name="Shape 10"/>
        <p:cNvGrpSpPr/>
        <p:nvPr/>
      </p:nvGrpSpPr>
      <p:grpSpPr>
        <a:xfrm>
          <a:off x="0" y="0"/>
          <a:ext cx="0" cy="0"/>
          <a:chOff x="0" y="0"/>
          <a:chExt cx="0" cy="0"/>
        </a:xfrm>
      </p:grpSpPr>
      <p:sp>
        <p:nvSpPr>
          <p:cNvPr id="11" name="Google Shape;11;p2"/>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1 Guide Méthode">
  <p:cSld name="TITLE_AND_BODY_3">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3"/>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2 Mon expérience Compagnonnique">
  <p:cSld name="TITLE_AND_BODY_3_1">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4"/>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3 Mon expérience au CFA">
  <p:cSld name="TITLE_AND_BODY_3_1_1">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5"/>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4 Mon expérience en entreprise">
  <p:cSld name="TITLE_AND_BODY_3_1_1_1">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6"/>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5 Mes réalisations">
  <p:cSld name="TITLE_AND_BODY_3_1_1_1_1">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7"/>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1 Guide Méthode">
  <p:cSld name="TITLE_AND_BODY_2">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8"/>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4" name="Google Shape;24;p8"/>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25" name="Google Shape;25;p8"/>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2 Mon expérience Compagnonnique">
  <p:cSld name="TITLE_AND_BODY_1">
    <p:bg>
      <p:bgPr>
        <a:blipFill>
          <a:blip r:embed="rId2">
            <a:alphaModFix/>
          </a:blip>
          <a:stretch>
            <a:fillRect/>
          </a:stretch>
        </a:blipFill>
      </p:bgPr>
    </p:bg>
    <p:spTree>
      <p:nvGrpSpPr>
        <p:cNvPr id="26" name="Shape 26"/>
        <p:cNvGrpSpPr/>
        <p:nvPr/>
      </p:nvGrpSpPr>
      <p:grpSpPr>
        <a:xfrm>
          <a:off x="0" y="0"/>
          <a:ext cx="0" cy="0"/>
          <a:chOff x="0" y="0"/>
          <a:chExt cx="0" cy="0"/>
        </a:xfrm>
      </p:grpSpPr>
      <p:sp>
        <p:nvSpPr>
          <p:cNvPr id="27" name="Google Shape;27;p9"/>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8" name="Google Shape;28;p9"/>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29" name="Google Shape;29;p9"/>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3 Mon expérience au CFA">
  <p:cSld name="TITLE_AND_BODY_1_1">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10"/>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10"/>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33" name="Google Shape;33;p10"/>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4 Mon expérience en entreprise">
  <p:cSld name="TITLE_AND_BODY_1_1_1">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11"/>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11"/>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37" name="Google Shape;37;p11"/>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5 Mes réalisations">
  <p:cSld name="TITLE_AND_BODY_1_1_1_1">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p12"/>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12"/>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41" name="Google Shape;41;p12"/>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 name="Shape 42"/>
        <p:cNvGrpSpPr/>
        <p:nvPr/>
      </p:nvGrpSpPr>
      <p:grpSpPr>
        <a:xfrm>
          <a:off x="0" y="0"/>
          <a:ext cx="0" cy="0"/>
          <a:chOff x="0" y="0"/>
          <a:chExt cx="0" cy="0"/>
        </a:xfrm>
      </p:grpSpPr>
      <p:sp>
        <p:nvSpPr>
          <p:cNvPr id="43" name="Google Shape;43;p13"/>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4" name="Google Shape;44;p13"/>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5" name="Google Shape;45;p13"/>
          <p:cNvSpPr txBox="1"/>
          <p:nvPr>
            <p:ph idx="12" type="sldNum"/>
          </p:nvPr>
        </p:nvSpPr>
        <p:spPr>
          <a:xfrm>
            <a:off x="7004788" y="9693616"/>
            <a:ext cx="453600" cy="8184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solidFill>
          <a:schemeClr val="lt1"/>
        </a:solidFill>
      </p:bgPr>
    </p:bg>
    <p:spTree>
      <p:nvGrpSpPr>
        <p:cNvPr id="46" name="Shape 46"/>
        <p:cNvGrpSpPr/>
        <p:nvPr/>
      </p:nvGrpSpPr>
      <p:grpSpPr>
        <a:xfrm>
          <a:off x="0" y="0"/>
          <a:ext cx="0" cy="0"/>
          <a:chOff x="0" y="0"/>
          <a:chExt cx="0" cy="0"/>
        </a:xfrm>
      </p:grpSpPr>
      <p:sp>
        <p:nvSpPr>
          <p:cNvPr id="47" name="Google Shape;47;p14"/>
          <p:cNvSpPr txBox="1"/>
          <p:nvPr>
            <p:ph idx="11" type="ftr"/>
          </p:nvPr>
        </p:nvSpPr>
        <p:spPr>
          <a:xfrm>
            <a:off x="2319373" y="10305392"/>
            <a:ext cx="2360100" cy="1398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900">
                <a:solidFill>
                  <a:srgbClr val="1F828D"/>
                </a:solidFill>
                <a:latin typeface="Lucida Sans"/>
                <a:ea typeface="Lucida Sans"/>
                <a:cs typeface="Lucida Sans"/>
                <a:sym typeface="Lucida Sa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4"/>
          <p:cNvSpPr txBox="1"/>
          <p:nvPr>
            <p:ph idx="10" type="dt"/>
          </p:nvPr>
        </p:nvSpPr>
        <p:spPr>
          <a:xfrm>
            <a:off x="378317" y="9943560"/>
            <a:ext cx="1740300" cy="5346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4"/>
          <p:cNvSpPr txBox="1"/>
          <p:nvPr>
            <p:ph idx="12" type="sldNum"/>
          </p:nvPr>
        </p:nvSpPr>
        <p:spPr>
          <a:xfrm>
            <a:off x="6565640" y="10304863"/>
            <a:ext cx="200700" cy="153900"/>
          </a:xfrm>
          <a:prstGeom prst="rect">
            <a:avLst/>
          </a:prstGeom>
          <a:noFill/>
          <a:ln>
            <a:noFill/>
          </a:ln>
        </p:spPr>
        <p:txBody>
          <a:bodyPr anchorCtr="0" anchor="t" bIns="0" lIns="0" spcFirstLastPara="1" rIns="0" wrap="square" tIns="0">
            <a:spAutoFit/>
          </a:bodyPr>
          <a:lstStyle>
            <a:lvl1pPr indent="0" lvl="0" marL="25400" marR="0" algn="l">
              <a:lnSpc>
                <a:spcPct val="100000"/>
              </a:lnSpc>
              <a:spcBef>
                <a:spcPts val="0"/>
              </a:spcBef>
              <a:buNone/>
              <a:defRPr b="0" i="0" sz="1000">
                <a:solidFill>
                  <a:srgbClr val="1F828D"/>
                </a:solidFill>
                <a:latin typeface="Lucida Sans"/>
                <a:ea typeface="Lucida Sans"/>
                <a:cs typeface="Lucida Sans"/>
                <a:sym typeface="Lucida Sans"/>
              </a:defRPr>
            </a:lvl1pPr>
            <a:lvl2pPr indent="0" lvl="1" marL="25400" marR="0" algn="l">
              <a:lnSpc>
                <a:spcPct val="100000"/>
              </a:lnSpc>
              <a:spcBef>
                <a:spcPts val="0"/>
              </a:spcBef>
              <a:buNone/>
              <a:defRPr b="0" i="0" sz="1000">
                <a:solidFill>
                  <a:srgbClr val="1F828D"/>
                </a:solidFill>
                <a:latin typeface="Lucida Sans"/>
                <a:ea typeface="Lucida Sans"/>
                <a:cs typeface="Lucida Sans"/>
                <a:sym typeface="Lucida Sans"/>
              </a:defRPr>
            </a:lvl2pPr>
            <a:lvl3pPr indent="0" lvl="2" marL="25400" marR="0" algn="l">
              <a:lnSpc>
                <a:spcPct val="100000"/>
              </a:lnSpc>
              <a:spcBef>
                <a:spcPts val="0"/>
              </a:spcBef>
              <a:buNone/>
              <a:defRPr b="0" i="0" sz="1000">
                <a:solidFill>
                  <a:srgbClr val="1F828D"/>
                </a:solidFill>
                <a:latin typeface="Lucida Sans"/>
                <a:ea typeface="Lucida Sans"/>
                <a:cs typeface="Lucida Sans"/>
                <a:sym typeface="Lucida Sans"/>
              </a:defRPr>
            </a:lvl3pPr>
            <a:lvl4pPr indent="0" lvl="3" marL="25400" marR="0" algn="l">
              <a:lnSpc>
                <a:spcPct val="100000"/>
              </a:lnSpc>
              <a:spcBef>
                <a:spcPts val="0"/>
              </a:spcBef>
              <a:buNone/>
              <a:defRPr b="0" i="0" sz="1000">
                <a:solidFill>
                  <a:srgbClr val="1F828D"/>
                </a:solidFill>
                <a:latin typeface="Lucida Sans"/>
                <a:ea typeface="Lucida Sans"/>
                <a:cs typeface="Lucida Sans"/>
                <a:sym typeface="Lucida Sans"/>
              </a:defRPr>
            </a:lvl4pPr>
            <a:lvl5pPr indent="0" lvl="4" marL="25400" marR="0" algn="l">
              <a:lnSpc>
                <a:spcPct val="100000"/>
              </a:lnSpc>
              <a:spcBef>
                <a:spcPts val="0"/>
              </a:spcBef>
              <a:buNone/>
              <a:defRPr b="0" i="0" sz="1000">
                <a:solidFill>
                  <a:srgbClr val="1F828D"/>
                </a:solidFill>
                <a:latin typeface="Lucida Sans"/>
                <a:ea typeface="Lucida Sans"/>
                <a:cs typeface="Lucida Sans"/>
                <a:sym typeface="Lucida Sans"/>
              </a:defRPr>
            </a:lvl5pPr>
            <a:lvl6pPr indent="0" lvl="5" marL="25400" marR="0" algn="l">
              <a:lnSpc>
                <a:spcPct val="100000"/>
              </a:lnSpc>
              <a:spcBef>
                <a:spcPts val="0"/>
              </a:spcBef>
              <a:buNone/>
              <a:defRPr b="0" i="0" sz="1000">
                <a:solidFill>
                  <a:srgbClr val="1F828D"/>
                </a:solidFill>
                <a:latin typeface="Lucida Sans"/>
                <a:ea typeface="Lucida Sans"/>
                <a:cs typeface="Lucida Sans"/>
                <a:sym typeface="Lucida Sans"/>
              </a:defRPr>
            </a:lvl6pPr>
            <a:lvl7pPr indent="0" lvl="6" marL="25400" marR="0" algn="l">
              <a:lnSpc>
                <a:spcPct val="100000"/>
              </a:lnSpc>
              <a:spcBef>
                <a:spcPts val="0"/>
              </a:spcBef>
              <a:buNone/>
              <a:defRPr b="0" i="0" sz="1000">
                <a:solidFill>
                  <a:srgbClr val="1F828D"/>
                </a:solidFill>
                <a:latin typeface="Lucida Sans"/>
                <a:ea typeface="Lucida Sans"/>
                <a:cs typeface="Lucida Sans"/>
                <a:sym typeface="Lucida Sans"/>
              </a:defRPr>
            </a:lvl7pPr>
            <a:lvl8pPr indent="0" lvl="7" marL="25400" marR="0" algn="l">
              <a:lnSpc>
                <a:spcPct val="100000"/>
              </a:lnSpc>
              <a:spcBef>
                <a:spcPts val="0"/>
              </a:spcBef>
              <a:buNone/>
              <a:defRPr b="0" i="0" sz="1000">
                <a:solidFill>
                  <a:srgbClr val="1F828D"/>
                </a:solidFill>
                <a:latin typeface="Lucida Sans"/>
                <a:ea typeface="Lucida Sans"/>
                <a:cs typeface="Lucida Sans"/>
                <a:sym typeface="Lucida Sans"/>
              </a:defRPr>
            </a:lvl8pPr>
            <a:lvl9pPr indent="0" lvl="8" marL="25400" marR="0" algn="l">
              <a:lnSpc>
                <a:spcPct val="100000"/>
              </a:lnSpc>
              <a:spcBef>
                <a:spcPts val="0"/>
              </a:spcBef>
              <a:buNone/>
              <a:defRPr b="0" i="0" sz="1000">
                <a:solidFill>
                  <a:srgbClr val="1F828D"/>
                </a:solidFill>
                <a:latin typeface="Lucida Sans"/>
                <a:ea typeface="Lucida Sans"/>
                <a:cs typeface="Lucida Sans"/>
                <a:sym typeface="Lucida Sans"/>
              </a:defRPr>
            </a:lvl9pPr>
          </a:lstStyle>
          <a:p>
            <a:pPr indent="0" lvl="0" marL="25400" rtl="0" algn="l">
              <a:spcBef>
                <a:spcPts val="0"/>
              </a:spcBef>
              <a:spcAft>
                <a:spcPts val="0"/>
              </a:spcAft>
              <a:buNone/>
            </a:pPr>
            <a:fld id="{00000000-1234-1234-1234-123412341234}" type="slidenum">
              <a:rPr lang="fr"/>
              <a:t>‹#›</a:t>
            </a:fld>
            <a:endParaRPr sz="1300">
              <a:solidFill>
                <a:schemeClr val="dk2"/>
              </a:solidFill>
              <a:latin typeface="Montserrat"/>
              <a:ea typeface="Montserrat"/>
              <a:cs typeface="Montserrat"/>
              <a:sym typeface="Montserra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couverture" type="tx">
  <p:cSld name="TITLE_AND_BODY">
    <p:bg>
      <p:bgPr>
        <a:blipFill>
          <a:blip r:embed="rId2">
            <a:alphaModFix/>
          </a:blip>
          <a:stretch>
            <a:fillRect/>
          </a:stretch>
        </a:blipFill>
      </p:bgPr>
    </p:bg>
    <p:spTree>
      <p:nvGrpSpPr>
        <p:cNvPr id="54" name="Shape 54"/>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1 Guide Méthode">
  <p:cSld name="TITLE_AND_BODY_3">
    <p:bg>
      <p:bgPr>
        <a:blipFill>
          <a:blip r:embed="rId2">
            <a:alphaModFix/>
          </a:blip>
          <a:stretch>
            <a:fillRect/>
          </a:stretch>
        </a:blipFill>
      </p:bgPr>
    </p:bg>
    <p:spTree>
      <p:nvGrpSpPr>
        <p:cNvPr id="55" name="Shape 55"/>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2 Mon expérience Compagnonnique">
  <p:cSld name="TITLE_AND_BODY_3_1">
    <p:bg>
      <p:bgPr>
        <a:blipFill>
          <a:blip r:embed="rId2">
            <a:alphaModFix/>
          </a:blip>
          <a:stretch>
            <a:fillRect/>
          </a:stretch>
        </a:blipFill>
      </p:bgPr>
    </p:bg>
    <p:spTree>
      <p:nvGrpSpPr>
        <p:cNvPr id="56" name="Shape 56"/>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3 Mon expérience au CFA">
  <p:cSld name="TITLE_AND_BODY_3_1_1">
    <p:bg>
      <p:bgPr>
        <a:blipFill>
          <a:blip r:embed="rId2">
            <a:alphaModFix/>
          </a:blip>
          <a:stretch>
            <a:fillRect/>
          </a:stretch>
        </a:blipFill>
      </p:bgPr>
    </p:bg>
    <p:spTree>
      <p:nvGrpSpPr>
        <p:cNvPr id="57" name="Shape 57"/>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4 Mon expérience en entreprise">
  <p:cSld name="TITLE_AND_BODY_3_1_1_1">
    <p:bg>
      <p:bgPr>
        <a:blipFill>
          <a:blip r:embed="rId2">
            <a:alphaModFix/>
          </a:blip>
          <a:stretch>
            <a:fillRect/>
          </a:stretch>
        </a:blipFill>
      </p:bgPr>
    </p:bg>
    <p:spTree>
      <p:nvGrpSpPr>
        <p:cNvPr id="58" name="Shape 58"/>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5 Mes réalisations">
  <p:cSld name="TITLE_AND_BODY_3_1_1_1_1">
    <p:bg>
      <p:bgPr>
        <a:blipFill>
          <a:blip r:embed="rId2">
            <a:alphaModFix/>
          </a:blip>
          <a:stretch>
            <a:fillRect/>
          </a:stretch>
        </a:blipFill>
      </p:bgPr>
    </p:bg>
    <p:spTree>
      <p:nvGrpSpPr>
        <p:cNvPr id="59" name="Shape 59"/>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1 Guide Méthode">
  <p:cSld name="TITLE_AND_BODY_2">
    <p:spTree>
      <p:nvGrpSpPr>
        <p:cNvPr id="60" name="Shape 60"/>
        <p:cNvGrpSpPr/>
        <p:nvPr/>
      </p:nvGrpSpPr>
      <p:grpSpPr>
        <a:xfrm>
          <a:off x="0" y="0"/>
          <a:ext cx="0" cy="0"/>
          <a:chOff x="0" y="0"/>
          <a:chExt cx="0" cy="0"/>
        </a:xfrm>
      </p:grpSpPr>
      <p:sp>
        <p:nvSpPr>
          <p:cNvPr id="61" name="Google Shape;61;p22"/>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2" name="Google Shape;62;p22"/>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2 Mon expérience Compagnonnique">
  <p:cSld name="TITLE_AND_BODY_1">
    <p:bg>
      <p:bgPr>
        <a:blipFill>
          <a:blip r:embed="rId2">
            <a:alphaModFix/>
          </a:blip>
          <a:stretch>
            <a:fillRect/>
          </a:stretch>
        </a:blipFill>
      </p:bgPr>
    </p:bg>
    <p:spTree>
      <p:nvGrpSpPr>
        <p:cNvPr id="63" name="Shape 63"/>
        <p:cNvGrpSpPr/>
        <p:nvPr/>
      </p:nvGrpSpPr>
      <p:grpSpPr>
        <a:xfrm>
          <a:off x="0" y="0"/>
          <a:ext cx="0" cy="0"/>
          <a:chOff x="0" y="0"/>
          <a:chExt cx="0" cy="0"/>
        </a:xfrm>
      </p:grpSpPr>
      <p:sp>
        <p:nvSpPr>
          <p:cNvPr id="64" name="Google Shape;64;p23"/>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5" name="Google Shape;65;p23"/>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3 Mon expérience au CFA">
  <p:cSld name="TITLE_AND_BODY_1_1">
    <p:bg>
      <p:bgPr>
        <a:blipFill>
          <a:blip r:embed="rId2">
            <a:alphaModFix/>
          </a:blip>
          <a:stretch>
            <a:fillRect/>
          </a:stretch>
        </a:blipFill>
      </p:bgPr>
    </p:bg>
    <p:spTree>
      <p:nvGrpSpPr>
        <p:cNvPr id="66" name="Shape 66"/>
        <p:cNvGrpSpPr/>
        <p:nvPr/>
      </p:nvGrpSpPr>
      <p:grpSpPr>
        <a:xfrm>
          <a:off x="0" y="0"/>
          <a:ext cx="0" cy="0"/>
          <a:chOff x="0" y="0"/>
          <a:chExt cx="0" cy="0"/>
        </a:xfrm>
      </p:grpSpPr>
      <p:sp>
        <p:nvSpPr>
          <p:cNvPr id="67" name="Google Shape;67;p24"/>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8" name="Google Shape;68;p24"/>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4 Mon expérience en entreprise">
  <p:cSld name="TITLE_AND_BODY_1_1_1">
    <p:bg>
      <p:bgPr>
        <a:blipFill>
          <a:blip r:embed="rId2">
            <a:alphaModFix/>
          </a:blip>
          <a:stretch>
            <a:fillRect/>
          </a:stretch>
        </a:blipFill>
      </p:bgPr>
    </p:bg>
    <p:spTree>
      <p:nvGrpSpPr>
        <p:cNvPr id="69" name="Shape 69"/>
        <p:cNvGrpSpPr/>
        <p:nvPr/>
      </p:nvGrpSpPr>
      <p:grpSpPr>
        <a:xfrm>
          <a:off x="0" y="0"/>
          <a:ext cx="0" cy="0"/>
          <a:chOff x="0" y="0"/>
          <a:chExt cx="0" cy="0"/>
        </a:xfrm>
      </p:grpSpPr>
      <p:sp>
        <p:nvSpPr>
          <p:cNvPr id="70" name="Google Shape;70;p25"/>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1" name="Google Shape;71;p25"/>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5 Mes réalisations">
  <p:cSld name="TITLE_AND_BODY_1_1_1_1">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26"/>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4" name="Google Shape;74;p26"/>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5" name="Shape 75"/>
        <p:cNvGrpSpPr/>
        <p:nvPr/>
      </p:nvGrpSpPr>
      <p:grpSpPr>
        <a:xfrm>
          <a:off x="0" y="0"/>
          <a:ext cx="0" cy="0"/>
          <a:chOff x="0" y="0"/>
          <a:chExt cx="0" cy="0"/>
        </a:xfrm>
      </p:grpSpPr>
      <p:sp>
        <p:nvSpPr>
          <p:cNvPr id="76" name="Google Shape;76;p27"/>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77" name="Google Shape;77;p27"/>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8" name="Google Shape;78;p27"/>
          <p:cNvSpPr txBox="1"/>
          <p:nvPr>
            <p:ph idx="12" type="sldNum"/>
          </p:nvPr>
        </p:nvSpPr>
        <p:spPr>
          <a:xfrm>
            <a:off x="7004788" y="9693616"/>
            <a:ext cx="453600" cy="8184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solidFill>
          <a:schemeClr val="lt1"/>
        </a:solidFill>
      </p:bgPr>
    </p:bg>
    <p:spTree>
      <p:nvGrpSpPr>
        <p:cNvPr id="79" name="Shape 79"/>
        <p:cNvGrpSpPr/>
        <p:nvPr/>
      </p:nvGrpSpPr>
      <p:grpSpPr>
        <a:xfrm>
          <a:off x="0" y="0"/>
          <a:ext cx="0" cy="0"/>
          <a:chOff x="0" y="0"/>
          <a:chExt cx="0" cy="0"/>
        </a:xfrm>
      </p:grpSpPr>
      <p:sp>
        <p:nvSpPr>
          <p:cNvPr id="80" name="Google Shape;80;p28"/>
          <p:cNvSpPr txBox="1"/>
          <p:nvPr>
            <p:ph idx="11" type="ftr"/>
          </p:nvPr>
        </p:nvSpPr>
        <p:spPr>
          <a:xfrm>
            <a:off x="2319373" y="10305392"/>
            <a:ext cx="2360100" cy="1398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900">
                <a:solidFill>
                  <a:srgbClr val="1F828D"/>
                </a:solidFill>
                <a:latin typeface="Lucida Sans"/>
                <a:ea typeface="Lucida Sans"/>
                <a:cs typeface="Lucida Sans"/>
                <a:sym typeface="Lucida Sa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8"/>
          <p:cNvSpPr txBox="1"/>
          <p:nvPr>
            <p:ph idx="10" type="dt"/>
          </p:nvPr>
        </p:nvSpPr>
        <p:spPr>
          <a:xfrm>
            <a:off x="378317" y="9943560"/>
            <a:ext cx="1740300" cy="5346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8"/>
          <p:cNvSpPr txBox="1"/>
          <p:nvPr>
            <p:ph idx="12" type="sldNum"/>
          </p:nvPr>
        </p:nvSpPr>
        <p:spPr>
          <a:xfrm>
            <a:off x="6565640" y="10304863"/>
            <a:ext cx="200700" cy="153900"/>
          </a:xfrm>
          <a:prstGeom prst="rect">
            <a:avLst/>
          </a:prstGeom>
          <a:noFill/>
          <a:ln>
            <a:noFill/>
          </a:ln>
        </p:spPr>
        <p:txBody>
          <a:bodyPr anchorCtr="0" anchor="t" bIns="0" lIns="0" spcFirstLastPara="1" rIns="0" wrap="square" tIns="0">
            <a:spAutoFit/>
          </a:bodyPr>
          <a:lstStyle>
            <a:lvl1pPr indent="0" lvl="0" marL="25400" marR="0" algn="l">
              <a:lnSpc>
                <a:spcPct val="100000"/>
              </a:lnSpc>
              <a:spcBef>
                <a:spcPts val="0"/>
              </a:spcBef>
              <a:buNone/>
              <a:defRPr b="0" i="0" sz="1000">
                <a:solidFill>
                  <a:srgbClr val="1F828D"/>
                </a:solidFill>
                <a:latin typeface="Lucida Sans"/>
                <a:ea typeface="Lucida Sans"/>
                <a:cs typeface="Lucida Sans"/>
                <a:sym typeface="Lucida Sans"/>
              </a:defRPr>
            </a:lvl1pPr>
            <a:lvl2pPr indent="0" lvl="1" marL="25400" marR="0" algn="l">
              <a:lnSpc>
                <a:spcPct val="100000"/>
              </a:lnSpc>
              <a:spcBef>
                <a:spcPts val="0"/>
              </a:spcBef>
              <a:buNone/>
              <a:defRPr b="0" i="0" sz="1000">
                <a:solidFill>
                  <a:srgbClr val="1F828D"/>
                </a:solidFill>
                <a:latin typeface="Lucida Sans"/>
                <a:ea typeface="Lucida Sans"/>
                <a:cs typeface="Lucida Sans"/>
                <a:sym typeface="Lucida Sans"/>
              </a:defRPr>
            </a:lvl2pPr>
            <a:lvl3pPr indent="0" lvl="2" marL="25400" marR="0" algn="l">
              <a:lnSpc>
                <a:spcPct val="100000"/>
              </a:lnSpc>
              <a:spcBef>
                <a:spcPts val="0"/>
              </a:spcBef>
              <a:buNone/>
              <a:defRPr b="0" i="0" sz="1000">
                <a:solidFill>
                  <a:srgbClr val="1F828D"/>
                </a:solidFill>
                <a:latin typeface="Lucida Sans"/>
                <a:ea typeface="Lucida Sans"/>
                <a:cs typeface="Lucida Sans"/>
                <a:sym typeface="Lucida Sans"/>
              </a:defRPr>
            </a:lvl3pPr>
            <a:lvl4pPr indent="0" lvl="3" marL="25400" marR="0" algn="l">
              <a:lnSpc>
                <a:spcPct val="100000"/>
              </a:lnSpc>
              <a:spcBef>
                <a:spcPts val="0"/>
              </a:spcBef>
              <a:buNone/>
              <a:defRPr b="0" i="0" sz="1000">
                <a:solidFill>
                  <a:srgbClr val="1F828D"/>
                </a:solidFill>
                <a:latin typeface="Lucida Sans"/>
                <a:ea typeface="Lucida Sans"/>
                <a:cs typeface="Lucida Sans"/>
                <a:sym typeface="Lucida Sans"/>
              </a:defRPr>
            </a:lvl4pPr>
            <a:lvl5pPr indent="0" lvl="4" marL="25400" marR="0" algn="l">
              <a:lnSpc>
                <a:spcPct val="100000"/>
              </a:lnSpc>
              <a:spcBef>
                <a:spcPts val="0"/>
              </a:spcBef>
              <a:buNone/>
              <a:defRPr b="0" i="0" sz="1000">
                <a:solidFill>
                  <a:srgbClr val="1F828D"/>
                </a:solidFill>
                <a:latin typeface="Lucida Sans"/>
                <a:ea typeface="Lucida Sans"/>
                <a:cs typeface="Lucida Sans"/>
                <a:sym typeface="Lucida Sans"/>
              </a:defRPr>
            </a:lvl5pPr>
            <a:lvl6pPr indent="0" lvl="5" marL="25400" marR="0" algn="l">
              <a:lnSpc>
                <a:spcPct val="100000"/>
              </a:lnSpc>
              <a:spcBef>
                <a:spcPts val="0"/>
              </a:spcBef>
              <a:buNone/>
              <a:defRPr b="0" i="0" sz="1000">
                <a:solidFill>
                  <a:srgbClr val="1F828D"/>
                </a:solidFill>
                <a:latin typeface="Lucida Sans"/>
                <a:ea typeface="Lucida Sans"/>
                <a:cs typeface="Lucida Sans"/>
                <a:sym typeface="Lucida Sans"/>
              </a:defRPr>
            </a:lvl6pPr>
            <a:lvl7pPr indent="0" lvl="6" marL="25400" marR="0" algn="l">
              <a:lnSpc>
                <a:spcPct val="100000"/>
              </a:lnSpc>
              <a:spcBef>
                <a:spcPts val="0"/>
              </a:spcBef>
              <a:buNone/>
              <a:defRPr b="0" i="0" sz="1000">
                <a:solidFill>
                  <a:srgbClr val="1F828D"/>
                </a:solidFill>
                <a:latin typeface="Lucida Sans"/>
                <a:ea typeface="Lucida Sans"/>
                <a:cs typeface="Lucida Sans"/>
                <a:sym typeface="Lucida Sans"/>
              </a:defRPr>
            </a:lvl7pPr>
            <a:lvl8pPr indent="0" lvl="7" marL="25400" marR="0" algn="l">
              <a:lnSpc>
                <a:spcPct val="100000"/>
              </a:lnSpc>
              <a:spcBef>
                <a:spcPts val="0"/>
              </a:spcBef>
              <a:buNone/>
              <a:defRPr b="0" i="0" sz="1000">
                <a:solidFill>
                  <a:srgbClr val="1F828D"/>
                </a:solidFill>
                <a:latin typeface="Lucida Sans"/>
                <a:ea typeface="Lucida Sans"/>
                <a:cs typeface="Lucida Sans"/>
                <a:sym typeface="Lucida Sans"/>
              </a:defRPr>
            </a:lvl8pPr>
            <a:lvl9pPr indent="0" lvl="8" marL="25400" marR="0" algn="l">
              <a:lnSpc>
                <a:spcPct val="100000"/>
              </a:lnSpc>
              <a:spcBef>
                <a:spcPts val="0"/>
              </a:spcBef>
              <a:buNone/>
              <a:defRPr b="0" i="0" sz="1000">
                <a:solidFill>
                  <a:srgbClr val="1F828D"/>
                </a:solidFill>
                <a:latin typeface="Lucida Sans"/>
                <a:ea typeface="Lucida Sans"/>
                <a:cs typeface="Lucida Sans"/>
                <a:sym typeface="Lucida Sans"/>
              </a:defRPr>
            </a:lvl9pPr>
          </a:lstStyle>
          <a:p>
            <a:pPr indent="0" lvl="0" marL="25400" rtl="0" algn="l">
              <a:spcBef>
                <a:spcPts val="0"/>
              </a:spcBef>
              <a:spcAft>
                <a:spcPts val="0"/>
              </a:spcAft>
              <a:buNone/>
            </a:pPr>
            <a:fld id="{00000000-1234-1234-1234-123412341234}" type="slidenum">
              <a:rPr lang="fr"/>
              <a:t>‹#›</a:t>
            </a:fld>
            <a:endParaRPr sz="1400">
              <a:solidFill>
                <a:srgbClr val="000000"/>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1">
    <p:bg>
      <p:bgPr>
        <a:blipFill>
          <a:blip r:embed="rId2">
            <a:alphaModFix/>
          </a:blip>
          <a:stretch>
            <a:fillRect/>
          </a:stretch>
        </a:blipFill>
      </p:bgPr>
    </p:bg>
    <p:spTree>
      <p:nvGrpSpPr>
        <p:cNvPr id="83" name="Shape 83"/>
        <p:cNvGrpSpPr/>
        <p:nvPr/>
      </p:nvGrpSpPr>
      <p:grpSpPr>
        <a:xfrm>
          <a:off x="0" y="0"/>
          <a:ext cx="0" cy="0"/>
          <a:chOff x="0" y="0"/>
          <a:chExt cx="0" cy="0"/>
        </a:xfrm>
      </p:grpSpPr>
      <p:sp>
        <p:nvSpPr>
          <p:cNvPr id="84" name="Google Shape;84;p29"/>
          <p:cNvSpPr txBox="1"/>
          <p:nvPr>
            <p:ph type="ctrTitle"/>
          </p:nvPr>
        </p:nvSpPr>
        <p:spPr>
          <a:xfrm>
            <a:off x="257722" y="0"/>
            <a:ext cx="7045200" cy="1006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85" name="Google Shape;85;p29"/>
          <p:cNvSpPr txBox="1"/>
          <p:nvPr>
            <p:ph idx="12" type="sldNum"/>
          </p:nvPr>
        </p:nvSpPr>
        <p:spPr>
          <a:xfrm>
            <a:off x="7005390" y="9693978"/>
            <a:ext cx="453600" cy="8181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1">
  <p:cSld name="TITLE_1_1">
    <p:bg>
      <p:bgPr>
        <a:blipFill>
          <a:blip r:embed="rId2">
            <a:alphaModFix/>
          </a:blip>
          <a:stretch>
            <a:fillRect/>
          </a:stretch>
        </a:blipFill>
      </p:bgPr>
    </p:bg>
    <p:spTree>
      <p:nvGrpSpPr>
        <p:cNvPr id="86" name="Shape 86"/>
        <p:cNvGrpSpPr/>
        <p:nvPr/>
      </p:nvGrpSpPr>
      <p:grpSpPr>
        <a:xfrm>
          <a:off x="0" y="0"/>
          <a:ext cx="0" cy="0"/>
          <a:chOff x="0" y="0"/>
          <a:chExt cx="0" cy="0"/>
        </a:xfrm>
      </p:grpSpPr>
      <p:sp>
        <p:nvSpPr>
          <p:cNvPr id="87" name="Google Shape;87;p30"/>
          <p:cNvSpPr txBox="1"/>
          <p:nvPr>
            <p:ph type="ctrTitle"/>
          </p:nvPr>
        </p:nvSpPr>
        <p:spPr>
          <a:xfrm>
            <a:off x="257711" y="0"/>
            <a:ext cx="7044900" cy="1006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88" name="Google Shape;88;p30"/>
          <p:cNvSpPr txBox="1"/>
          <p:nvPr>
            <p:ph idx="12" type="sldNum"/>
          </p:nvPr>
        </p:nvSpPr>
        <p:spPr>
          <a:xfrm>
            <a:off x="7005089" y="9693797"/>
            <a:ext cx="453600" cy="8181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2">
  <p:cSld name="TITLE_1_2">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p31"/>
          <p:cNvSpPr txBox="1"/>
          <p:nvPr>
            <p:ph type="ctrTitle"/>
          </p:nvPr>
        </p:nvSpPr>
        <p:spPr>
          <a:xfrm>
            <a:off x="257722" y="0"/>
            <a:ext cx="7045200" cy="1006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91" name="Google Shape;91;p31"/>
          <p:cNvSpPr txBox="1"/>
          <p:nvPr>
            <p:ph idx="12" type="sldNum"/>
          </p:nvPr>
        </p:nvSpPr>
        <p:spPr>
          <a:xfrm>
            <a:off x="7005390" y="9693978"/>
            <a:ext cx="453600" cy="8181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6.png"/><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6" Type="http://schemas.openxmlformats.org/officeDocument/2006/relationships/slideLayout" Target="../slideLayouts/slideLayout18.xml"/><Relationship Id="rId18" Type="http://schemas.openxmlformats.org/officeDocument/2006/relationships/theme" Target="../theme/theme3.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1pPr>
            <a:lvl2pPr lvl="1"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2pPr>
            <a:lvl3pPr lvl="2"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3pPr>
            <a:lvl4pPr lvl="3"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4pPr>
            <a:lvl5pPr lvl="4"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5pPr>
            <a:lvl6pPr lvl="5"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6pPr>
            <a:lvl7pPr lvl="6"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7pPr>
            <a:lvl8pPr lvl="7"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8pPr>
            <a:lvl9pPr lvl="8"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9pPr>
          </a:lstStyle>
          <a:p/>
        </p:txBody>
      </p:sp>
      <p:sp>
        <p:nvSpPr>
          <p:cNvPr id="7" name="Google Shape;7;p1"/>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8" name="Google Shape;8;p1"/>
          <p:cNvSpPr txBox="1"/>
          <p:nvPr/>
        </p:nvSpPr>
        <p:spPr>
          <a:xfrm>
            <a:off x="922500" y="10289361"/>
            <a:ext cx="5715000" cy="31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800">
                <a:solidFill>
                  <a:schemeClr val="dk2"/>
                </a:solidFill>
                <a:latin typeface="Montserrat"/>
                <a:ea typeface="Montserrat"/>
                <a:cs typeface="Montserrat"/>
                <a:sym typeface="Montserrat"/>
              </a:rPr>
              <a:t>Association Ouvrière des Compagnons du Devoir</a:t>
            </a:r>
            <a:endParaRPr sz="800">
              <a:solidFill>
                <a:schemeClr val="dk2"/>
              </a:solidFill>
              <a:latin typeface="Montserrat"/>
              <a:ea typeface="Montserrat"/>
              <a:cs typeface="Montserrat"/>
              <a:sym typeface="Montserrat"/>
            </a:endParaRPr>
          </a:p>
          <a:p>
            <a:pPr indent="0" lvl="0" marL="0" rtl="0" algn="ctr">
              <a:spcBef>
                <a:spcPts val="0"/>
              </a:spcBef>
              <a:spcAft>
                <a:spcPts val="0"/>
              </a:spcAft>
              <a:buNone/>
            </a:pPr>
            <a:r>
              <a:rPr lang="fr" sz="800">
                <a:solidFill>
                  <a:schemeClr val="dk2"/>
                </a:solidFill>
                <a:latin typeface="Montserrat"/>
                <a:ea typeface="Montserrat"/>
                <a:cs typeface="Montserrat"/>
                <a:sym typeface="Montserrat"/>
              </a:rPr>
              <a:t>Portfolio de </a:t>
            </a:r>
            <a:r>
              <a:rPr lang="fr" sz="800">
                <a:solidFill>
                  <a:schemeClr val="dk2"/>
                </a:solidFill>
                <a:latin typeface="Montserrat"/>
                <a:ea typeface="Montserrat"/>
                <a:cs typeface="Montserrat"/>
                <a:sym typeface="Montserrat"/>
              </a:rPr>
              <a:t>l'apprenant</a:t>
            </a:r>
            <a:endParaRPr sz="800">
              <a:solidFill>
                <a:schemeClr val="dk2"/>
              </a:solidFill>
              <a:latin typeface="Montserrat"/>
              <a:ea typeface="Montserrat"/>
              <a:cs typeface="Montserrat"/>
              <a:sym typeface="Montserrat"/>
            </a:endParaRPr>
          </a:p>
        </p:txBody>
      </p:sp>
      <p:sp>
        <p:nvSpPr>
          <p:cNvPr id="9" name="Google Shape;9;p1"/>
          <p:cNvSpPr txBox="1"/>
          <p:nvPr>
            <p:ph idx="12" type="sldNum"/>
          </p:nvPr>
        </p:nvSpPr>
        <p:spPr>
          <a:xfrm>
            <a:off x="7074506" y="9873706"/>
            <a:ext cx="453600" cy="818400"/>
          </a:xfrm>
          <a:prstGeom prst="rect">
            <a:avLst/>
          </a:prstGeom>
          <a:noFill/>
          <a:ln>
            <a:noFill/>
          </a:ln>
        </p:spPr>
        <p:txBody>
          <a:bodyPr anchorCtr="0" anchor="t" bIns="91425" lIns="91425" spcFirstLastPara="1" rIns="91425" wrap="square" tIns="91425">
            <a:noAutofit/>
          </a:bodyPr>
          <a:lstStyle>
            <a:lvl1pPr lvl="0" algn="r">
              <a:buNone/>
              <a:defRPr sz="1300">
                <a:solidFill>
                  <a:schemeClr val="dk2"/>
                </a:solidFill>
                <a:latin typeface="Montserrat"/>
                <a:ea typeface="Montserrat"/>
                <a:cs typeface="Montserrat"/>
                <a:sym typeface="Montserrat"/>
              </a:defRPr>
            </a:lvl1pPr>
            <a:lvl2pPr lvl="1" algn="r">
              <a:buNone/>
              <a:defRPr sz="1300">
                <a:solidFill>
                  <a:schemeClr val="dk2"/>
                </a:solidFill>
                <a:latin typeface="Montserrat"/>
                <a:ea typeface="Montserrat"/>
                <a:cs typeface="Montserrat"/>
                <a:sym typeface="Montserrat"/>
              </a:defRPr>
            </a:lvl2pPr>
            <a:lvl3pPr lvl="2" algn="r">
              <a:buNone/>
              <a:defRPr sz="1300">
                <a:solidFill>
                  <a:schemeClr val="dk2"/>
                </a:solidFill>
                <a:latin typeface="Montserrat"/>
                <a:ea typeface="Montserrat"/>
                <a:cs typeface="Montserrat"/>
                <a:sym typeface="Montserrat"/>
              </a:defRPr>
            </a:lvl3pPr>
            <a:lvl4pPr lvl="3" algn="r">
              <a:buNone/>
              <a:defRPr sz="1300">
                <a:solidFill>
                  <a:schemeClr val="dk2"/>
                </a:solidFill>
                <a:latin typeface="Montserrat"/>
                <a:ea typeface="Montserrat"/>
                <a:cs typeface="Montserrat"/>
                <a:sym typeface="Montserrat"/>
              </a:defRPr>
            </a:lvl4pPr>
            <a:lvl5pPr lvl="4" algn="r">
              <a:buNone/>
              <a:defRPr sz="1300">
                <a:solidFill>
                  <a:schemeClr val="dk2"/>
                </a:solidFill>
                <a:latin typeface="Montserrat"/>
                <a:ea typeface="Montserrat"/>
                <a:cs typeface="Montserrat"/>
                <a:sym typeface="Montserrat"/>
              </a:defRPr>
            </a:lvl5pPr>
            <a:lvl6pPr lvl="5" algn="r">
              <a:buNone/>
              <a:defRPr sz="1300">
                <a:solidFill>
                  <a:schemeClr val="dk2"/>
                </a:solidFill>
                <a:latin typeface="Montserrat"/>
                <a:ea typeface="Montserrat"/>
                <a:cs typeface="Montserrat"/>
                <a:sym typeface="Montserrat"/>
              </a:defRPr>
            </a:lvl6pPr>
            <a:lvl7pPr lvl="6" algn="r">
              <a:buNone/>
              <a:defRPr sz="1300">
                <a:solidFill>
                  <a:schemeClr val="dk2"/>
                </a:solidFill>
                <a:latin typeface="Montserrat"/>
                <a:ea typeface="Montserrat"/>
                <a:cs typeface="Montserrat"/>
                <a:sym typeface="Montserrat"/>
              </a:defRPr>
            </a:lvl7pPr>
            <a:lvl8pPr lvl="7" algn="r">
              <a:buNone/>
              <a:defRPr sz="1300">
                <a:solidFill>
                  <a:schemeClr val="dk2"/>
                </a:solidFill>
                <a:latin typeface="Montserrat"/>
                <a:ea typeface="Montserrat"/>
                <a:cs typeface="Montserrat"/>
                <a:sym typeface="Montserrat"/>
              </a:defRPr>
            </a:lvl8pPr>
            <a:lvl9pPr lvl="8" algn="r">
              <a:buNone/>
              <a:defRPr sz="1300">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0" name="Shape 50"/>
        <p:cNvGrpSpPr/>
        <p:nvPr/>
      </p:nvGrpSpPr>
      <p:grpSpPr>
        <a:xfrm>
          <a:off x="0" y="0"/>
          <a:ext cx="0" cy="0"/>
          <a:chOff x="0" y="0"/>
          <a:chExt cx="0" cy="0"/>
        </a:xfrm>
      </p:grpSpPr>
      <p:sp>
        <p:nvSpPr>
          <p:cNvPr id="51" name="Google Shape;51;p15"/>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1pPr>
            <a:lvl2pPr lvl="1"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2pPr>
            <a:lvl3pPr lvl="2"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3pPr>
            <a:lvl4pPr lvl="3"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4pPr>
            <a:lvl5pPr lvl="4"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5pPr>
            <a:lvl6pPr lvl="5"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6pPr>
            <a:lvl7pPr lvl="6"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7pPr>
            <a:lvl8pPr lvl="7"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8pPr>
            <a:lvl9pPr lvl="8"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9pPr>
          </a:lstStyle>
          <a:p/>
        </p:txBody>
      </p:sp>
      <p:sp>
        <p:nvSpPr>
          <p:cNvPr id="52" name="Google Shape;52;p15"/>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53" name="Google Shape;53;p15"/>
          <p:cNvSpPr txBox="1"/>
          <p:nvPr/>
        </p:nvSpPr>
        <p:spPr>
          <a:xfrm>
            <a:off x="922500" y="10289361"/>
            <a:ext cx="5715000" cy="31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800">
                <a:solidFill>
                  <a:schemeClr val="dk2"/>
                </a:solidFill>
                <a:latin typeface="Montserrat"/>
                <a:ea typeface="Montserrat"/>
                <a:cs typeface="Montserrat"/>
                <a:sym typeface="Montserrat"/>
              </a:rPr>
              <a:t>Association Ouvrière des Compagnons du Devoir</a:t>
            </a:r>
            <a:endParaRPr sz="800">
              <a:solidFill>
                <a:schemeClr val="dk2"/>
              </a:solidFill>
              <a:latin typeface="Montserrat"/>
              <a:ea typeface="Montserrat"/>
              <a:cs typeface="Montserrat"/>
              <a:sym typeface="Montserrat"/>
            </a:endParaRPr>
          </a:p>
          <a:p>
            <a:pPr indent="0" lvl="0" marL="0" rtl="0" algn="ctr">
              <a:spcBef>
                <a:spcPts val="0"/>
              </a:spcBef>
              <a:spcAft>
                <a:spcPts val="0"/>
              </a:spcAft>
              <a:buNone/>
            </a:pPr>
            <a:r>
              <a:rPr lang="fr" sz="800">
                <a:solidFill>
                  <a:schemeClr val="dk2"/>
                </a:solidFill>
                <a:latin typeface="Montserrat"/>
                <a:ea typeface="Montserrat"/>
                <a:cs typeface="Montserrat"/>
                <a:sym typeface="Montserrat"/>
              </a:rPr>
              <a:t>Portfolio de l'apprenant</a:t>
            </a:r>
            <a:endParaRPr sz="800">
              <a:solidFill>
                <a:schemeClr val="dk2"/>
              </a:solidFill>
              <a:latin typeface="Montserrat"/>
              <a:ea typeface="Montserrat"/>
              <a:cs typeface="Montserrat"/>
              <a:sym typeface="Montserrat"/>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20.png"/><Relationship Id="rId5"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4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 Id="rId3"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 Id="rId3" Type="http://schemas.openxmlformats.org/officeDocument/2006/relationships/image" Target="../media/image23.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 Id="rId3" Type="http://schemas.openxmlformats.org/officeDocument/2006/relationships/image" Target="../media/image23.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 Id="rId3"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5.xml"/><Relationship Id="rId3" Type="http://schemas.openxmlformats.org/officeDocument/2006/relationships/image" Target="../media/image2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 Id="rId3"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7.xml"/><Relationship Id="rId3"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8.xml"/><Relationship Id="rId3" Type="http://schemas.openxmlformats.org/officeDocument/2006/relationships/hyperlink" Target="https://www.banque.di.afpa.fr/EspaceEmployeursCandidatsActeurs/titre-professionnel/01278m03" TargetMode="External"/><Relationship Id="rId4" Type="http://schemas.openxmlformats.org/officeDocument/2006/relationships/hyperlink" Target="https://docs.google.com/document/d/1MHY-5uvtHHSGeaJdlu3vWtM1NwS4AnL-6rX22uaMNZw/edit?tab=t.0" TargetMode="External"/></Relationships>
</file>

<file path=ppt/slides/_rels/slide39.xml.rels><?xml version="1.0" encoding="UTF-8" standalone="yes"?><Relationships xmlns="http://schemas.openxmlformats.org/package/2006/relationships"><Relationship Id="rId11" Type="http://schemas.openxmlformats.org/officeDocument/2006/relationships/hyperlink" Target="https://docs.google.com/document/d/1iUcxSjglFByRdRRk-8boFTRTUbKd9Zq6/edit#heading=h.k1d770io3tua" TargetMode="External"/><Relationship Id="rId10" Type="http://schemas.openxmlformats.org/officeDocument/2006/relationships/hyperlink" Target="https://docs.google.com/document/d/1iUcxSjglFByRdRRk-8boFTRTUbKd9Zq6/edit#heading=h.5c8j63qsmfi1" TargetMode="External"/><Relationship Id="rId13" Type="http://schemas.openxmlformats.org/officeDocument/2006/relationships/hyperlink" Target="https://docs.google.com/document/d/1iUcxSjglFByRdRRk-8boFTRTUbKd9Zq6/edit#heading=h.jjg9ntwhh9fv" TargetMode="External"/><Relationship Id="rId12" Type="http://schemas.openxmlformats.org/officeDocument/2006/relationships/hyperlink" Target="https://docs.google.com/document/d/1iUcxSjglFByRdRRk-8boFTRTUbKd9Zq6/edit#heading=h.8b5fsziwzmmy" TargetMode="External"/><Relationship Id="rId1" Type="http://schemas.openxmlformats.org/officeDocument/2006/relationships/slideLayout" Target="../slideLayouts/slideLayout22.xml"/><Relationship Id="rId2" Type="http://schemas.openxmlformats.org/officeDocument/2006/relationships/notesSlide" Target="../notesSlides/notesSlide39.xml"/><Relationship Id="rId3" Type="http://schemas.openxmlformats.org/officeDocument/2006/relationships/hyperlink" Target="https://docs.google.com/document/d/1iUcxSjglFByRdRRk-8boFTRTUbKd9Zq6/edit#heading=h.239zhfh84n3" TargetMode="External"/><Relationship Id="rId4" Type="http://schemas.openxmlformats.org/officeDocument/2006/relationships/hyperlink" Target="https://docs.google.com/document/d/1iUcxSjglFByRdRRk-8boFTRTUbKd9Zq6/edit#heading=h.44hrmhl4np3k" TargetMode="External"/><Relationship Id="rId9" Type="http://schemas.openxmlformats.org/officeDocument/2006/relationships/hyperlink" Target="https://docs.google.com/document/d/1iUcxSjglFByRdRRk-8boFTRTUbKd9Zq6/edit#heading=h.6ddumz1ctr7p" TargetMode="External"/><Relationship Id="rId15" Type="http://schemas.openxmlformats.org/officeDocument/2006/relationships/hyperlink" Target="https://docs.google.com/document/d/1iUcxSjglFByRdRRk-8boFTRTUbKd9Zq6/edit#heading=h.d93guhw1gnoa" TargetMode="External"/><Relationship Id="rId14" Type="http://schemas.openxmlformats.org/officeDocument/2006/relationships/hyperlink" Target="https://docs.google.com/document/d/1iUcxSjglFByRdRRk-8boFTRTUbKd9Zq6/edit#heading=h.thldub3y59z5" TargetMode="External"/><Relationship Id="rId5" Type="http://schemas.openxmlformats.org/officeDocument/2006/relationships/hyperlink" Target="https://docs.google.com/document/d/1iUcxSjglFByRdRRk-8boFTRTUbKd9Zq6/edit#heading=h.nlrwaalmsyii" TargetMode="External"/><Relationship Id="rId6" Type="http://schemas.openxmlformats.org/officeDocument/2006/relationships/hyperlink" Target="https://docs.google.com/document/d/1iUcxSjglFByRdRRk-8boFTRTUbKd9Zq6/edit#heading=h.xs30ckyrz1kz" TargetMode="External"/><Relationship Id="rId7" Type="http://schemas.openxmlformats.org/officeDocument/2006/relationships/hyperlink" Target="https://docs.google.com/document/d/1iUcxSjglFByRdRRk-8boFTRTUbKd9Zq6/edit#heading=h.nc3zg9tud2r1" TargetMode="External"/><Relationship Id="rId8" Type="http://schemas.openxmlformats.org/officeDocument/2006/relationships/hyperlink" Target="https://docs.google.com/document/d/1iUcxSjglFByRdRRk-8boFTRTUbKd9Zq6/edit#heading=h.2u57n0254ivl"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0.xml"/><Relationship Id="rId3"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3.xml"/><Relationship Id="rId3" Type="http://schemas.openxmlformats.org/officeDocument/2006/relationships/image" Target="../media/image3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6.xml"/><Relationship Id="rId3" Type="http://schemas.openxmlformats.org/officeDocument/2006/relationships/image" Target="../media/image4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 Id="rId3" Type="http://schemas.openxmlformats.org/officeDocument/2006/relationships/hyperlink" Target="https://www.banque.di.afpa.fr/EspaceEmployeursCandidatsActeurs/titre-professionnel/01278m03"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3"/>
          <p:cNvSpPr/>
          <p:nvPr/>
        </p:nvSpPr>
        <p:spPr>
          <a:xfrm>
            <a:off x="491875" y="703800"/>
            <a:ext cx="7068000" cy="95406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just">
              <a:spcBef>
                <a:spcPts val="0"/>
              </a:spcBef>
              <a:spcAft>
                <a:spcPts val="0"/>
              </a:spcAft>
              <a:buNone/>
            </a:pPr>
            <a:r>
              <a:rPr b="1" lang="fr">
                <a:solidFill>
                  <a:schemeClr val="dk1"/>
                </a:solidFill>
                <a:latin typeface="Montserrat"/>
                <a:ea typeface="Montserrat"/>
                <a:cs typeface="Montserrat"/>
                <a:sym typeface="Montserrat"/>
              </a:rPr>
              <a:t>COORDONNÉES</a:t>
            </a:r>
            <a:endParaRPr b="1">
              <a:solidFill>
                <a:schemeClr val="dk1"/>
              </a:solidFill>
              <a:latin typeface="Montserrat"/>
              <a:ea typeface="Montserrat"/>
              <a:cs typeface="Montserrat"/>
              <a:sym typeface="Montserrat"/>
            </a:endParaRPr>
          </a:p>
          <a:p>
            <a:pPr indent="0" lvl="0" marL="0" rtl="0" algn="just">
              <a:spcBef>
                <a:spcPts val="0"/>
              </a:spcBef>
              <a:spcAft>
                <a:spcPts val="0"/>
              </a:spcAft>
              <a:buClr>
                <a:schemeClr val="dk1"/>
              </a:buClr>
              <a:buSzPts val="1100"/>
              <a:buFont typeface="Arial"/>
              <a:buNone/>
            </a:pPr>
            <a:r>
              <a:rPr lang="fr" sz="1200" u="sng">
                <a:solidFill>
                  <a:schemeClr val="dk1"/>
                </a:solidFill>
                <a:latin typeface="Montserrat Light"/>
                <a:ea typeface="Montserrat Light"/>
                <a:cs typeface="Montserrat Light"/>
                <a:sym typeface="Montserrat Light"/>
              </a:rPr>
              <a:t>					</a:t>
            </a:r>
            <a:endParaRPr sz="1200">
              <a:solidFill>
                <a:schemeClr val="dk1"/>
              </a:solidFill>
              <a:latin typeface="Montserrat Light"/>
              <a:ea typeface="Montserrat Light"/>
              <a:cs typeface="Montserrat Light"/>
              <a:sym typeface="Montserrat Light"/>
            </a:endParaRPr>
          </a:p>
          <a:p>
            <a:pPr indent="0" lvl="0" marL="0" rtl="0" algn="just">
              <a:spcBef>
                <a:spcPts val="0"/>
              </a:spcBef>
              <a:spcAft>
                <a:spcPts val="0"/>
              </a:spcAft>
              <a:buNone/>
            </a:pPr>
            <a:r>
              <a:rPr b="1" lang="fr" sz="1200">
                <a:solidFill>
                  <a:schemeClr val="dk1"/>
                </a:solidFill>
                <a:latin typeface="Montserrat"/>
                <a:ea typeface="Montserrat"/>
                <a:cs typeface="Montserrat"/>
                <a:sym typeface="Montserrat"/>
              </a:rPr>
              <a:t>Nom et Prénom :	</a:t>
            </a:r>
            <a:endParaRPr b="1" sz="1200" u="sng">
              <a:solidFill>
                <a:schemeClr val="dk1"/>
              </a:solidFill>
              <a:latin typeface="Montserrat"/>
              <a:ea typeface="Montserrat"/>
              <a:cs typeface="Montserrat"/>
              <a:sym typeface="Montserrat"/>
            </a:endParaRPr>
          </a:p>
          <a:p>
            <a:pPr indent="0" lvl="0" marL="0" rtl="0" algn="just">
              <a:spcBef>
                <a:spcPts val="0"/>
              </a:spcBef>
              <a:spcAft>
                <a:spcPts val="0"/>
              </a:spcAft>
              <a:buNone/>
            </a:pPr>
            <a:r>
              <a:t/>
            </a:r>
            <a:endParaRPr b="1" sz="1200">
              <a:solidFill>
                <a:schemeClr val="dk1"/>
              </a:solidFill>
              <a:latin typeface="Montserrat"/>
              <a:ea typeface="Montserrat"/>
              <a:cs typeface="Montserrat"/>
              <a:sym typeface="Montserrat"/>
            </a:endParaRPr>
          </a:p>
          <a:p>
            <a:pPr indent="0" lvl="0" marL="0" rtl="0" algn="just">
              <a:spcBef>
                <a:spcPts val="0"/>
              </a:spcBef>
              <a:spcAft>
                <a:spcPts val="0"/>
              </a:spcAft>
              <a:buClr>
                <a:schemeClr val="dk1"/>
              </a:buClr>
              <a:buSzPts val="1100"/>
              <a:buFont typeface="Arial"/>
              <a:buNone/>
            </a:pPr>
            <a:r>
              <a:rPr b="1" lang="fr" sz="1200">
                <a:solidFill>
                  <a:schemeClr val="dk1"/>
                </a:solidFill>
                <a:latin typeface="Montserrat"/>
                <a:ea typeface="Montserrat"/>
                <a:cs typeface="Montserrat"/>
                <a:sym typeface="Montserrat"/>
              </a:rPr>
              <a:t>Adresse mail  :</a:t>
            </a:r>
            <a:r>
              <a:rPr b="1" lang="fr" sz="1200" u="sng">
                <a:solidFill>
                  <a:schemeClr val="dk1"/>
                </a:solidFill>
                <a:latin typeface="Montserrat"/>
                <a:ea typeface="Montserrat"/>
                <a:cs typeface="Montserrat"/>
                <a:sym typeface="Montserrat"/>
              </a:rPr>
              <a:t>			</a:t>
            </a:r>
            <a:r>
              <a:rPr b="1" lang="fr" sz="1200">
                <a:solidFill>
                  <a:schemeClr val="dk1"/>
                </a:solidFill>
                <a:latin typeface="Montserrat"/>
                <a:ea typeface="Montserrat"/>
                <a:cs typeface="Montserrat"/>
                <a:sym typeface="Montserrat"/>
              </a:rPr>
              <a:t>@compagnons-du-devoir.fr</a:t>
            </a:r>
            <a:endParaRPr b="1" sz="1200">
              <a:solidFill>
                <a:schemeClr val="dk1"/>
              </a:solidFill>
              <a:latin typeface="Montserrat"/>
              <a:ea typeface="Montserrat"/>
              <a:cs typeface="Montserrat"/>
              <a:sym typeface="Montserrat"/>
            </a:endParaRPr>
          </a:p>
          <a:p>
            <a:pPr indent="0" lvl="0" marL="0" rtl="0" algn="just">
              <a:spcBef>
                <a:spcPts val="1200"/>
              </a:spcBef>
              <a:spcAft>
                <a:spcPts val="0"/>
              </a:spcAft>
              <a:buNone/>
            </a:pPr>
            <a:r>
              <a:rPr b="1" lang="fr" sz="1200">
                <a:solidFill>
                  <a:schemeClr val="dk1"/>
                </a:solidFill>
                <a:latin typeface="Montserrat"/>
                <a:ea typeface="Montserrat"/>
                <a:cs typeface="Montserrat"/>
                <a:sym typeface="Montserrat"/>
              </a:rPr>
              <a:t>Date de naissance : </a:t>
            </a:r>
            <a:r>
              <a:rPr b="1" lang="fr" sz="1200" u="sng">
                <a:solidFill>
                  <a:schemeClr val="dk1"/>
                </a:solidFill>
                <a:latin typeface="Montserrat"/>
                <a:ea typeface="Montserrat"/>
                <a:cs typeface="Montserrat"/>
                <a:sym typeface="Montserrat"/>
              </a:rPr>
              <a:t> 	/	/			</a:t>
            </a:r>
            <a:r>
              <a:rPr b="1" lang="fr" sz="1200">
                <a:solidFill>
                  <a:schemeClr val="dk1"/>
                </a:solidFill>
                <a:latin typeface="Montserrat"/>
                <a:ea typeface="Montserrat"/>
                <a:cs typeface="Montserrat"/>
                <a:sym typeface="Montserrat"/>
              </a:rPr>
              <a:t>Téléphone : </a:t>
            </a:r>
            <a:endParaRPr b="1" sz="1200" u="sng">
              <a:solidFill>
                <a:schemeClr val="dk1"/>
              </a:solidFill>
              <a:latin typeface="Montserrat"/>
              <a:ea typeface="Montserrat"/>
              <a:cs typeface="Montserrat"/>
              <a:sym typeface="Montserrat"/>
            </a:endParaRPr>
          </a:p>
          <a:p>
            <a:pPr indent="0" lvl="0" marL="0" rtl="0" algn="just">
              <a:spcBef>
                <a:spcPts val="1200"/>
              </a:spcBef>
              <a:spcAft>
                <a:spcPts val="0"/>
              </a:spcAft>
              <a:buNone/>
            </a:pPr>
            <a:r>
              <a:rPr b="1" lang="fr" sz="1200">
                <a:solidFill>
                  <a:schemeClr val="dk1"/>
                </a:solidFill>
                <a:latin typeface="Montserrat"/>
                <a:ea typeface="Montserrat"/>
                <a:cs typeface="Montserrat"/>
                <a:sym typeface="Montserrat"/>
              </a:rPr>
              <a:t>Responsable légaux :</a:t>
            </a:r>
            <a:endParaRPr b="1" sz="1200">
              <a:solidFill>
                <a:schemeClr val="dk1"/>
              </a:solidFill>
              <a:latin typeface="Montserrat"/>
              <a:ea typeface="Montserrat"/>
              <a:cs typeface="Montserrat"/>
              <a:sym typeface="Montserrat"/>
            </a:endParaRPr>
          </a:p>
          <a:p>
            <a:pPr indent="0" lvl="0" marL="0" rtl="0" algn="just">
              <a:spcBef>
                <a:spcPts val="1200"/>
              </a:spcBef>
              <a:spcAft>
                <a:spcPts val="0"/>
              </a:spcAft>
              <a:buNone/>
            </a:pPr>
            <a:r>
              <a:t/>
            </a:r>
            <a:endParaRPr b="1" sz="1200">
              <a:solidFill>
                <a:schemeClr val="dk1"/>
              </a:solidFill>
              <a:latin typeface="Montserrat"/>
              <a:ea typeface="Montserrat"/>
              <a:cs typeface="Montserrat"/>
              <a:sym typeface="Montserrat"/>
            </a:endParaRPr>
          </a:p>
          <a:p>
            <a:pPr indent="0" lvl="0" marL="0" rtl="0" algn="just">
              <a:spcBef>
                <a:spcPts val="1200"/>
              </a:spcBef>
              <a:spcAft>
                <a:spcPts val="0"/>
              </a:spcAft>
              <a:buNone/>
            </a:pPr>
            <a:r>
              <a:t/>
            </a:r>
            <a:endParaRPr b="1" sz="1200">
              <a:solidFill>
                <a:schemeClr val="dk1"/>
              </a:solidFill>
              <a:latin typeface="Montserrat"/>
              <a:ea typeface="Montserrat"/>
              <a:cs typeface="Montserrat"/>
              <a:sym typeface="Montserrat"/>
            </a:endParaRPr>
          </a:p>
          <a:p>
            <a:pPr indent="0" lvl="0" marL="0" rtl="0" algn="just">
              <a:lnSpc>
                <a:spcPct val="200000"/>
              </a:lnSpc>
              <a:spcBef>
                <a:spcPts val="0"/>
              </a:spcBef>
              <a:spcAft>
                <a:spcPts val="0"/>
              </a:spcAft>
              <a:buNone/>
            </a:pPr>
            <a:r>
              <a:t/>
            </a:r>
            <a:endParaRPr b="1" sz="1200">
              <a:solidFill>
                <a:schemeClr val="dk1"/>
              </a:solidFill>
              <a:latin typeface="Montserrat"/>
              <a:ea typeface="Montserrat"/>
              <a:cs typeface="Montserrat"/>
              <a:sym typeface="Montserrat"/>
            </a:endParaRPr>
          </a:p>
          <a:p>
            <a:pPr indent="0" lvl="0" marL="0" rtl="0" algn="just">
              <a:lnSpc>
                <a:spcPct val="200000"/>
              </a:lnSpc>
              <a:spcBef>
                <a:spcPts val="0"/>
              </a:spcBef>
              <a:spcAft>
                <a:spcPts val="0"/>
              </a:spcAft>
              <a:buNone/>
            </a:pPr>
            <a:r>
              <a:rPr b="1" lang="fr" sz="1200">
                <a:solidFill>
                  <a:schemeClr val="dk1"/>
                </a:solidFill>
                <a:latin typeface="Montserrat"/>
                <a:ea typeface="Montserrat"/>
                <a:cs typeface="Montserrat"/>
                <a:sym typeface="Montserrat"/>
              </a:rPr>
              <a:t>Es-tu interne </a:t>
            </a:r>
            <a:r>
              <a:rPr b="1" lang="fr" sz="1200">
                <a:solidFill>
                  <a:schemeClr val="dk1"/>
                </a:solidFill>
                <a:latin typeface="Montserrat"/>
                <a:ea typeface="Montserrat"/>
                <a:cs typeface="Montserrat"/>
                <a:sym typeface="Montserrat"/>
              </a:rPr>
              <a:t>à l’année </a:t>
            </a:r>
            <a:r>
              <a:rPr b="1" lang="fr" sz="1200">
                <a:solidFill>
                  <a:schemeClr val="dk1"/>
                </a:solidFill>
                <a:latin typeface="Montserrat"/>
                <a:ea typeface="Montserrat"/>
                <a:cs typeface="Montserrat"/>
                <a:sym typeface="Montserrat"/>
              </a:rPr>
              <a:t>dans une maison des Compagnons :   oui / non			</a:t>
            </a:r>
            <a:endParaRPr b="1" sz="1200">
              <a:solidFill>
                <a:schemeClr val="dk1"/>
              </a:solidFill>
              <a:latin typeface="Montserrat"/>
              <a:ea typeface="Montserrat"/>
              <a:cs typeface="Montserrat"/>
              <a:sym typeface="Montserrat"/>
            </a:endParaRPr>
          </a:p>
          <a:p>
            <a:pPr indent="0" lvl="0" marL="0" rtl="0" algn="just">
              <a:lnSpc>
                <a:spcPct val="200000"/>
              </a:lnSpc>
              <a:spcBef>
                <a:spcPts val="0"/>
              </a:spcBef>
              <a:spcAft>
                <a:spcPts val="0"/>
              </a:spcAft>
              <a:buNone/>
            </a:pPr>
            <a:r>
              <a:rPr b="1" lang="fr">
                <a:solidFill>
                  <a:schemeClr val="dk1"/>
                </a:solidFill>
                <a:latin typeface="Montserrat"/>
                <a:ea typeface="Montserrat"/>
                <a:cs typeface="Montserrat"/>
                <a:sym typeface="Montserrat"/>
              </a:rPr>
              <a:t>Statut à l’entrée en formation : </a:t>
            </a:r>
            <a:endParaRPr b="1">
              <a:solidFill>
                <a:schemeClr val="dk1"/>
              </a:solidFill>
              <a:latin typeface="Montserrat"/>
              <a:ea typeface="Montserrat"/>
              <a:cs typeface="Montserrat"/>
              <a:sym typeface="Montserrat"/>
            </a:endParaRPr>
          </a:p>
          <a:p>
            <a:pPr indent="0" lvl="0" marL="0" rtl="0" algn="just">
              <a:lnSpc>
                <a:spcPct val="200000"/>
              </a:lnSpc>
              <a:spcBef>
                <a:spcPts val="0"/>
              </a:spcBef>
              <a:spcAft>
                <a:spcPts val="0"/>
              </a:spcAft>
              <a:buNone/>
            </a:pPr>
            <a:r>
              <a:t/>
            </a:r>
            <a:endParaRPr b="1">
              <a:solidFill>
                <a:schemeClr val="dk1"/>
              </a:solidFill>
              <a:latin typeface="Montserrat"/>
              <a:ea typeface="Montserrat"/>
              <a:cs typeface="Montserrat"/>
              <a:sym typeface="Montserrat"/>
            </a:endParaRPr>
          </a:p>
          <a:p>
            <a:pPr indent="0" lvl="0" marL="0" rtl="0" algn="just">
              <a:lnSpc>
                <a:spcPct val="200000"/>
              </a:lnSpc>
              <a:spcBef>
                <a:spcPts val="0"/>
              </a:spcBef>
              <a:spcAft>
                <a:spcPts val="0"/>
              </a:spcAft>
              <a:buNone/>
            </a:pPr>
            <a:r>
              <a:rPr b="1" lang="fr">
                <a:solidFill>
                  <a:schemeClr val="dk1"/>
                </a:solidFill>
                <a:latin typeface="Montserrat"/>
                <a:ea typeface="Montserrat"/>
                <a:cs typeface="Montserrat"/>
                <a:sym typeface="Montserrat"/>
              </a:rPr>
              <a:t>Parcours sur le Tour de France</a:t>
            </a:r>
            <a:endParaRPr b="1">
              <a:solidFill>
                <a:schemeClr val="dk1"/>
              </a:solidFill>
              <a:latin typeface="Montserrat"/>
              <a:ea typeface="Montserrat"/>
              <a:cs typeface="Montserrat"/>
              <a:sym typeface="Montserrat"/>
            </a:endParaRPr>
          </a:p>
          <a:p>
            <a:pPr indent="0" lvl="0" marL="0" rtl="0" algn="just">
              <a:lnSpc>
                <a:spcPct val="200000"/>
              </a:lnSpc>
              <a:spcBef>
                <a:spcPts val="0"/>
              </a:spcBef>
              <a:spcAft>
                <a:spcPts val="0"/>
              </a:spcAft>
              <a:buNone/>
            </a:pPr>
            <a:r>
              <a:rPr lang="fr" sz="1200" u="sng">
                <a:solidFill>
                  <a:schemeClr val="dk1"/>
                </a:solidFill>
                <a:latin typeface="Montserrat Light"/>
                <a:ea typeface="Montserrat Light"/>
                <a:cs typeface="Montserrat Light"/>
                <a:sym typeface="Montserrat Light"/>
              </a:rPr>
              <a:t>	</a:t>
            </a:r>
            <a:endParaRPr sz="1200" u="sng">
              <a:solidFill>
                <a:schemeClr val="dk1"/>
              </a:solidFill>
              <a:latin typeface="Montserrat Light"/>
              <a:ea typeface="Montserrat Light"/>
              <a:cs typeface="Montserrat Light"/>
              <a:sym typeface="Montserrat Light"/>
            </a:endParaRPr>
          </a:p>
          <a:p>
            <a:pPr indent="0" lvl="0" marL="1828800" rtl="0" algn="just">
              <a:lnSpc>
                <a:spcPct val="200000"/>
              </a:lnSpc>
              <a:spcBef>
                <a:spcPts val="0"/>
              </a:spcBef>
              <a:spcAft>
                <a:spcPts val="0"/>
              </a:spcAft>
              <a:buNone/>
            </a:pPr>
            <a:r>
              <a:t/>
            </a:r>
            <a:endParaRPr sz="1200" u="sng">
              <a:solidFill>
                <a:schemeClr val="dk1"/>
              </a:solidFill>
              <a:latin typeface="Montserrat Light"/>
              <a:ea typeface="Montserrat Light"/>
              <a:cs typeface="Montserrat Light"/>
              <a:sym typeface="Montserrat Light"/>
            </a:endParaRPr>
          </a:p>
          <a:p>
            <a:pPr indent="0" lvl="0" marL="0" rtl="0" algn="just">
              <a:spcBef>
                <a:spcPts val="0"/>
              </a:spcBef>
              <a:spcAft>
                <a:spcPts val="600"/>
              </a:spcAft>
              <a:buNone/>
            </a:pPr>
            <a:r>
              <a:rPr lang="fr" sz="1200" u="sng">
                <a:solidFill>
                  <a:schemeClr val="dk1"/>
                </a:solidFill>
                <a:latin typeface="Comfortaa Light"/>
                <a:ea typeface="Comfortaa Light"/>
                <a:cs typeface="Comfortaa Light"/>
                <a:sym typeface="Comfortaa Light"/>
              </a:rPr>
              <a:t>												</a:t>
            </a:r>
            <a:endParaRPr>
              <a:latin typeface="Montserrat"/>
              <a:ea typeface="Montserrat"/>
              <a:cs typeface="Montserrat"/>
              <a:sym typeface="Montserrat"/>
            </a:endParaRPr>
          </a:p>
        </p:txBody>
      </p:sp>
      <p:sp>
        <p:nvSpPr>
          <p:cNvPr id="101" name="Google Shape;101;p33"/>
          <p:cNvSpPr txBox="1"/>
          <p:nvPr>
            <p:ph idx="4294967295" type="title"/>
          </p:nvPr>
        </p:nvSpPr>
        <p:spPr>
          <a:xfrm>
            <a:off x="360700" y="0"/>
            <a:ext cx="7199400" cy="885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SUIVI DU PARCOURS</a:t>
            </a:r>
            <a:endParaRPr sz="2400">
              <a:latin typeface="Montserrat"/>
              <a:ea typeface="Montserrat"/>
              <a:cs typeface="Montserrat"/>
              <a:sym typeface="Montserrat"/>
            </a:endParaRPr>
          </a:p>
        </p:txBody>
      </p:sp>
      <p:graphicFrame>
        <p:nvGraphicFramePr>
          <p:cNvPr id="102" name="Google Shape;102;p33"/>
          <p:cNvGraphicFramePr/>
          <p:nvPr/>
        </p:nvGraphicFramePr>
        <p:xfrm>
          <a:off x="491875" y="5224775"/>
          <a:ext cx="3000000" cy="3000000"/>
        </p:xfrm>
        <a:graphic>
          <a:graphicData uri="http://schemas.openxmlformats.org/drawingml/2006/table">
            <a:tbl>
              <a:tblPr>
                <a:noFill/>
                <a:tableStyleId>{A4C9C0C8-EC3D-481D-AF12-68165B272FD7}</a:tableStyleId>
              </a:tblPr>
              <a:tblGrid>
                <a:gridCol w="2232500"/>
                <a:gridCol w="2232500"/>
                <a:gridCol w="2232500"/>
              </a:tblGrid>
              <a:tr h="1186725">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1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2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3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1009550">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4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5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6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r h="1009550">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7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8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c>
                  <a:txBody>
                    <a:bodyPr/>
                    <a:lstStyle/>
                    <a:p>
                      <a:pPr indent="-304800" lvl="0" marL="457200" rtl="0" algn="l">
                        <a:spcBef>
                          <a:spcPts val="0"/>
                        </a:spcBef>
                        <a:spcAft>
                          <a:spcPts val="0"/>
                        </a:spcAft>
                        <a:buClr>
                          <a:schemeClr val="dk1"/>
                        </a:buClr>
                        <a:buSzPts val="1200"/>
                        <a:buFont typeface="Montserrat"/>
                        <a:buChar char="❏"/>
                      </a:pPr>
                      <a:r>
                        <a:rPr b="1" lang="fr" sz="1200">
                          <a:solidFill>
                            <a:schemeClr val="dk1"/>
                          </a:solidFill>
                          <a:latin typeface="Montserrat"/>
                          <a:ea typeface="Montserrat"/>
                          <a:cs typeface="Montserrat"/>
                          <a:sym typeface="Montserrat"/>
                        </a:rPr>
                        <a:t>Année 9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Statut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Ville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Diplôme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Formateur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MDM :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Contact : </a:t>
                      </a:r>
                      <a:endParaRPr sz="1200">
                        <a:solidFill>
                          <a:schemeClr val="dk1"/>
                        </a:solidFill>
                        <a:latin typeface="Montserrat"/>
                        <a:ea typeface="Montserrat"/>
                        <a:cs typeface="Montserrat"/>
                        <a:sym typeface="Montserrat"/>
                      </a:endParaRPr>
                    </a:p>
                  </a:txBody>
                  <a:tcPr marT="91425" marB="91425" marR="91425" marL="91425">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D9D9D9"/>
                      </a:solidFill>
                      <a:prstDash val="solid"/>
                      <a:round/>
                      <a:headEnd len="sm" w="sm" type="none"/>
                      <a:tailEnd len="sm" w="sm" type="none"/>
                    </a:lnT>
                    <a:lnB cap="flat" cmpd="sng" w="9525">
                      <a:solidFill>
                        <a:srgbClr val="D9D9D9"/>
                      </a:solidFill>
                      <a:prstDash val="solid"/>
                      <a:round/>
                      <a:headEnd len="sm" w="sm" type="none"/>
                      <a:tailEnd len="sm" w="sm" type="none"/>
                    </a:lnB>
                  </a:tcPr>
                </a:tc>
              </a:tr>
            </a:tbl>
          </a:graphicData>
        </a:graphic>
      </p:graphicFrame>
      <p:graphicFrame>
        <p:nvGraphicFramePr>
          <p:cNvPr id="103" name="Google Shape;103;p33"/>
          <p:cNvGraphicFramePr/>
          <p:nvPr/>
        </p:nvGraphicFramePr>
        <p:xfrm>
          <a:off x="491875" y="4091050"/>
          <a:ext cx="3000000" cy="3000000"/>
        </p:xfrm>
        <a:graphic>
          <a:graphicData uri="http://schemas.openxmlformats.org/drawingml/2006/table">
            <a:tbl>
              <a:tblPr>
                <a:noFill/>
                <a:tableStyleId>{A4C9C0C8-EC3D-481D-AF12-68165B272FD7}</a:tableStyleId>
              </a:tblPr>
              <a:tblGrid>
                <a:gridCol w="2103200"/>
                <a:gridCol w="2103200"/>
                <a:gridCol w="2103200"/>
              </a:tblGrid>
              <a:tr h="381000">
                <a:tc>
                  <a:txBody>
                    <a:bodyPr/>
                    <a:lstStyle/>
                    <a:p>
                      <a:pPr indent="-304800" lvl="0" marL="457200" rtl="0" algn="l">
                        <a:spcBef>
                          <a:spcPts val="0"/>
                        </a:spcBef>
                        <a:spcAft>
                          <a:spcPts val="0"/>
                        </a:spcAft>
                        <a:buSzPts val="1200"/>
                        <a:buFont typeface="Montserrat"/>
                        <a:buChar char="❏"/>
                      </a:pPr>
                      <a:r>
                        <a:rPr lang="fr" sz="1200">
                          <a:latin typeface="Montserrat"/>
                          <a:ea typeface="Montserrat"/>
                          <a:cs typeface="Montserrat"/>
                          <a:sym typeface="Montserrat"/>
                        </a:rPr>
                        <a:t>Formation initial</a:t>
                      </a:r>
                      <a:endParaRPr sz="12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304800" lvl="0" marL="457200" rtl="0" algn="l">
                        <a:spcBef>
                          <a:spcPts val="0"/>
                        </a:spcBef>
                        <a:spcAft>
                          <a:spcPts val="0"/>
                        </a:spcAft>
                        <a:buSzPts val="1200"/>
                        <a:buFont typeface="Montserrat"/>
                        <a:buChar char="❏"/>
                      </a:pPr>
                      <a:r>
                        <a:rPr lang="fr" sz="1200">
                          <a:latin typeface="Montserrat"/>
                          <a:ea typeface="Montserrat"/>
                          <a:cs typeface="Montserrat"/>
                          <a:sym typeface="Montserrat"/>
                        </a:rPr>
                        <a:t>Post-bac </a:t>
                      </a:r>
                      <a:endParaRPr sz="12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lang="fr" sz="1200">
                          <a:latin typeface="Montserrat"/>
                          <a:ea typeface="Montserrat"/>
                          <a:cs typeface="Montserrat"/>
                          <a:sym typeface="Montserrat"/>
                        </a:rPr>
                        <a:t>Diplômes</a:t>
                      </a:r>
                      <a:r>
                        <a:rPr lang="fr" sz="1200">
                          <a:latin typeface="Montserrat"/>
                          <a:ea typeface="Montserrat"/>
                          <a:cs typeface="Montserrat"/>
                          <a:sym typeface="Montserrat"/>
                        </a:rPr>
                        <a:t> :</a:t>
                      </a:r>
                      <a:endParaRPr sz="12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graphicFrame>
        <p:nvGraphicFramePr>
          <p:cNvPr id="104" name="Google Shape;104;p33"/>
          <p:cNvGraphicFramePr/>
          <p:nvPr/>
        </p:nvGraphicFramePr>
        <p:xfrm>
          <a:off x="628650" y="2423975"/>
          <a:ext cx="3000000" cy="3000000"/>
        </p:xfrm>
        <a:graphic>
          <a:graphicData uri="http://schemas.openxmlformats.org/drawingml/2006/table">
            <a:tbl>
              <a:tblPr>
                <a:noFill/>
                <a:tableStyleId>{A4C9C0C8-EC3D-481D-AF12-68165B272FD7}</a:tableStyleId>
              </a:tblPr>
              <a:tblGrid>
                <a:gridCol w="3397225"/>
                <a:gridCol w="3397225"/>
              </a:tblGrid>
              <a:tr h="381000">
                <a:tc>
                  <a:txBody>
                    <a:bodyPr/>
                    <a:lstStyle/>
                    <a:p>
                      <a:pPr indent="0" lvl="0" marL="0" rtl="0" algn="l">
                        <a:spcBef>
                          <a:spcPts val="0"/>
                        </a:spcBef>
                        <a:spcAft>
                          <a:spcPts val="0"/>
                        </a:spcAft>
                        <a:buNone/>
                      </a:pPr>
                      <a:r>
                        <a:rPr lang="fr" sz="1200">
                          <a:latin typeface="Montserrat"/>
                          <a:ea typeface="Montserrat"/>
                          <a:cs typeface="Montserrat"/>
                          <a:sym typeface="Montserrat"/>
                        </a:rPr>
                        <a:t>Responsable 1 :</a:t>
                      </a:r>
                      <a:endParaRPr sz="1200">
                        <a:latin typeface="Montserrat"/>
                        <a:ea typeface="Montserrat"/>
                        <a:cs typeface="Montserrat"/>
                        <a:sym typeface="Montserrat"/>
                      </a:endParaRPr>
                    </a:p>
                    <a:p>
                      <a:pPr indent="0" lvl="0" marL="0" rtl="0" algn="l">
                        <a:spcBef>
                          <a:spcPts val="0"/>
                        </a:spcBef>
                        <a:spcAft>
                          <a:spcPts val="0"/>
                        </a:spcAft>
                        <a:buNone/>
                      </a:pPr>
                      <a:r>
                        <a:rPr lang="fr" sz="1200">
                          <a:latin typeface="Montserrat"/>
                          <a:ea typeface="Montserrat"/>
                          <a:cs typeface="Montserrat"/>
                          <a:sym typeface="Montserrat"/>
                        </a:rPr>
                        <a:t>NOM/Prénom :</a:t>
                      </a:r>
                      <a:endParaRPr sz="1200">
                        <a:latin typeface="Montserrat"/>
                        <a:ea typeface="Montserrat"/>
                        <a:cs typeface="Montserrat"/>
                        <a:sym typeface="Montserrat"/>
                      </a:endParaRPr>
                    </a:p>
                    <a:p>
                      <a:pPr indent="0" lvl="0" marL="0" rtl="0" algn="l">
                        <a:spcBef>
                          <a:spcPts val="0"/>
                        </a:spcBef>
                        <a:spcAft>
                          <a:spcPts val="0"/>
                        </a:spcAft>
                        <a:buNone/>
                      </a:pPr>
                      <a:r>
                        <a:rPr lang="fr" sz="1200">
                          <a:latin typeface="Montserrat"/>
                          <a:ea typeface="Montserrat"/>
                          <a:cs typeface="Montserrat"/>
                          <a:sym typeface="Montserrat"/>
                        </a:rPr>
                        <a:t>Mail : </a:t>
                      </a:r>
                      <a:endParaRPr sz="1200">
                        <a:latin typeface="Montserrat"/>
                        <a:ea typeface="Montserrat"/>
                        <a:cs typeface="Montserrat"/>
                        <a:sym typeface="Montserrat"/>
                      </a:endParaRPr>
                    </a:p>
                    <a:p>
                      <a:pPr indent="0" lvl="0" marL="0" rtl="0" algn="l">
                        <a:spcBef>
                          <a:spcPts val="0"/>
                        </a:spcBef>
                        <a:spcAft>
                          <a:spcPts val="0"/>
                        </a:spcAft>
                        <a:buNone/>
                      </a:pPr>
                      <a:r>
                        <a:rPr lang="fr" sz="1200">
                          <a:latin typeface="Montserrat"/>
                          <a:ea typeface="Montserrat"/>
                          <a:cs typeface="Montserrat"/>
                          <a:sym typeface="Montserrat"/>
                        </a:rPr>
                        <a:t>Téléphone : </a:t>
                      </a:r>
                      <a:endParaRPr sz="1200">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Responsable 2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NOM/Prénom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Mail :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Téléphone : </a:t>
                      </a:r>
                      <a:endParaRPr sz="1200">
                        <a:solidFill>
                          <a:schemeClr val="dk1"/>
                        </a:solidFill>
                        <a:latin typeface="Montserrat"/>
                        <a:ea typeface="Montserrat"/>
                        <a:cs typeface="Montserrat"/>
                        <a:sym typeface="Montserrat"/>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5"/>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Table des matières</a:t>
            </a:r>
            <a:endParaRPr sz="2400">
              <a:latin typeface="Montserrat"/>
              <a:ea typeface="Montserrat"/>
              <a:cs typeface="Montserrat"/>
              <a:sym typeface="Montserrat"/>
            </a:endParaRPr>
          </a:p>
        </p:txBody>
      </p:sp>
      <p:sp>
        <p:nvSpPr>
          <p:cNvPr id="114" name="Google Shape;114;p35"/>
          <p:cNvSpPr txBox="1"/>
          <p:nvPr/>
        </p:nvSpPr>
        <p:spPr>
          <a:xfrm>
            <a:off x="458250" y="1033200"/>
            <a:ext cx="6643500" cy="517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b="1"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AutoNum type="arabicPeriod"/>
            </a:pPr>
            <a:r>
              <a:rPr b="1" lang="fr" sz="1200">
                <a:solidFill>
                  <a:schemeClr val="dk1"/>
                </a:solidFill>
                <a:latin typeface="Montserrat"/>
                <a:ea typeface="Montserrat"/>
                <a:cs typeface="Montserrat"/>
                <a:sym typeface="Montserrat"/>
              </a:rPr>
              <a:t>Introduction p. 3 - 5</a:t>
            </a:r>
            <a:endParaRPr b="1"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C’est quoi un portfolio ?</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C’est quoi la démarche réflexive ?</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Quels sont les outils que tu vas utiliser ?</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Quelles sont les différentes parties du portfolio ?</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Quel est le contexte d’utilisation du portfolio ?</a:t>
            </a:r>
            <a:endParaRPr sz="1200">
              <a:solidFill>
                <a:schemeClr val="dk1"/>
              </a:solidFill>
              <a:latin typeface="Montserrat"/>
              <a:ea typeface="Montserrat"/>
              <a:cs typeface="Montserrat"/>
              <a:sym typeface="Montserrat"/>
            </a:endParaRPr>
          </a:p>
          <a:p>
            <a:pPr indent="0" lvl="0" marL="914400" rtl="0" algn="l">
              <a:spcBef>
                <a:spcPts val="0"/>
              </a:spcBef>
              <a:spcAft>
                <a:spcPts val="0"/>
              </a:spcAft>
              <a:buNone/>
            </a:pPr>
            <a:r>
              <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AutoNum type="arabicPeriod"/>
            </a:pPr>
            <a:r>
              <a:rPr b="1" lang="fr" sz="1200">
                <a:solidFill>
                  <a:schemeClr val="dk1"/>
                </a:solidFill>
                <a:latin typeface="Montserrat"/>
                <a:ea typeface="Montserrat"/>
                <a:cs typeface="Montserrat"/>
                <a:sym typeface="Montserrat"/>
              </a:rPr>
              <a:t>Comment se passe le suivi de ma formation </a:t>
            </a:r>
            <a:r>
              <a:rPr b="1" lang="fr" sz="1200">
                <a:solidFill>
                  <a:schemeClr val="dk1"/>
                </a:solidFill>
                <a:latin typeface="Montserrat"/>
                <a:ea typeface="Montserrat"/>
                <a:cs typeface="Montserrat"/>
                <a:sym typeface="Montserrat"/>
              </a:rPr>
              <a:t>p. 6 - 9</a:t>
            </a:r>
            <a:endParaRPr b="1"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Schéma global du suivi en formation </a:t>
            </a:r>
            <a:endParaRPr sz="1200">
              <a:solidFill>
                <a:schemeClr val="dk1"/>
              </a:solidFill>
              <a:highlight>
                <a:schemeClr val="accent6"/>
              </a:highlight>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Le suivi compagnonnique</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Le suivi au CFA</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Le suivi en entreprise</a:t>
            </a:r>
            <a:endParaRPr sz="1200">
              <a:solidFill>
                <a:schemeClr val="dk1"/>
              </a:solidFill>
              <a:latin typeface="Montserrat"/>
              <a:ea typeface="Montserrat"/>
              <a:cs typeface="Montserrat"/>
              <a:sym typeface="Montserrat"/>
            </a:endParaRPr>
          </a:p>
          <a:p>
            <a:pPr indent="0" lvl="0" marL="914400" rtl="0" algn="l">
              <a:spcBef>
                <a:spcPts val="0"/>
              </a:spcBef>
              <a:spcAft>
                <a:spcPts val="0"/>
              </a:spcAft>
              <a:buNone/>
            </a:pPr>
            <a:r>
              <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AutoNum type="arabicPeriod"/>
            </a:pPr>
            <a:r>
              <a:rPr b="1" lang="fr" sz="1200">
                <a:solidFill>
                  <a:schemeClr val="dk1"/>
                </a:solidFill>
                <a:latin typeface="Montserrat"/>
                <a:ea typeface="Montserrat"/>
                <a:cs typeface="Montserrat"/>
                <a:sym typeface="Montserrat"/>
              </a:rPr>
              <a:t>Le parcours en compagnonnage </a:t>
            </a:r>
            <a:r>
              <a:rPr b="1" lang="fr" sz="1200">
                <a:solidFill>
                  <a:schemeClr val="dk1"/>
                </a:solidFill>
                <a:latin typeface="Montserrat"/>
                <a:ea typeface="Montserrat"/>
                <a:cs typeface="Montserrat"/>
                <a:sym typeface="Montserrat"/>
              </a:rPr>
              <a:t>p. 10 - 12</a:t>
            </a:r>
            <a:endParaRPr b="1"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C’est quoi le processus métier ?</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Liste des phases et des aptitudes</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La formation chez les compagnons du devoir</a:t>
            </a:r>
            <a:endParaRPr sz="1200">
              <a:solidFill>
                <a:schemeClr val="dk1"/>
              </a:solidFill>
              <a:latin typeface="Montserrat"/>
              <a:ea typeface="Montserrat"/>
              <a:cs typeface="Montserrat"/>
              <a:sym typeface="Montserrat"/>
            </a:endParaRPr>
          </a:p>
          <a:p>
            <a:pPr indent="0" lvl="0" marL="914400" rtl="0" algn="l">
              <a:spcBef>
                <a:spcPts val="0"/>
              </a:spcBef>
              <a:spcAft>
                <a:spcPts val="0"/>
              </a:spcAft>
              <a:buNone/>
            </a:pPr>
            <a:r>
              <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AutoNum type="arabicPeriod"/>
            </a:pPr>
            <a:r>
              <a:rPr b="1" lang="fr" sz="1200">
                <a:solidFill>
                  <a:schemeClr val="dk1"/>
                </a:solidFill>
                <a:latin typeface="Montserrat"/>
                <a:ea typeface="Montserrat"/>
                <a:cs typeface="Montserrat"/>
                <a:sym typeface="Montserrat"/>
              </a:rPr>
              <a:t>L’évaluation formative chez les Compagnons du devoirs </a:t>
            </a:r>
            <a:r>
              <a:rPr b="1" lang="fr" sz="1200">
                <a:solidFill>
                  <a:schemeClr val="dk1"/>
                </a:solidFill>
                <a:latin typeface="Montserrat"/>
                <a:ea typeface="Montserrat"/>
                <a:cs typeface="Montserrat"/>
                <a:sym typeface="Montserrat"/>
              </a:rPr>
              <a:t>p. 13 - 22</a:t>
            </a:r>
            <a:endParaRPr b="1"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C’est quoi l’évaluation formative ?</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Comment ça va fonctionner ?</a:t>
            </a:r>
            <a:endParaRPr sz="1200">
              <a:solidFill>
                <a:schemeClr val="dk1"/>
              </a:solidFill>
              <a:latin typeface="Montserrat"/>
              <a:ea typeface="Montserrat"/>
              <a:cs typeface="Montserrat"/>
              <a:sym typeface="Montserrat"/>
            </a:endParaRPr>
          </a:p>
          <a:p>
            <a:pPr indent="-304800" lvl="1" marL="914400" rtl="0" algn="l">
              <a:spcBef>
                <a:spcPts val="0"/>
              </a:spcBef>
              <a:spcAft>
                <a:spcPts val="0"/>
              </a:spcAft>
              <a:buClr>
                <a:schemeClr val="dk1"/>
              </a:buClr>
              <a:buSzPts val="1200"/>
              <a:buFont typeface="Montserrat"/>
              <a:buAutoNum type="alphaLcPeriod"/>
            </a:pPr>
            <a:r>
              <a:rPr lang="fr" sz="1200">
                <a:solidFill>
                  <a:schemeClr val="dk1"/>
                </a:solidFill>
                <a:latin typeface="Montserrat"/>
                <a:ea typeface="Montserrat"/>
                <a:cs typeface="Montserrat"/>
                <a:sym typeface="Montserrat"/>
              </a:rPr>
              <a:t>Découvrir les grilles d’autoévaluation</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800">
              <a:solidFill>
                <a:schemeClr val="dk1"/>
              </a:solidFill>
              <a:highlight>
                <a:srgbClr val="FFFF00"/>
              </a:highlight>
              <a:latin typeface="Montserrat"/>
              <a:ea typeface="Montserrat"/>
              <a:cs typeface="Montserrat"/>
              <a:sym typeface="Montserrat"/>
            </a:endParaRPr>
          </a:p>
        </p:txBody>
      </p:sp>
      <p:sp>
        <p:nvSpPr>
          <p:cNvPr id="115" name="Google Shape;115;p35"/>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36"/>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Introduction</a:t>
            </a:r>
            <a:endParaRPr sz="2400">
              <a:latin typeface="Montserrat"/>
              <a:ea typeface="Montserrat"/>
              <a:cs typeface="Montserrat"/>
              <a:sym typeface="Montserrat"/>
            </a:endParaRPr>
          </a:p>
        </p:txBody>
      </p:sp>
      <p:sp>
        <p:nvSpPr>
          <p:cNvPr id="121" name="Google Shape;121;p36"/>
          <p:cNvSpPr txBox="1"/>
          <p:nvPr/>
        </p:nvSpPr>
        <p:spPr>
          <a:xfrm>
            <a:off x="422575" y="1033200"/>
            <a:ext cx="6725400" cy="89121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Montserrat"/>
              <a:buAutoNum type="alphaLcPeriod"/>
            </a:pPr>
            <a:r>
              <a:rPr b="1" lang="fr" sz="1200">
                <a:solidFill>
                  <a:schemeClr val="dk1"/>
                </a:solidFill>
                <a:latin typeface="Montserrat"/>
                <a:ea typeface="Montserrat"/>
                <a:cs typeface="Montserrat"/>
                <a:sym typeface="Montserrat"/>
              </a:rPr>
              <a:t>C’est quoi un portfolio ? </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Le portfolio, c’est un dossier personnel qui permet de recueillir tes expériences au cours de ta formation, de les analyser et de les présenter. Le moteur de ce portfolio c’est toi, l’apprenant, accompagné de tes formateurs et de tes tuteurs dans tous tes contextes de formation. Il est capital de bien prendre en main ton portfolio pour mieux analyser ton parcours au centre de formation, en entreprise mais aussi dans la vie quotidienne.</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AutoNum type="alphaLcPeriod"/>
            </a:pPr>
            <a:r>
              <a:rPr b="1" lang="fr" sz="1200">
                <a:solidFill>
                  <a:schemeClr val="dk1"/>
                </a:solidFill>
                <a:latin typeface="Montserrat"/>
                <a:ea typeface="Montserrat"/>
                <a:cs typeface="Montserrat"/>
                <a:sym typeface="Montserrat"/>
              </a:rPr>
              <a:t>Comment faire pour compléter le portfolio ?</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Au début tu seras guidé par ton formateur qui t’expliquera à chaque regroupement quels documents tu dois compléter et comment. Petit à petit, tu prendras l’habitude de compléter les différents documents en autonomie pour alimenter ton portfolio.</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L’objectif principal de ce portfolio c’est de montrer ta progression individuelle et les moyens déployés pour évoluer et progresser tout au long de la formation. on appelle cela la démarche réflexive.</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AutoNum type="alphaLcPeriod"/>
            </a:pPr>
            <a:r>
              <a:rPr b="1" lang="fr" sz="1200">
                <a:solidFill>
                  <a:schemeClr val="dk1"/>
                </a:solidFill>
                <a:latin typeface="Montserrat"/>
                <a:ea typeface="Montserrat"/>
                <a:cs typeface="Montserrat"/>
                <a:sym typeface="Montserrat"/>
              </a:rPr>
              <a:t>C’est quoi la démarche réflexive ? </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highlight>
                  <a:schemeClr val="lt1"/>
                </a:highlight>
                <a:latin typeface="Montserrat"/>
                <a:ea typeface="Montserrat"/>
                <a:cs typeface="Montserrat"/>
                <a:sym typeface="Montserrat"/>
              </a:rPr>
              <a:t>La démarche réflexive est définie comme une méthode qui permet à l’apprenant d’analyser, de créer du sens et d’effectuer une lecture de son potentiel et de ses réussites pour progresser dans ses pratiques, repérer ses atouts et prendre conscience des axes à améliorer. </a:t>
            </a:r>
            <a:endParaRPr sz="1200">
              <a:solidFill>
                <a:schemeClr val="dk1"/>
              </a:solidFill>
              <a:highlight>
                <a:schemeClr val="lt1"/>
              </a:highlight>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En résumé, il s’agit pour toi d’analyser ton travail pour en parler à ton formateur ou ton tuteur en entreprise lors des temps d’échange dédiés. Vous pourrez ensemble revenir sur tes forces et faiblesses et adapter le travail à tes besoins dans la formation</a:t>
            </a:r>
            <a:r>
              <a:rPr lang="fr" sz="1200">
                <a:solidFill>
                  <a:schemeClr val="dk1"/>
                </a:solidFill>
                <a:highlight>
                  <a:srgbClr val="FFFF00"/>
                </a:highlight>
                <a:latin typeface="Montserrat"/>
                <a:ea typeface="Montserrat"/>
                <a:cs typeface="Montserrat"/>
                <a:sym typeface="Montserrat"/>
              </a:rPr>
              <a:t>.</a:t>
            </a:r>
            <a:endParaRPr sz="1200">
              <a:solidFill>
                <a:schemeClr val="dk1"/>
              </a:solidFill>
              <a:highlight>
                <a:srgbClr val="FFFF00"/>
              </a:highlight>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lt1"/>
              </a:highlight>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AutoNum type="alphaLcPeriod"/>
            </a:pPr>
            <a:r>
              <a:rPr b="1" lang="fr" sz="1200">
                <a:solidFill>
                  <a:schemeClr val="dk1"/>
                </a:solidFill>
                <a:latin typeface="Montserrat"/>
                <a:ea typeface="Montserrat"/>
                <a:cs typeface="Montserrat"/>
                <a:sym typeface="Montserrat"/>
              </a:rPr>
              <a:t>Quels sont les outils que tu vas utiliser ?</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457200" rtl="0" algn="l">
              <a:spcBef>
                <a:spcPts val="0"/>
              </a:spcBef>
              <a:spcAft>
                <a:spcPts val="0"/>
              </a:spcAft>
              <a:buClr>
                <a:schemeClr val="dk1"/>
              </a:buClr>
              <a:buSzPts val="1100"/>
              <a:buFont typeface="Arial"/>
              <a:buNone/>
            </a:pPr>
            <a:r>
              <a:rPr b="1" lang="fr" sz="1200">
                <a:solidFill>
                  <a:schemeClr val="dk1"/>
                </a:solidFill>
                <a:latin typeface="Montserrat"/>
                <a:ea typeface="Montserrat"/>
                <a:cs typeface="Montserrat"/>
                <a:sym typeface="Montserrat"/>
              </a:rPr>
              <a:t>classroom </a:t>
            </a:r>
            <a:r>
              <a:rPr lang="fr" sz="1200">
                <a:solidFill>
                  <a:schemeClr val="dk1"/>
                </a:solidFill>
                <a:latin typeface="Montserrat"/>
                <a:ea typeface="Montserrat"/>
                <a:cs typeface="Montserrat"/>
                <a:sym typeface="Montserrat"/>
              </a:rPr>
              <a:t>: c’est ton outil central. Il est géré par ton formateur qui te transmettra toute l’année tes devoirs, tes évaluations, des informations utiles, etc. C’est avec classroom que tu recevras les documents à remplir toute l’année, il faut donc veiller à bien l’installer et à activer les notifications sur ton smartphone.</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457200" rtl="0" algn="l">
              <a:spcBef>
                <a:spcPts val="0"/>
              </a:spcBef>
              <a:spcAft>
                <a:spcPts val="0"/>
              </a:spcAft>
              <a:buClr>
                <a:schemeClr val="dk1"/>
              </a:buClr>
              <a:buSzPts val="1100"/>
              <a:buFont typeface="Arial"/>
              <a:buNone/>
            </a:pPr>
            <a:r>
              <a:rPr b="1" lang="fr" sz="1200">
                <a:solidFill>
                  <a:schemeClr val="dk1"/>
                </a:solidFill>
                <a:latin typeface="Montserrat"/>
                <a:ea typeface="Montserrat"/>
                <a:cs typeface="Montserrat"/>
                <a:sym typeface="Montserrat"/>
              </a:rPr>
              <a:t>sheet </a:t>
            </a:r>
            <a:r>
              <a:rPr lang="fr" sz="1200">
                <a:solidFill>
                  <a:schemeClr val="dk1"/>
                </a:solidFill>
                <a:latin typeface="Montserrat"/>
                <a:ea typeface="Montserrat"/>
                <a:cs typeface="Montserrat"/>
                <a:sym typeface="Montserrat"/>
              </a:rPr>
              <a:t>: c’est ton outil d’auto-évaluation. Tu pourras y trouver les grilles d’évaluations de tous les modules de la formation et tu pourras remplir tes grilles au fur et à mesure. Ces grilles seront intégrées aussi à ton portfolio.</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457200" rtl="0" algn="l">
              <a:spcBef>
                <a:spcPts val="0"/>
              </a:spcBef>
              <a:spcAft>
                <a:spcPts val="0"/>
              </a:spcAft>
              <a:buClr>
                <a:schemeClr val="dk1"/>
              </a:buClr>
              <a:buSzPts val="1100"/>
              <a:buFont typeface="Arial"/>
              <a:buNone/>
            </a:pPr>
            <a:r>
              <a:rPr b="1" lang="fr" sz="1200">
                <a:solidFill>
                  <a:schemeClr val="dk1"/>
                </a:solidFill>
                <a:latin typeface="Montserrat"/>
                <a:ea typeface="Montserrat"/>
                <a:cs typeface="Montserrat"/>
                <a:sym typeface="Montserrat"/>
              </a:rPr>
              <a:t>slides </a:t>
            </a:r>
            <a:r>
              <a:rPr lang="fr" sz="1200">
                <a:solidFill>
                  <a:schemeClr val="dk1"/>
                </a:solidFill>
                <a:latin typeface="Montserrat"/>
                <a:ea typeface="Montserrat"/>
                <a:cs typeface="Montserrat"/>
                <a:sym typeface="Montserrat"/>
              </a:rPr>
              <a:t>: c’est ton outil de production. Il faudra très vite le prendre en main pour rendre compte de ton travail mais aussi pour partager tes analyses et tes questionnements sur ton évolution en formation.</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latin typeface="Montserrat"/>
              <a:ea typeface="Montserrat"/>
              <a:cs typeface="Montserrat"/>
              <a:sym typeface="Montserrat"/>
            </a:endParaRPr>
          </a:p>
          <a:p>
            <a:pPr indent="0" lvl="0" marL="457200" rtl="0" algn="l">
              <a:spcBef>
                <a:spcPts val="0"/>
              </a:spcBef>
              <a:spcAft>
                <a:spcPts val="0"/>
              </a:spcAft>
              <a:buClr>
                <a:schemeClr val="dk1"/>
              </a:buClr>
              <a:buSzPts val="1100"/>
              <a:buFont typeface="Arial"/>
              <a:buNone/>
            </a:pPr>
            <a:r>
              <a:rPr b="1" lang="fr" sz="1200">
                <a:solidFill>
                  <a:schemeClr val="dk1"/>
                </a:solidFill>
                <a:latin typeface="Montserrat"/>
                <a:ea typeface="Montserrat"/>
                <a:cs typeface="Montserrat"/>
                <a:sym typeface="Montserrat"/>
              </a:rPr>
              <a:t>forms </a:t>
            </a:r>
            <a:r>
              <a:rPr lang="fr" sz="1200">
                <a:solidFill>
                  <a:schemeClr val="dk1"/>
                </a:solidFill>
                <a:latin typeface="Montserrat"/>
                <a:ea typeface="Montserrat"/>
                <a:cs typeface="Montserrat"/>
                <a:sym typeface="Montserrat"/>
              </a:rPr>
              <a:t>: c’est l’outil de sondage. Tu recevras régulièrement des questionnaires via Forms pour évaluer ton suivi en entreprise mais aussi pour savoir comment se passe ta formation en général.</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200">
              <a:solidFill>
                <a:schemeClr val="dk1"/>
              </a:solidFill>
              <a:highlight>
                <a:schemeClr val="lt1"/>
              </a:highlight>
              <a:latin typeface="Montserrat"/>
              <a:ea typeface="Montserrat"/>
              <a:cs typeface="Montserrat"/>
              <a:sym typeface="Montserrat"/>
            </a:endParaRPr>
          </a:p>
        </p:txBody>
      </p:sp>
      <p:sp>
        <p:nvSpPr>
          <p:cNvPr id="122" name="Google Shape;122;p36"/>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23" name="Google Shape;123;p36"/>
          <p:cNvPicPr preferRelativeResize="0"/>
          <p:nvPr/>
        </p:nvPicPr>
        <p:blipFill>
          <a:blip r:embed="rId3">
            <a:alphaModFix/>
          </a:blip>
          <a:stretch>
            <a:fillRect/>
          </a:stretch>
        </p:blipFill>
        <p:spPr>
          <a:xfrm>
            <a:off x="517325" y="8449546"/>
            <a:ext cx="300175" cy="352805"/>
          </a:xfrm>
          <a:prstGeom prst="rect">
            <a:avLst/>
          </a:prstGeom>
          <a:noFill/>
          <a:ln>
            <a:noFill/>
          </a:ln>
        </p:spPr>
      </p:pic>
      <p:pic>
        <p:nvPicPr>
          <p:cNvPr id="124" name="Google Shape;124;p36"/>
          <p:cNvPicPr preferRelativeResize="0"/>
          <p:nvPr/>
        </p:nvPicPr>
        <p:blipFill>
          <a:blip r:embed="rId4">
            <a:alphaModFix/>
          </a:blip>
          <a:stretch>
            <a:fillRect/>
          </a:stretch>
        </p:blipFill>
        <p:spPr>
          <a:xfrm>
            <a:off x="517325" y="6880150"/>
            <a:ext cx="300175" cy="263950"/>
          </a:xfrm>
          <a:prstGeom prst="rect">
            <a:avLst/>
          </a:prstGeom>
          <a:noFill/>
          <a:ln>
            <a:noFill/>
          </a:ln>
        </p:spPr>
      </p:pic>
      <p:pic>
        <p:nvPicPr>
          <p:cNvPr id="125" name="Google Shape;125;p36"/>
          <p:cNvPicPr preferRelativeResize="0"/>
          <p:nvPr/>
        </p:nvPicPr>
        <p:blipFill>
          <a:blip r:embed="rId5">
            <a:alphaModFix/>
          </a:blip>
          <a:stretch>
            <a:fillRect/>
          </a:stretch>
        </p:blipFill>
        <p:spPr>
          <a:xfrm>
            <a:off x="517325" y="7659849"/>
            <a:ext cx="300175" cy="376529"/>
          </a:xfrm>
          <a:prstGeom prst="rect">
            <a:avLst/>
          </a:prstGeom>
          <a:noFill/>
          <a:ln>
            <a:noFill/>
          </a:ln>
        </p:spPr>
      </p:pic>
      <p:pic>
        <p:nvPicPr>
          <p:cNvPr id="126" name="Google Shape;126;p36"/>
          <p:cNvPicPr preferRelativeResize="0"/>
          <p:nvPr/>
        </p:nvPicPr>
        <p:blipFill>
          <a:blip r:embed="rId6">
            <a:alphaModFix/>
          </a:blip>
          <a:stretch>
            <a:fillRect/>
          </a:stretch>
        </p:blipFill>
        <p:spPr>
          <a:xfrm>
            <a:off x="517323" y="9299100"/>
            <a:ext cx="300175" cy="3490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7"/>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fr"/>
              <a:t>Introduction</a:t>
            </a:r>
            <a:endParaRPr/>
          </a:p>
        </p:txBody>
      </p:sp>
      <p:sp>
        <p:nvSpPr>
          <p:cNvPr id="132" name="Google Shape;132;p37"/>
          <p:cNvSpPr txBox="1"/>
          <p:nvPr>
            <p:ph idx="1" type="body"/>
          </p:nvPr>
        </p:nvSpPr>
        <p:spPr>
          <a:xfrm>
            <a:off x="338850" y="1033175"/>
            <a:ext cx="6882300" cy="5423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fr" sz="1200">
                <a:solidFill>
                  <a:schemeClr val="dk1"/>
                </a:solidFill>
              </a:rPr>
              <a:t>e. Quelles sont l</a:t>
            </a:r>
            <a:r>
              <a:rPr b="1" lang="fr" sz="1200">
                <a:solidFill>
                  <a:schemeClr val="dk1"/>
                </a:solidFill>
              </a:rPr>
              <a:t>es différentes parties du portfolio ?</a:t>
            </a:r>
            <a:endParaRPr b="1"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b="1" lang="fr" sz="1200">
                <a:solidFill>
                  <a:schemeClr val="dk1"/>
                </a:solidFill>
              </a:rPr>
              <a:t>Guide d’utilisation</a:t>
            </a:r>
            <a:endParaRPr b="1" sz="1200">
              <a:solidFill>
                <a:schemeClr val="dk1"/>
              </a:solidFill>
            </a:endParaRPr>
          </a:p>
          <a:p>
            <a:pPr indent="0" lvl="0" marL="0" rtl="0" algn="l">
              <a:lnSpc>
                <a:spcPct val="100000"/>
              </a:lnSpc>
              <a:spcBef>
                <a:spcPts val="0"/>
              </a:spcBef>
              <a:spcAft>
                <a:spcPts val="0"/>
              </a:spcAft>
              <a:buNone/>
            </a:pPr>
            <a:r>
              <a:rPr lang="fr" sz="1200">
                <a:solidFill>
                  <a:schemeClr val="dk1"/>
                </a:solidFill>
              </a:rPr>
              <a:t>C’est ici que sont expliquées toutes les informations importantes à connaître sur l’utilisation du Portfolio et sur le modèle de la Formation chez les Compagnons du Devoir. </a:t>
            </a:r>
            <a:endParaRPr sz="12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b="1" lang="fr" sz="1200">
                <a:solidFill>
                  <a:schemeClr val="dk1"/>
                </a:solidFill>
              </a:rPr>
              <a:t>Mon expérience Compagnonnique</a:t>
            </a:r>
            <a:endParaRPr b="1" sz="1200">
              <a:solidFill>
                <a:schemeClr val="dk1"/>
              </a:solidFill>
            </a:endParaRPr>
          </a:p>
          <a:p>
            <a:pPr indent="0" lvl="0" marL="0" rtl="0" algn="l">
              <a:lnSpc>
                <a:spcPct val="100000"/>
              </a:lnSpc>
              <a:spcBef>
                <a:spcPts val="0"/>
              </a:spcBef>
              <a:spcAft>
                <a:spcPts val="0"/>
              </a:spcAft>
              <a:buNone/>
            </a:pPr>
            <a:r>
              <a:rPr lang="fr" sz="1200">
                <a:solidFill>
                  <a:schemeClr val="dk1"/>
                </a:solidFill>
              </a:rPr>
              <a:t>Dans cette partie, tu pourras rendre compte de ta progression vers l’état de Compagnon dans toutes les villes et toutes les étapes de ton parcours en Compagnonnage.</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b="1" lang="fr" sz="1200">
                <a:solidFill>
                  <a:schemeClr val="dk1"/>
                </a:solidFill>
              </a:rPr>
              <a:t>Mon expérience au CFA</a:t>
            </a:r>
            <a:endParaRPr b="1" sz="1200">
              <a:solidFill>
                <a:schemeClr val="dk1"/>
              </a:solidFill>
            </a:endParaRPr>
          </a:p>
          <a:p>
            <a:pPr indent="0" lvl="0" marL="0" rtl="0" algn="l">
              <a:lnSpc>
                <a:spcPct val="100000"/>
              </a:lnSpc>
              <a:spcBef>
                <a:spcPts val="0"/>
              </a:spcBef>
              <a:spcAft>
                <a:spcPts val="0"/>
              </a:spcAft>
              <a:buNone/>
            </a:pPr>
            <a:r>
              <a:rPr lang="fr" sz="1200">
                <a:solidFill>
                  <a:schemeClr val="dk1"/>
                </a:solidFill>
              </a:rPr>
              <a:t>Cette partie permet d’assurer le suivi en CFA et de rendre compte de ton travail mais aussi de tes échanges avec le formateur. Il faudra y compiler toutes les informations liées à tes cours et à tes bilans individuels.</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b="1" lang="fr" sz="1200">
                <a:solidFill>
                  <a:schemeClr val="dk1"/>
                </a:solidFill>
              </a:rPr>
              <a:t>Mon expérience en entreprise</a:t>
            </a:r>
            <a:endParaRPr b="1" sz="1200">
              <a:solidFill>
                <a:schemeClr val="dk1"/>
              </a:solidFill>
            </a:endParaRPr>
          </a:p>
          <a:p>
            <a:pPr indent="0" lvl="0" marL="0" rtl="0" algn="l">
              <a:lnSpc>
                <a:spcPct val="100000"/>
              </a:lnSpc>
              <a:spcBef>
                <a:spcPts val="0"/>
              </a:spcBef>
              <a:spcAft>
                <a:spcPts val="0"/>
              </a:spcAft>
              <a:buNone/>
            </a:pPr>
            <a:r>
              <a:rPr lang="fr" sz="1200">
                <a:solidFill>
                  <a:schemeClr val="dk1"/>
                </a:solidFill>
              </a:rPr>
              <a:t>Ici tu pourras rendre compte de ta progression pendant chaque période en entreprise. Dans cette partie, tu devras présenter ton entreprise, compiler tes rapports d’activités professionnelles tout au long de l’année et collecter les réponses à tes questionnaires d’évaluation en entreprise.</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304800" lvl="0" marL="457200" rtl="0" algn="l">
              <a:lnSpc>
                <a:spcPct val="100000"/>
              </a:lnSpc>
              <a:spcBef>
                <a:spcPts val="0"/>
              </a:spcBef>
              <a:spcAft>
                <a:spcPts val="0"/>
              </a:spcAft>
              <a:buClr>
                <a:schemeClr val="dk1"/>
              </a:buClr>
              <a:buSzPts val="1200"/>
              <a:buFont typeface="Montserrat"/>
              <a:buChar char="-"/>
            </a:pPr>
            <a:r>
              <a:rPr b="1" lang="fr" sz="1200">
                <a:solidFill>
                  <a:schemeClr val="dk1"/>
                </a:solidFill>
              </a:rPr>
              <a:t>Mes réalisations </a:t>
            </a:r>
            <a:endParaRPr b="1" sz="1200">
              <a:solidFill>
                <a:schemeClr val="dk1"/>
              </a:solidFill>
            </a:endParaRPr>
          </a:p>
          <a:p>
            <a:pPr indent="0" lvl="0" marL="0" rtl="0" algn="l">
              <a:lnSpc>
                <a:spcPct val="100000"/>
              </a:lnSpc>
              <a:spcBef>
                <a:spcPts val="0"/>
              </a:spcBef>
              <a:spcAft>
                <a:spcPts val="0"/>
              </a:spcAft>
              <a:buNone/>
            </a:pPr>
            <a:r>
              <a:rPr lang="fr" sz="1200">
                <a:solidFill>
                  <a:schemeClr val="dk1"/>
                </a:solidFill>
              </a:rPr>
              <a:t>Son rôle est de servir de vitrine et de book afin de présenter tes différents travaux et réalisations. C’est un espace que tu pourras aménager à ta guise. Il contiendra notamment ton CV, mais aussi tout autre document destiné à te présenter à des futurs employeurs, écoles, etc.</a:t>
            </a:r>
            <a:endParaRPr sz="1200">
              <a:solidFill>
                <a:schemeClr val="dk1"/>
              </a:solidFill>
            </a:endParaRPr>
          </a:p>
        </p:txBody>
      </p:sp>
      <p:sp>
        <p:nvSpPr>
          <p:cNvPr id="133" name="Google Shape;133;p37"/>
          <p:cNvSpPr txBox="1"/>
          <p:nvPr/>
        </p:nvSpPr>
        <p:spPr>
          <a:xfrm>
            <a:off x="367800" y="6523625"/>
            <a:ext cx="6824400" cy="380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200">
                <a:solidFill>
                  <a:schemeClr val="dk1"/>
                </a:solidFill>
                <a:latin typeface="Montserrat"/>
                <a:ea typeface="Montserrat"/>
                <a:cs typeface="Montserrat"/>
                <a:sym typeface="Montserrat"/>
              </a:rPr>
              <a:t>f. Quel est le contexte d’utilisation de ce portfolio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Ce portfolio a été construit pour suivre au mieux la progression de chaque jeune dans sa formation. Cette formation repose entièrement sur un modèle que l’on appelle le parcours en Compagnonnage.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Le parcours en Compagnonnage représente le parcours de formation unique de chaque jeune vers l’état de Compagnon. Il repose sur un processus de formation compagnons du devoir pour chaque métier : le processus métier.</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Le processus métier, c’est la représentation chronologique de toutes les situations rencontrées dans le métier choisi. Il est construit autour des ouvrages réalisés par le métier et son système repose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les phases : étape de la situation de travail</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les aptitudes : une compétence avec un verbe d’action mesurable qui décrit une activité</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les ressources : les moyens mobilisés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1200">
                <a:solidFill>
                  <a:schemeClr val="dk1"/>
                </a:solidFill>
                <a:latin typeface="Montserrat"/>
                <a:ea typeface="Montserrat"/>
                <a:cs typeface="Montserrat"/>
                <a:sym typeface="Montserrat"/>
              </a:rPr>
              <a:t>Pour mieux comprendre, va découvrir la partie 3 “Le parcours en compagnonnage” page XXX</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200">
              <a:solidFill>
                <a:schemeClr val="dk1"/>
              </a:solidFill>
              <a:highlight>
                <a:schemeClr val="accent6"/>
              </a:highlight>
              <a:latin typeface="Montserrat"/>
              <a:ea typeface="Montserrat"/>
              <a:cs typeface="Montserrat"/>
              <a:sym typeface="Montserrat"/>
            </a:endParaRPr>
          </a:p>
        </p:txBody>
      </p:sp>
      <p:sp>
        <p:nvSpPr>
          <p:cNvPr id="134" name="Google Shape;134;p37"/>
          <p:cNvSpPr txBox="1"/>
          <p:nvPr>
            <p:ph idx="12" type="sldNum"/>
          </p:nvPr>
        </p:nvSpPr>
        <p:spPr>
          <a:xfrm>
            <a:off x="7074506" y="9873706"/>
            <a:ext cx="453600" cy="818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8"/>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Comment se passe le suivi de ma formation ?</a:t>
            </a:r>
            <a:endParaRPr/>
          </a:p>
        </p:txBody>
      </p:sp>
      <p:sp>
        <p:nvSpPr>
          <p:cNvPr id="140" name="Google Shape;140;p38"/>
          <p:cNvSpPr txBox="1"/>
          <p:nvPr>
            <p:ph idx="1" type="body"/>
          </p:nvPr>
        </p:nvSpPr>
        <p:spPr>
          <a:xfrm>
            <a:off x="338850" y="1033200"/>
            <a:ext cx="6882300" cy="116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a:solidFill>
                  <a:schemeClr val="dk1"/>
                </a:solidFill>
              </a:rPr>
              <a:t>Maintenant que tu as les informations générales sur la méthode, il est temps de passer aux explications du travail dans chaque partie du portfolio.</a:t>
            </a:r>
            <a:endParaRPr sz="1200">
              <a:solidFill>
                <a:schemeClr val="dk1"/>
              </a:solidFill>
            </a:endParaRPr>
          </a:p>
          <a:p>
            <a:pPr indent="0" lvl="0" marL="0" rtl="0" algn="l">
              <a:spcBef>
                <a:spcPts val="1200"/>
              </a:spcBef>
              <a:spcAft>
                <a:spcPts val="0"/>
              </a:spcAft>
              <a:buNone/>
            </a:pPr>
            <a:r>
              <a:rPr lang="fr" sz="1200">
                <a:solidFill>
                  <a:schemeClr val="dk1"/>
                </a:solidFill>
              </a:rPr>
              <a:t>Pour commencer, voici un schéma global du suivi de la progression.</a:t>
            </a:r>
            <a:endParaRPr sz="1200">
              <a:solidFill>
                <a:schemeClr val="dk1"/>
              </a:solidFill>
            </a:endParaRPr>
          </a:p>
          <a:p>
            <a:pPr indent="0" lvl="0" marL="0" rtl="0" algn="l">
              <a:spcBef>
                <a:spcPts val="1200"/>
              </a:spcBef>
              <a:spcAft>
                <a:spcPts val="0"/>
              </a:spcAft>
              <a:buNone/>
            </a:pPr>
            <a:r>
              <a:t/>
            </a:r>
            <a:endParaRPr sz="1200"/>
          </a:p>
          <a:p>
            <a:pPr indent="0" lvl="0" marL="0" rtl="0" algn="l">
              <a:spcBef>
                <a:spcPts val="1200"/>
              </a:spcBef>
              <a:spcAft>
                <a:spcPts val="1200"/>
              </a:spcAft>
              <a:buNone/>
            </a:pPr>
            <a:r>
              <a:t/>
            </a:r>
            <a:endParaRPr sz="1200">
              <a:highlight>
                <a:schemeClr val="accent6"/>
              </a:highlight>
            </a:endParaRPr>
          </a:p>
        </p:txBody>
      </p:sp>
      <p:pic>
        <p:nvPicPr>
          <p:cNvPr id="141" name="Google Shape;141;p38" title="Frise d'organisation.png"/>
          <p:cNvPicPr preferRelativeResize="0"/>
          <p:nvPr/>
        </p:nvPicPr>
        <p:blipFill rotWithShape="1">
          <a:blip r:embed="rId3">
            <a:alphaModFix/>
          </a:blip>
          <a:srcRect b="91758" l="-4921" r="-4921" t="-24323"/>
          <a:stretch/>
        </p:blipFill>
        <p:spPr>
          <a:xfrm>
            <a:off x="200" y="0"/>
            <a:ext cx="7559599" cy="2057252"/>
          </a:xfrm>
          <a:prstGeom prst="rect">
            <a:avLst/>
          </a:prstGeom>
          <a:noFill/>
          <a:ln>
            <a:noFill/>
          </a:ln>
        </p:spPr>
      </p:pic>
      <p:pic>
        <p:nvPicPr>
          <p:cNvPr id="142" name="Google Shape;142;p38"/>
          <p:cNvPicPr preferRelativeResize="0"/>
          <p:nvPr/>
        </p:nvPicPr>
        <p:blipFill rotWithShape="1">
          <a:blip r:embed="rId4">
            <a:alphaModFix/>
          </a:blip>
          <a:srcRect b="10294" l="0" r="0" t="12540"/>
          <a:stretch/>
        </p:blipFill>
        <p:spPr>
          <a:xfrm>
            <a:off x="338850" y="2244108"/>
            <a:ext cx="6882301" cy="751114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9"/>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Comment se passe le suivi de ma formation ?</a:t>
            </a:r>
            <a:endParaRPr/>
          </a:p>
        </p:txBody>
      </p:sp>
      <p:sp>
        <p:nvSpPr>
          <p:cNvPr id="148" name="Google Shape;148;p39"/>
          <p:cNvSpPr txBox="1"/>
          <p:nvPr>
            <p:ph idx="1" type="body"/>
          </p:nvPr>
        </p:nvSpPr>
        <p:spPr>
          <a:xfrm>
            <a:off x="338850" y="1033175"/>
            <a:ext cx="6882300" cy="8888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fr" sz="1700" u="sng">
                <a:solidFill>
                  <a:schemeClr val="dk1"/>
                </a:solidFill>
              </a:rPr>
              <a:t>Mon expérience compagnonnique</a:t>
            </a:r>
            <a:endParaRPr b="1" sz="1700" u="sng">
              <a:solidFill>
                <a:schemeClr val="dk1"/>
              </a:solidFill>
            </a:endParaRPr>
          </a:p>
          <a:p>
            <a:pPr indent="0" lvl="0" marL="0" rtl="0" algn="l">
              <a:spcBef>
                <a:spcPts val="1200"/>
              </a:spcBef>
              <a:spcAft>
                <a:spcPts val="0"/>
              </a:spcAft>
              <a:buNone/>
            </a:pPr>
            <a:r>
              <a:rPr lang="fr" sz="1200">
                <a:solidFill>
                  <a:schemeClr val="dk1"/>
                </a:solidFill>
              </a:rPr>
              <a:t>C’est dans cette section que tu vas pouvoir rendre compte de ton parcours vers l’état de Compagnon. Tu vas pouvoir intégrer tout ce qui vient nourrir ton parcours et toutes les expériences compagnonniques que tu as vécues.</a:t>
            </a:r>
            <a:endParaRPr sz="1200">
              <a:solidFill>
                <a:schemeClr val="dk1"/>
              </a:solidFill>
            </a:endParaRPr>
          </a:p>
          <a:p>
            <a:pPr indent="0" lvl="0" marL="0" rtl="0" algn="l">
              <a:spcBef>
                <a:spcPts val="1200"/>
              </a:spcBef>
              <a:spcAft>
                <a:spcPts val="0"/>
              </a:spcAft>
              <a:buNone/>
            </a:pPr>
            <a:r>
              <a:rPr lang="fr" sz="1200">
                <a:solidFill>
                  <a:schemeClr val="dk1"/>
                </a:solidFill>
              </a:rPr>
              <a:t>Il sera important aussi que tu intègres tout ce qui vient nourrir l’esprit compagnonnique et donc ton esprit. Tu pourras rendre compte de tes voyages, de tes visites, de tes expériences dans le quotidien qui construisent ton parcours.</a:t>
            </a:r>
            <a:endParaRPr sz="1200">
              <a:solidFill>
                <a:schemeClr val="dk1"/>
              </a:solidFill>
            </a:endParaRPr>
          </a:p>
          <a:p>
            <a:pPr indent="0" lvl="0" marL="0" rtl="0" algn="l">
              <a:spcBef>
                <a:spcPts val="1200"/>
              </a:spcBef>
              <a:spcAft>
                <a:spcPts val="0"/>
              </a:spcAft>
              <a:buNone/>
            </a:pPr>
            <a:r>
              <a:rPr lang="fr" sz="1200">
                <a:solidFill>
                  <a:schemeClr val="dk1"/>
                </a:solidFill>
              </a:rPr>
              <a:t>Tu pourras aussi mettre en valeur les expériences qui t’ont permis d’apprendre sur toi, de développer de nouvelles aptitudes, de relever de nouveaux défis, etc.</a:t>
            </a:r>
            <a:endParaRPr sz="1200">
              <a:solidFill>
                <a:schemeClr val="dk1"/>
              </a:solidFill>
            </a:endParaRPr>
          </a:p>
          <a:p>
            <a:pPr indent="0" lvl="0" marL="0" rtl="0" algn="l">
              <a:spcBef>
                <a:spcPts val="1200"/>
              </a:spcBef>
              <a:spcAft>
                <a:spcPts val="0"/>
              </a:spcAft>
              <a:buNone/>
            </a:pPr>
            <a:r>
              <a:t/>
            </a:r>
            <a:endParaRPr sz="1200">
              <a:solidFill>
                <a:schemeClr val="dk1"/>
              </a:solidFill>
            </a:endParaRPr>
          </a:p>
          <a:p>
            <a:pPr indent="0" lvl="0" marL="0" rtl="0" algn="l">
              <a:spcBef>
                <a:spcPts val="1200"/>
              </a:spcBef>
              <a:spcAft>
                <a:spcPts val="0"/>
              </a:spcAft>
              <a:buNone/>
            </a:pPr>
            <a:r>
              <a:rPr lang="fr" sz="1200">
                <a:solidFill>
                  <a:schemeClr val="dk1"/>
                </a:solidFill>
              </a:rPr>
              <a:t>Tu trouveras dans cette partie les documents suivants :</a:t>
            </a:r>
            <a:endParaRPr sz="1200">
              <a:solidFill>
                <a:schemeClr val="dk1"/>
              </a:solidFill>
            </a:endParaRPr>
          </a:p>
          <a:p>
            <a:pPr indent="-304800" lvl="0" marL="914400" rtl="0" algn="l">
              <a:spcBef>
                <a:spcPts val="1200"/>
              </a:spcBef>
              <a:spcAft>
                <a:spcPts val="0"/>
              </a:spcAft>
              <a:buClr>
                <a:schemeClr val="dk1"/>
              </a:buClr>
              <a:buSzPts val="1200"/>
              <a:buChar char="★"/>
            </a:pPr>
            <a:r>
              <a:rPr b="1" i="1" lang="fr" sz="1200">
                <a:solidFill>
                  <a:schemeClr val="dk1"/>
                </a:solidFill>
              </a:rPr>
              <a:t>Suivi du parcours sur le Tour de France</a:t>
            </a:r>
            <a:endParaRPr b="1" i="1" sz="1200">
              <a:solidFill>
                <a:schemeClr val="dk1"/>
              </a:solidFill>
            </a:endParaRPr>
          </a:p>
          <a:p>
            <a:pPr indent="0" lvl="0" marL="0" rtl="0" algn="l">
              <a:spcBef>
                <a:spcPts val="1200"/>
              </a:spcBef>
              <a:spcAft>
                <a:spcPts val="0"/>
              </a:spcAft>
              <a:buNone/>
            </a:pPr>
            <a:r>
              <a:rPr lang="fr" sz="1200">
                <a:solidFill>
                  <a:schemeClr val="dk1"/>
                </a:solidFill>
              </a:rPr>
              <a:t>Pourquoi ? pour rendre compte de tout ton parcours et tes projets et valider les étapes de ton parcours vers l’état de compagnon.</a:t>
            </a:r>
            <a:endParaRPr sz="1200">
              <a:solidFill>
                <a:schemeClr val="dk1"/>
              </a:solidFill>
            </a:endParaRPr>
          </a:p>
          <a:p>
            <a:pPr indent="-304800" lvl="0" marL="914400" rtl="0" algn="l">
              <a:spcBef>
                <a:spcPts val="1200"/>
              </a:spcBef>
              <a:spcAft>
                <a:spcPts val="0"/>
              </a:spcAft>
              <a:buClr>
                <a:schemeClr val="dk1"/>
              </a:buClr>
              <a:buSzPts val="1200"/>
              <a:buChar char="★"/>
            </a:pPr>
            <a:r>
              <a:rPr b="1" i="1" lang="fr" sz="1200">
                <a:solidFill>
                  <a:schemeClr val="dk1"/>
                </a:solidFill>
              </a:rPr>
              <a:t>Prise de gâche</a:t>
            </a:r>
            <a:endParaRPr b="1" i="1" sz="1200">
              <a:solidFill>
                <a:schemeClr val="dk1"/>
              </a:solidFill>
            </a:endParaRPr>
          </a:p>
          <a:p>
            <a:pPr indent="0" lvl="0" marL="0" rtl="0" algn="l">
              <a:spcBef>
                <a:spcPts val="1200"/>
              </a:spcBef>
              <a:spcAft>
                <a:spcPts val="0"/>
              </a:spcAft>
              <a:buNone/>
            </a:pPr>
            <a:r>
              <a:rPr lang="fr" sz="1200">
                <a:solidFill>
                  <a:schemeClr val="dk1"/>
                </a:solidFill>
              </a:rPr>
              <a:t>Pourquoi ? pour détailler toutes tes prises de gâche tout au long de ton parcours.</a:t>
            </a:r>
            <a:endParaRPr sz="1200">
              <a:solidFill>
                <a:schemeClr val="dk1"/>
              </a:solidFill>
            </a:endParaRPr>
          </a:p>
          <a:p>
            <a:pPr indent="-304800" lvl="0" marL="914400" rtl="0" algn="l">
              <a:spcBef>
                <a:spcPts val="1200"/>
              </a:spcBef>
              <a:spcAft>
                <a:spcPts val="0"/>
              </a:spcAft>
              <a:buClr>
                <a:schemeClr val="dk1"/>
              </a:buClr>
              <a:buSzPts val="1200"/>
              <a:buChar char="★"/>
            </a:pPr>
            <a:r>
              <a:rPr b="1" i="1" lang="fr" sz="1200">
                <a:solidFill>
                  <a:schemeClr val="dk1"/>
                </a:solidFill>
              </a:rPr>
              <a:t>Causeries</a:t>
            </a:r>
            <a:endParaRPr b="1" i="1" sz="1200">
              <a:solidFill>
                <a:schemeClr val="dk1"/>
              </a:solidFill>
            </a:endParaRPr>
          </a:p>
          <a:p>
            <a:pPr indent="0" lvl="0" marL="0" rtl="0" algn="l">
              <a:spcBef>
                <a:spcPts val="1200"/>
              </a:spcBef>
              <a:spcAft>
                <a:spcPts val="0"/>
              </a:spcAft>
              <a:buNone/>
            </a:pPr>
            <a:r>
              <a:rPr lang="fr" sz="1200">
                <a:solidFill>
                  <a:schemeClr val="dk1"/>
                </a:solidFill>
              </a:rPr>
              <a:t>Pourquoi ? pour certifier que tu as participé à tous les cycles de causeries vers l’état de compagnon mais aussi pour rendre compte de toutes les autres causeries auxquelles tu as participé ou que tu as animées.</a:t>
            </a:r>
            <a:endParaRPr sz="1200">
              <a:solidFill>
                <a:schemeClr val="dk1"/>
              </a:solidFill>
            </a:endParaRPr>
          </a:p>
          <a:p>
            <a:pPr indent="-304800" lvl="0" marL="914400" rtl="0" algn="l">
              <a:spcBef>
                <a:spcPts val="1200"/>
              </a:spcBef>
              <a:spcAft>
                <a:spcPts val="0"/>
              </a:spcAft>
              <a:buClr>
                <a:schemeClr val="dk1"/>
              </a:buClr>
              <a:buSzPts val="1200"/>
              <a:buChar char="★"/>
            </a:pPr>
            <a:r>
              <a:rPr b="1" i="1" lang="fr" sz="1200">
                <a:solidFill>
                  <a:schemeClr val="dk1"/>
                </a:solidFill>
              </a:rPr>
              <a:t>Carnet de voyage</a:t>
            </a:r>
            <a:endParaRPr b="1" i="1" sz="1200">
              <a:solidFill>
                <a:schemeClr val="dk1"/>
              </a:solidFill>
            </a:endParaRPr>
          </a:p>
          <a:p>
            <a:pPr indent="0" lvl="0" marL="0" rtl="0" algn="l">
              <a:spcBef>
                <a:spcPts val="1200"/>
              </a:spcBef>
              <a:spcAft>
                <a:spcPts val="1200"/>
              </a:spcAft>
              <a:buNone/>
            </a:pPr>
            <a:r>
              <a:rPr lang="fr" sz="1200">
                <a:solidFill>
                  <a:schemeClr val="dk1"/>
                </a:solidFill>
              </a:rPr>
              <a:t>Pourquoi ? pour partager tes expériences de vie, raconter des visites culturelles, décrire les villes dans lesquelles tu as fait des étapes, etc. Le format de ce document est libre, à toi de le faire vivre pour qu’il te ressemble.</a:t>
            </a:r>
            <a:endParaRPr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0"/>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Comment se passe le suivi de ma formation ?</a:t>
            </a:r>
            <a:endParaRPr/>
          </a:p>
        </p:txBody>
      </p:sp>
      <p:sp>
        <p:nvSpPr>
          <p:cNvPr id="154" name="Google Shape;154;p40"/>
          <p:cNvSpPr txBox="1"/>
          <p:nvPr>
            <p:ph idx="1" type="body"/>
          </p:nvPr>
        </p:nvSpPr>
        <p:spPr>
          <a:xfrm>
            <a:off x="338850" y="1033175"/>
            <a:ext cx="6882300" cy="1702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68750"/>
              <a:buFont typeface="Arial"/>
              <a:buNone/>
            </a:pPr>
            <a:r>
              <a:rPr b="1" lang="fr" sz="1600" u="sng">
                <a:solidFill>
                  <a:schemeClr val="dk1"/>
                </a:solidFill>
              </a:rPr>
              <a:t>Mon expérience au CFA</a:t>
            </a:r>
            <a:endParaRPr b="1" sz="1600" u="sng">
              <a:solidFill>
                <a:schemeClr val="dk1"/>
              </a:solidFill>
            </a:endParaRPr>
          </a:p>
          <a:p>
            <a:pPr indent="0" lvl="0" marL="0" rtl="0" algn="l">
              <a:spcBef>
                <a:spcPts val="1200"/>
              </a:spcBef>
              <a:spcAft>
                <a:spcPts val="0"/>
              </a:spcAft>
              <a:buClr>
                <a:schemeClr val="dk1"/>
              </a:buClr>
              <a:buSzPct val="91667"/>
              <a:buFont typeface="Arial"/>
              <a:buNone/>
            </a:pPr>
            <a:r>
              <a:rPr lang="fr" sz="1200">
                <a:solidFill>
                  <a:schemeClr val="dk1"/>
                </a:solidFill>
              </a:rPr>
              <a:t>Dans cette partie, tu auras toutes les informations qui concernent ta formation chez les Compagnons du Devoir et du Tour de France. Il y a d’abord le cadre à respecter et ensuite le suivi de ta formation au CFA.</a:t>
            </a:r>
            <a:endParaRPr sz="1200">
              <a:solidFill>
                <a:schemeClr val="dk1"/>
              </a:solidFill>
            </a:endParaRPr>
          </a:p>
          <a:p>
            <a:pPr indent="0" lvl="0" marL="0" rtl="0" algn="l">
              <a:spcBef>
                <a:spcPts val="0"/>
              </a:spcBef>
              <a:spcAft>
                <a:spcPts val="0"/>
              </a:spcAft>
              <a:buClr>
                <a:schemeClr val="dk1"/>
              </a:buClr>
              <a:buSzPct val="91667"/>
              <a:buFont typeface="Arial"/>
              <a:buNone/>
            </a:pPr>
            <a:r>
              <a:t/>
            </a:r>
            <a:endParaRPr sz="1200">
              <a:solidFill>
                <a:schemeClr val="dk1"/>
              </a:solidFill>
            </a:endParaRPr>
          </a:p>
          <a:p>
            <a:pPr indent="0" lvl="0" marL="0" rtl="0" algn="l">
              <a:spcBef>
                <a:spcPts val="0"/>
              </a:spcBef>
              <a:spcAft>
                <a:spcPts val="0"/>
              </a:spcAft>
              <a:buNone/>
            </a:pPr>
            <a:r>
              <a:rPr lang="fr" sz="1200">
                <a:solidFill>
                  <a:schemeClr val="dk1"/>
                </a:solidFill>
              </a:rPr>
              <a:t>Tu trouveras dans cette partie les documents suivants :</a:t>
            </a:r>
            <a:endParaRPr sz="1200">
              <a:solidFill>
                <a:schemeClr val="dk1"/>
              </a:solidFill>
            </a:endParaRPr>
          </a:p>
          <a:p>
            <a:pPr indent="0" lvl="0" marL="0" rtl="0" algn="l">
              <a:spcBef>
                <a:spcPts val="1200"/>
              </a:spcBef>
              <a:spcAft>
                <a:spcPts val="1200"/>
              </a:spcAft>
              <a:buNone/>
            </a:pPr>
            <a:r>
              <a:t/>
            </a:r>
            <a:endParaRPr sz="1200">
              <a:solidFill>
                <a:schemeClr val="dk1"/>
              </a:solidFill>
            </a:endParaRPr>
          </a:p>
        </p:txBody>
      </p:sp>
      <p:sp>
        <p:nvSpPr>
          <p:cNvPr id="155" name="Google Shape;155;p40"/>
          <p:cNvSpPr txBox="1"/>
          <p:nvPr>
            <p:ph idx="1" type="body"/>
          </p:nvPr>
        </p:nvSpPr>
        <p:spPr>
          <a:xfrm>
            <a:off x="430050" y="2661950"/>
            <a:ext cx="3828600" cy="1335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i="1" lang="fr" sz="1200">
                <a:solidFill>
                  <a:schemeClr val="dk1"/>
                </a:solidFill>
              </a:rPr>
              <a:t>1. </a:t>
            </a:r>
            <a:r>
              <a:rPr b="1" i="1" lang="fr" sz="1200">
                <a:solidFill>
                  <a:schemeClr val="dk1"/>
                </a:solidFill>
              </a:rPr>
              <a:t>La fiche de présentation du </a:t>
            </a:r>
            <a:r>
              <a:rPr b="1" i="1" lang="fr" sz="1200">
                <a:solidFill>
                  <a:schemeClr val="dk1"/>
                </a:solidFill>
              </a:rPr>
              <a:t>module </a:t>
            </a:r>
            <a:endParaRPr b="1" i="1" sz="1200">
              <a:solidFill>
                <a:schemeClr val="dk1"/>
              </a:solidFill>
            </a:endParaRPr>
          </a:p>
          <a:p>
            <a:pPr indent="0" lvl="0" marL="0" rtl="0" algn="l">
              <a:spcBef>
                <a:spcPts val="1200"/>
              </a:spcBef>
              <a:spcAft>
                <a:spcPts val="0"/>
              </a:spcAft>
              <a:buNone/>
            </a:pPr>
            <a:r>
              <a:rPr lang="fr" sz="1100">
                <a:solidFill>
                  <a:schemeClr val="dk1"/>
                </a:solidFill>
              </a:rPr>
              <a:t>Pourquoi ? pour avoir la description du programme de chaque module et avoir toutes les informations pour réaliser le travail attendu</a:t>
            </a:r>
            <a:endParaRPr sz="1100">
              <a:solidFill>
                <a:schemeClr val="dk1"/>
              </a:solidFill>
            </a:endParaRPr>
          </a:p>
          <a:p>
            <a:pPr indent="0" lvl="0" marL="0" rtl="0" algn="l">
              <a:spcBef>
                <a:spcPts val="1200"/>
              </a:spcBef>
              <a:spcAft>
                <a:spcPts val="1200"/>
              </a:spcAft>
              <a:buNone/>
            </a:pPr>
            <a:r>
              <a:t/>
            </a:r>
            <a:endParaRPr sz="1200">
              <a:solidFill>
                <a:schemeClr val="dk1"/>
              </a:solidFill>
            </a:endParaRPr>
          </a:p>
        </p:txBody>
      </p:sp>
      <p:sp>
        <p:nvSpPr>
          <p:cNvPr id="156" name="Google Shape;156;p40"/>
          <p:cNvSpPr txBox="1"/>
          <p:nvPr/>
        </p:nvSpPr>
        <p:spPr>
          <a:xfrm>
            <a:off x="430050" y="7245038"/>
            <a:ext cx="4047600" cy="1499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fr" sz="1200">
                <a:solidFill>
                  <a:schemeClr val="dk1"/>
                </a:solidFill>
                <a:latin typeface="Montserrat"/>
                <a:ea typeface="Montserrat"/>
                <a:cs typeface="Montserrat"/>
                <a:sym typeface="Montserrat"/>
              </a:rPr>
              <a:t>4. Le c</a:t>
            </a:r>
            <a:r>
              <a:rPr b="1" i="1" lang="fr" sz="1200">
                <a:solidFill>
                  <a:schemeClr val="dk1"/>
                </a:solidFill>
                <a:latin typeface="Montserrat"/>
                <a:ea typeface="Montserrat"/>
                <a:cs typeface="Montserrat"/>
                <a:sym typeface="Montserrat"/>
              </a:rPr>
              <a:t>ompte rendu de stage </a:t>
            </a:r>
            <a:endParaRPr b="1" i="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None/>
            </a:pPr>
            <a:r>
              <a:rPr lang="fr" sz="1100">
                <a:solidFill>
                  <a:schemeClr val="dk1"/>
                </a:solidFill>
                <a:latin typeface="Montserrat"/>
                <a:ea typeface="Montserrat"/>
                <a:cs typeface="Montserrat"/>
                <a:sym typeface="Montserrat"/>
              </a:rPr>
              <a:t>Pourquoi ? pour avoir un bilan du travail réalisé dans chaque stage à l’atelier, en dessin technique et pour connaitres les objectifs du prochain stage. Ce document est un résumé pour situer la progression de chaque stage dans le parcours. </a:t>
            </a:r>
            <a:endParaRPr/>
          </a:p>
        </p:txBody>
      </p:sp>
      <p:sp>
        <p:nvSpPr>
          <p:cNvPr id="157" name="Google Shape;157;p40"/>
          <p:cNvSpPr txBox="1"/>
          <p:nvPr/>
        </p:nvSpPr>
        <p:spPr>
          <a:xfrm>
            <a:off x="430050" y="5346000"/>
            <a:ext cx="3593400" cy="169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fr" sz="1200">
                <a:solidFill>
                  <a:schemeClr val="dk1"/>
                </a:solidFill>
                <a:latin typeface="Montserrat"/>
                <a:ea typeface="Montserrat"/>
                <a:cs typeface="Montserrat"/>
                <a:sym typeface="Montserrat"/>
              </a:rPr>
              <a:t>3. Les feuilles d’i</a:t>
            </a:r>
            <a:r>
              <a:rPr b="1" i="1" lang="fr" sz="1200">
                <a:solidFill>
                  <a:schemeClr val="dk1"/>
                </a:solidFill>
                <a:latin typeface="Montserrat"/>
                <a:ea typeface="Montserrat"/>
                <a:cs typeface="Montserrat"/>
                <a:sym typeface="Montserrat"/>
              </a:rPr>
              <a:t>nterstages </a:t>
            </a:r>
            <a:endParaRPr b="1" i="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100">
                <a:solidFill>
                  <a:schemeClr val="dk1"/>
                </a:solidFill>
                <a:latin typeface="Montserrat"/>
                <a:ea typeface="Montserrat"/>
                <a:cs typeface="Montserrat"/>
                <a:sym typeface="Montserrat"/>
              </a:rPr>
              <a:t>Pourquoi ? pour savoir ce qu’il est nécessaire de travailler pour le prochain stage. Les interstages sont essentiels pour valider vos acquis et pour préparer les stages suivants.</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None/>
            </a:pPr>
            <a:r>
              <a:t/>
            </a:r>
            <a:endParaRPr>
              <a:solidFill>
                <a:schemeClr val="dk1"/>
              </a:solidFill>
            </a:endParaRPr>
          </a:p>
        </p:txBody>
      </p:sp>
      <p:sp>
        <p:nvSpPr>
          <p:cNvPr id="158" name="Google Shape;158;p40"/>
          <p:cNvSpPr txBox="1"/>
          <p:nvPr/>
        </p:nvSpPr>
        <p:spPr>
          <a:xfrm>
            <a:off x="338850" y="8943975"/>
            <a:ext cx="6882300" cy="110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fr" sz="1200">
                <a:solidFill>
                  <a:schemeClr val="dk1"/>
                </a:solidFill>
                <a:latin typeface="Montserrat"/>
                <a:ea typeface="Montserrat"/>
                <a:cs typeface="Montserrat"/>
                <a:sym typeface="Montserrat"/>
              </a:rPr>
              <a:t>5. Les b</a:t>
            </a:r>
            <a:r>
              <a:rPr b="1" i="1" lang="fr" sz="1200">
                <a:solidFill>
                  <a:schemeClr val="dk1"/>
                </a:solidFill>
                <a:latin typeface="Montserrat"/>
                <a:ea typeface="Montserrat"/>
                <a:cs typeface="Montserrat"/>
                <a:sym typeface="Montserrat"/>
              </a:rPr>
              <a:t>ilans individuels de fin de stage</a:t>
            </a:r>
            <a:endParaRPr b="1" i="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None/>
            </a:pPr>
            <a:r>
              <a:rPr lang="fr" sz="1100">
                <a:solidFill>
                  <a:schemeClr val="dk1"/>
                </a:solidFill>
                <a:latin typeface="Montserrat"/>
                <a:ea typeface="Montserrat"/>
                <a:cs typeface="Montserrat"/>
                <a:sym typeface="Montserrat"/>
              </a:rPr>
              <a:t>Pourquoi ? pour avoir une trace de tous les entretiens réalisés à la fin de chaque période de stage et faire le lien entre le CFA et l’entreprise pour suivre ton parcours dans tous tes contextes d’apprentissage.</a:t>
            </a:r>
            <a:endParaRPr sz="1300"/>
          </a:p>
        </p:txBody>
      </p:sp>
      <p:sp>
        <p:nvSpPr>
          <p:cNvPr id="159" name="Google Shape;159;p40"/>
          <p:cNvSpPr txBox="1"/>
          <p:nvPr>
            <p:ph idx="1" type="body"/>
          </p:nvPr>
        </p:nvSpPr>
        <p:spPr>
          <a:xfrm>
            <a:off x="430050" y="4291600"/>
            <a:ext cx="6882300" cy="984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i="1" lang="fr" sz="1200">
                <a:solidFill>
                  <a:schemeClr val="dk1"/>
                </a:solidFill>
              </a:rPr>
              <a:t>2. </a:t>
            </a:r>
            <a:r>
              <a:rPr b="1" i="1" lang="fr" sz="1200">
                <a:solidFill>
                  <a:schemeClr val="dk1"/>
                </a:solidFill>
              </a:rPr>
              <a:t>Tous les supports utilisés pendant le module</a:t>
            </a:r>
            <a:endParaRPr b="1" i="1" sz="1200">
              <a:solidFill>
                <a:schemeClr val="dk1"/>
              </a:solidFill>
            </a:endParaRPr>
          </a:p>
          <a:p>
            <a:pPr indent="0" lvl="0" marL="0" rtl="0" algn="l">
              <a:spcBef>
                <a:spcPts val="1200"/>
              </a:spcBef>
              <a:spcAft>
                <a:spcPts val="1200"/>
              </a:spcAft>
              <a:buNone/>
            </a:pPr>
            <a:r>
              <a:rPr lang="fr" sz="1100">
                <a:solidFill>
                  <a:schemeClr val="dk1"/>
                </a:solidFill>
              </a:rPr>
              <a:t>Pourquoi ? pour compiler tous les documents qui te permettent de construire ta progression</a:t>
            </a:r>
            <a:endParaRPr sz="1100">
              <a:solidFill>
                <a:schemeClr val="dk1"/>
              </a:solidFill>
            </a:endParaRPr>
          </a:p>
        </p:txBody>
      </p:sp>
      <p:pic>
        <p:nvPicPr>
          <p:cNvPr id="160" name="Google Shape;160;p40"/>
          <p:cNvPicPr preferRelativeResize="0"/>
          <p:nvPr/>
        </p:nvPicPr>
        <p:blipFill>
          <a:blip r:embed="rId3">
            <a:alphaModFix/>
          </a:blip>
          <a:stretch>
            <a:fillRect/>
          </a:stretch>
        </p:blipFill>
        <p:spPr>
          <a:xfrm>
            <a:off x="5154350" y="2567338"/>
            <a:ext cx="1127591" cy="1524512"/>
          </a:xfrm>
          <a:prstGeom prst="rect">
            <a:avLst/>
          </a:prstGeom>
          <a:noFill/>
          <a:ln cap="flat" cmpd="sng" w="9525">
            <a:solidFill>
              <a:schemeClr val="dk2"/>
            </a:solidFill>
            <a:prstDash val="solid"/>
            <a:round/>
            <a:headEnd len="sm" w="sm" type="none"/>
            <a:tailEnd len="sm" w="sm" type="none"/>
          </a:ln>
        </p:spPr>
      </p:pic>
      <p:pic>
        <p:nvPicPr>
          <p:cNvPr id="161" name="Google Shape;161;p40"/>
          <p:cNvPicPr preferRelativeResize="0"/>
          <p:nvPr/>
        </p:nvPicPr>
        <p:blipFill>
          <a:blip r:embed="rId4">
            <a:alphaModFix/>
          </a:blip>
          <a:stretch>
            <a:fillRect/>
          </a:stretch>
        </p:blipFill>
        <p:spPr>
          <a:xfrm>
            <a:off x="5179738" y="5196251"/>
            <a:ext cx="1076824" cy="1524501"/>
          </a:xfrm>
          <a:prstGeom prst="rect">
            <a:avLst/>
          </a:prstGeom>
          <a:noFill/>
          <a:ln cap="flat" cmpd="sng" w="9525">
            <a:solidFill>
              <a:schemeClr val="dk2"/>
            </a:solidFill>
            <a:prstDash val="solid"/>
            <a:round/>
            <a:headEnd len="sm" w="sm" type="none"/>
            <a:tailEnd len="sm" w="sm" type="none"/>
          </a:ln>
        </p:spPr>
      </p:pic>
      <p:pic>
        <p:nvPicPr>
          <p:cNvPr id="162" name="Google Shape;162;p40"/>
          <p:cNvPicPr preferRelativeResize="0"/>
          <p:nvPr/>
        </p:nvPicPr>
        <p:blipFill>
          <a:blip r:embed="rId5">
            <a:alphaModFix/>
          </a:blip>
          <a:stretch>
            <a:fillRect/>
          </a:stretch>
        </p:blipFill>
        <p:spPr>
          <a:xfrm>
            <a:off x="5179747" y="7387001"/>
            <a:ext cx="1076801" cy="1489144"/>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41"/>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Comment se passe le suivi de ma formation ?</a:t>
            </a:r>
            <a:endParaRPr/>
          </a:p>
        </p:txBody>
      </p:sp>
      <p:sp>
        <p:nvSpPr>
          <p:cNvPr id="168" name="Google Shape;168;p41"/>
          <p:cNvSpPr txBox="1"/>
          <p:nvPr>
            <p:ph idx="1" type="body"/>
          </p:nvPr>
        </p:nvSpPr>
        <p:spPr>
          <a:xfrm>
            <a:off x="338850" y="1033175"/>
            <a:ext cx="6882300" cy="8891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fr" sz="1700" u="sng">
                <a:solidFill>
                  <a:schemeClr val="dk1"/>
                </a:solidFill>
              </a:rPr>
              <a:t>Mon expérience </a:t>
            </a:r>
            <a:r>
              <a:rPr b="1" lang="fr" sz="1700" u="sng">
                <a:solidFill>
                  <a:schemeClr val="dk1"/>
                </a:solidFill>
              </a:rPr>
              <a:t>en entreprise</a:t>
            </a:r>
            <a:endParaRPr b="1" sz="1700" u="sng">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sz="1200">
                <a:solidFill>
                  <a:schemeClr val="dk1"/>
                </a:solidFill>
              </a:rPr>
              <a:t>Dans cette partie, tu vas pouvoir rendre compte de tout le travail que tu engages en entreprise. Cela permettra à ton tuteur en entreprise et à ton formateur de toujours suivre ton travail et de t’aider à progresser. Tu pourras aussi expliquer tes difficultés pour trouver des solutions et te fixer de nouveau objectifs, toujours guidé par ton tuteur en entreprise et/ou ton formateur.</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fr" sz="1200">
                <a:solidFill>
                  <a:schemeClr val="dk1"/>
                </a:solidFill>
              </a:rPr>
              <a:t>Tu trouveras dans cette partie les documents suivants :</a:t>
            </a:r>
            <a:endParaRPr sz="1200">
              <a:solidFill>
                <a:schemeClr val="dk1"/>
              </a:solidFill>
            </a:endParaRPr>
          </a:p>
          <a:p>
            <a:pPr indent="-304800" lvl="0" marL="457200" rtl="0" algn="l">
              <a:lnSpc>
                <a:spcPct val="115000"/>
              </a:lnSpc>
              <a:spcBef>
                <a:spcPts val="1200"/>
              </a:spcBef>
              <a:spcAft>
                <a:spcPts val="0"/>
              </a:spcAft>
              <a:buClr>
                <a:schemeClr val="dk1"/>
              </a:buClr>
              <a:buSzPts val="1200"/>
              <a:buFont typeface="Arial"/>
              <a:buChar char="★"/>
            </a:pPr>
            <a:r>
              <a:rPr b="1" i="1" lang="fr" sz="1200">
                <a:solidFill>
                  <a:schemeClr val="dk1"/>
                </a:solidFill>
              </a:rPr>
              <a:t>La présentation de l’entreprise</a:t>
            </a:r>
            <a:endParaRPr b="1" i="1" sz="1200">
              <a:solidFill>
                <a:schemeClr val="dk1"/>
              </a:solidFill>
            </a:endParaRPr>
          </a:p>
          <a:p>
            <a:pPr indent="0" lvl="0" marL="0" rtl="0" algn="l">
              <a:lnSpc>
                <a:spcPct val="115000"/>
              </a:lnSpc>
              <a:spcBef>
                <a:spcPts val="1000"/>
              </a:spcBef>
              <a:spcAft>
                <a:spcPts val="0"/>
              </a:spcAft>
              <a:buClr>
                <a:schemeClr val="dk1"/>
              </a:buClr>
              <a:buSzPts val="1100"/>
              <a:buFont typeface="Arial"/>
              <a:buNone/>
            </a:pPr>
            <a:r>
              <a:rPr lang="fr" sz="1200">
                <a:solidFill>
                  <a:schemeClr val="dk1"/>
                </a:solidFill>
              </a:rPr>
              <a:t>Pourquoi ? pour contextualiser ta formation dans le milieu professionnel et inscrire ta progression sur le terrain. Cela permet également de définir les activités de l’entreprise et d’anticiper d’éventuels manques qu’il faudra pallier au CFA.</a:t>
            </a:r>
            <a:endParaRPr sz="1200">
              <a:solidFill>
                <a:schemeClr val="dk1"/>
              </a:solidFill>
            </a:endParaRPr>
          </a:p>
          <a:p>
            <a:pPr indent="0" lvl="0" marL="91440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i="1" lang="fr" sz="1200">
                <a:solidFill>
                  <a:schemeClr val="dk1"/>
                </a:solidFill>
              </a:rPr>
              <a:t>Mes activités en entreprise</a:t>
            </a:r>
            <a:r>
              <a:rPr lang="fr" sz="1200">
                <a:solidFill>
                  <a:schemeClr val="dk1"/>
                </a:solidFill>
              </a:rPr>
              <a:t> </a:t>
            </a:r>
            <a:endParaRPr sz="1200">
              <a:solidFill>
                <a:schemeClr val="dk1"/>
              </a:solidFill>
            </a:endParaRPr>
          </a:p>
          <a:p>
            <a:pPr indent="0" lvl="0" marL="0" rtl="0" algn="l">
              <a:lnSpc>
                <a:spcPct val="115000"/>
              </a:lnSpc>
              <a:spcBef>
                <a:spcPts val="1000"/>
              </a:spcBef>
              <a:spcAft>
                <a:spcPts val="0"/>
              </a:spcAft>
              <a:buNone/>
            </a:pPr>
            <a:r>
              <a:rPr lang="fr" sz="1200">
                <a:solidFill>
                  <a:schemeClr val="dk1"/>
                </a:solidFill>
              </a:rPr>
              <a:t>Pourquoi ? pour décrire et analyser chaque activité réalisée en entreprise. Toutes les activités compilées dans ce dossier permettent de rendre compte du travail que tu as réalisé et de l’analyse de ton travail. </a:t>
            </a:r>
            <a:endParaRPr sz="1200">
              <a:solidFill>
                <a:schemeClr val="dk1"/>
              </a:solidFill>
            </a:endParaRPr>
          </a:p>
          <a:p>
            <a:pPr indent="0" lvl="0" marL="0" rtl="0" algn="l">
              <a:lnSpc>
                <a:spcPct val="115000"/>
              </a:lnSpc>
              <a:spcBef>
                <a:spcPts val="0"/>
              </a:spcBef>
              <a:spcAft>
                <a:spcPts val="0"/>
              </a:spcAft>
              <a:buNone/>
            </a:pPr>
            <a:r>
              <a:rPr lang="fr" sz="1200">
                <a:solidFill>
                  <a:schemeClr val="dk1"/>
                </a:solidFill>
              </a:rPr>
              <a:t>Elles serviront aussi de support p</a:t>
            </a:r>
            <a:r>
              <a:rPr lang="fr" sz="1200">
                <a:solidFill>
                  <a:schemeClr val="dk1"/>
                </a:solidFill>
              </a:rPr>
              <a:t>our faire les bilans en entreprise (forms)</a:t>
            </a:r>
            <a:r>
              <a:rPr lang="fr" sz="1200">
                <a:solidFill>
                  <a:schemeClr val="dk1"/>
                </a:solidFill>
              </a:rPr>
              <a:t> et les bilans individuels avec les formateur référent (forms).</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fr" sz="1200">
                <a:solidFill>
                  <a:schemeClr val="dk1"/>
                </a:solidFill>
              </a:rPr>
              <a:t>Attention : les rapports d’activités doivent être présentés au tuteur en entreprise pour être validés. </a:t>
            </a:r>
            <a:endParaRPr b="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b="1" i="1" lang="fr" sz="1200">
                <a:solidFill>
                  <a:schemeClr val="dk1"/>
                </a:solidFill>
              </a:rPr>
              <a:t>Mes bilans en entreprise</a:t>
            </a:r>
            <a:endParaRPr b="1" i="1" sz="1200">
              <a:solidFill>
                <a:schemeClr val="dk1"/>
              </a:solidFill>
            </a:endParaRPr>
          </a:p>
          <a:p>
            <a:pPr indent="0" lvl="0" marL="0" rtl="0" algn="l">
              <a:lnSpc>
                <a:spcPct val="115000"/>
              </a:lnSpc>
              <a:spcBef>
                <a:spcPts val="1000"/>
              </a:spcBef>
              <a:spcAft>
                <a:spcPts val="0"/>
              </a:spcAft>
              <a:buClr>
                <a:schemeClr val="dk1"/>
              </a:buClr>
              <a:buSzPts val="1100"/>
              <a:buFont typeface="Arial"/>
              <a:buNone/>
            </a:pPr>
            <a:r>
              <a:rPr lang="fr" sz="1200">
                <a:solidFill>
                  <a:schemeClr val="dk1"/>
                </a:solidFill>
              </a:rPr>
              <a:t>Pourquoi ? pour avoir une trace de tous les entretiens réalisés à la fin de chaque période en entreprise et ainsi faire le suivi de ta progression dans le milieu professionnel</a:t>
            </a:r>
            <a:r>
              <a:rPr lang="fr" sz="1200">
                <a:solidFill>
                  <a:schemeClr val="dk1"/>
                </a:solidFill>
              </a:rPr>
              <a:t>.</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1200"/>
              </a:spcBef>
              <a:spcAft>
                <a:spcPts val="0"/>
              </a:spcAft>
              <a:buNone/>
            </a:pPr>
            <a:r>
              <a:rPr lang="fr" sz="1200">
                <a:solidFill>
                  <a:schemeClr val="dk1"/>
                </a:solidFill>
              </a:rPr>
              <a:t>Les documents à remplir par le tuteur en entreprise pour que le suivi soit complet : </a:t>
            </a:r>
            <a:endParaRPr sz="1200">
              <a:solidFill>
                <a:schemeClr val="dk1"/>
              </a:solidFill>
            </a:endParaRPr>
          </a:p>
          <a:p>
            <a:pPr indent="-304800" lvl="0" marL="457200" rtl="0" algn="l">
              <a:spcBef>
                <a:spcPts val="1200"/>
              </a:spcBef>
              <a:spcAft>
                <a:spcPts val="0"/>
              </a:spcAft>
              <a:buClr>
                <a:schemeClr val="dk1"/>
              </a:buClr>
              <a:buSzPts val="1200"/>
              <a:buChar char="●"/>
            </a:pPr>
            <a:r>
              <a:rPr b="1" i="1" lang="fr" sz="1200">
                <a:solidFill>
                  <a:schemeClr val="dk1"/>
                </a:solidFill>
              </a:rPr>
              <a:t>Suivi en entreprise - CAP Métallier </a:t>
            </a:r>
            <a:r>
              <a:rPr lang="fr" sz="1200">
                <a:solidFill>
                  <a:schemeClr val="dk1"/>
                </a:solidFill>
              </a:rPr>
              <a:t>: Il faut compléter le questionnaire de suivi en entreprise pour chaque période en entreprise.</a:t>
            </a:r>
            <a:endParaRPr sz="1200">
              <a:solidFill>
                <a:schemeClr val="dk1"/>
              </a:solidFill>
            </a:endParaRPr>
          </a:p>
          <a:p>
            <a:pPr indent="0" lvl="0" marL="457200" rtl="0" algn="l">
              <a:spcBef>
                <a:spcPts val="1200"/>
              </a:spcBef>
              <a:spcAft>
                <a:spcPts val="0"/>
              </a:spcAft>
              <a:buClr>
                <a:schemeClr val="dk1"/>
              </a:buClr>
              <a:buSzPts val="1100"/>
              <a:buFont typeface="Arial"/>
              <a:buNone/>
            </a:pPr>
            <a:r>
              <a:rPr lang="fr" sz="1200">
                <a:solidFill>
                  <a:schemeClr val="dk1"/>
                </a:solidFill>
              </a:rPr>
              <a:t>Ce questionnaire est un google Forms à remplir avec toi. Les réponses seront enregistrées par le formateur référent pour faire ton suivi.</a:t>
            </a:r>
            <a:endParaRPr sz="1200">
              <a:solidFill>
                <a:schemeClr val="dk1"/>
              </a:solidFill>
            </a:endParaRPr>
          </a:p>
          <a:p>
            <a:pPr indent="-304800" lvl="0" marL="457200" rtl="0" algn="l">
              <a:spcBef>
                <a:spcPts val="1200"/>
              </a:spcBef>
              <a:spcAft>
                <a:spcPts val="0"/>
              </a:spcAft>
              <a:buClr>
                <a:schemeClr val="dk1"/>
              </a:buClr>
              <a:buSzPts val="1200"/>
              <a:buChar char="●"/>
            </a:pPr>
            <a:r>
              <a:rPr b="1" i="1" lang="fr" sz="1200">
                <a:solidFill>
                  <a:schemeClr val="dk1"/>
                </a:solidFill>
              </a:rPr>
              <a:t>Fiche Navette </a:t>
            </a:r>
            <a:r>
              <a:rPr b="1" lang="fr" sz="1200">
                <a:solidFill>
                  <a:schemeClr val="dk1"/>
                </a:solidFill>
              </a:rPr>
              <a:t>:</a:t>
            </a:r>
            <a:r>
              <a:rPr lang="fr" sz="1200">
                <a:solidFill>
                  <a:schemeClr val="dk1"/>
                </a:solidFill>
              </a:rPr>
              <a:t> Cette fiche (à signer par le(s) référent(s) et le tuteur en entreprise) valide la réalisation et le suivi des travaux d'interstages. </a:t>
            </a:r>
            <a:endParaRPr sz="1200">
              <a:solidFill>
                <a:schemeClr val="dk1"/>
              </a:solidFill>
            </a:endParaRPr>
          </a:p>
          <a:p>
            <a:pPr indent="0" lvl="0" marL="0" rtl="0" algn="l">
              <a:spcBef>
                <a:spcPts val="1200"/>
              </a:spcBef>
              <a:spcAft>
                <a:spcPts val="1200"/>
              </a:spcAft>
              <a:buNone/>
            </a:pPr>
            <a:r>
              <a:t/>
            </a:r>
            <a:endParaRPr sz="12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42"/>
          <p:cNvSpPr txBox="1"/>
          <p:nvPr>
            <p:ph idx="1" type="body"/>
          </p:nvPr>
        </p:nvSpPr>
        <p:spPr>
          <a:xfrm>
            <a:off x="339150" y="997975"/>
            <a:ext cx="6882300" cy="36735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b="1" lang="fr" sz="1700" u="sng">
                <a:solidFill>
                  <a:schemeClr val="dk1"/>
                </a:solidFill>
              </a:rPr>
              <a:t>C’est quoi le processus métier ?</a:t>
            </a:r>
            <a:endParaRPr b="1" sz="1700" u="sng">
              <a:solidFill>
                <a:schemeClr val="dk1"/>
              </a:solidFill>
            </a:endParaRPr>
          </a:p>
          <a:p>
            <a:pPr indent="0" lvl="0" marL="0" rtl="0" algn="l">
              <a:lnSpc>
                <a:spcPct val="8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fr" sz="1200">
                <a:solidFill>
                  <a:schemeClr val="dk1"/>
                </a:solidFill>
              </a:rPr>
              <a:t>Le parcours en Compagnonnage représente le parcours de formation unique de chaque jeune vers l’état de Compagnon. Il repose sur un processus de formation compagnons du devoir pour chaque métier : le processus métier.</a:t>
            </a:r>
            <a:endParaRPr sz="1200">
              <a:solidFill>
                <a:schemeClr val="dk1"/>
              </a:solidFill>
              <a:highlight>
                <a:schemeClr val="accent6"/>
              </a:highlight>
            </a:endParaRPr>
          </a:p>
          <a:p>
            <a:pPr indent="0" lvl="0" marL="0" rtl="0" algn="l">
              <a:lnSpc>
                <a:spcPct val="8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rPr lang="fr" sz="1200">
                <a:solidFill>
                  <a:schemeClr val="dk1"/>
                </a:solidFill>
              </a:rPr>
              <a:t>En Serrurerie-Métallerie, le processus métier est décomposé en 5 </a:t>
            </a:r>
            <a:r>
              <a:rPr b="1" lang="fr" sz="1200">
                <a:solidFill>
                  <a:schemeClr val="dk1"/>
                </a:solidFill>
              </a:rPr>
              <a:t>Phases </a:t>
            </a:r>
            <a:r>
              <a:rPr lang="fr" sz="1200">
                <a:solidFill>
                  <a:schemeClr val="dk1"/>
                </a:solidFill>
              </a:rPr>
              <a:t>et 26 </a:t>
            </a:r>
            <a:r>
              <a:rPr b="1" lang="fr" sz="1200">
                <a:solidFill>
                  <a:schemeClr val="dk1"/>
                </a:solidFill>
              </a:rPr>
              <a:t>Aptitudes</a:t>
            </a:r>
            <a:r>
              <a:rPr lang="fr" sz="1200">
                <a:solidFill>
                  <a:schemeClr val="dk1"/>
                </a:solidFill>
              </a:rPr>
              <a:t>.</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rPr lang="fr" sz="1200">
                <a:solidFill>
                  <a:schemeClr val="dk1"/>
                </a:solidFill>
              </a:rPr>
              <a:t>C’est ce que l’on appelle le </a:t>
            </a:r>
            <a:r>
              <a:rPr b="1" lang="fr" sz="1200">
                <a:solidFill>
                  <a:schemeClr val="dk1"/>
                </a:solidFill>
              </a:rPr>
              <a:t>Processus Métier</a:t>
            </a:r>
            <a:r>
              <a:rPr lang="fr" sz="1200">
                <a:solidFill>
                  <a:schemeClr val="dk1"/>
                </a:solidFill>
              </a:rPr>
              <a:t>. Le processus métier représente toutes les situations rencontrées en Serrurerie-Métallerie de manière chronologique.</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rPr lang="fr" sz="1200">
                <a:solidFill>
                  <a:schemeClr val="dk1"/>
                </a:solidFill>
              </a:rPr>
              <a:t>Les </a:t>
            </a:r>
            <a:r>
              <a:rPr b="1" lang="fr" sz="1200">
                <a:solidFill>
                  <a:schemeClr val="dk1"/>
                </a:solidFill>
              </a:rPr>
              <a:t>Phases </a:t>
            </a:r>
            <a:r>
              <a:rPr lang="fr" sz="1200">
                <a:solidFill>
                  <a:schemeClr val="dk1"/>
                </a:solidFill>
              </a:rPr>
              <a:t>constituent les grandes étapes de la réalisation d’un </a:t>
            </a:r>
            <a:r>
              <a:rPr b="1" lang="fr" sz="1200">
                <a:solidFill>
                  <a:schemeClr val="dk1"/>
                </a:solidFill>
              </a:rPr>
              <a:t>Ouvrage</a:t>
            </a:r>
            <a:r>
              <a:rPr lang="fr" sz="1200">
                <a:solidFill>
                  <a:schemeClr val="dk1"/>
                </a:solidFill>
              </a:rPr>
              <a:t>.</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rPr lang="fr" sz="1200">
                <a:solidFill>
                  <a:schemeClr val="dk1"/>
                </a:solidFill>
              </a:rPr>
              <a:t>Les </a:t>
            </a:r>
            <a:r>
              <a:rPr b="1" lang="fr" sz="1200">
                <a:solidFill>
                  <a:schemeClr val="dk1"/>
                </a:solidFill>
              </a:rPr>
              <a:t>Aptitudes </a:t>
            </a:r>
            <a:r>
              <a:rPr lang="fr" sz="1200">
                <a:solidFill>
                  <a:schemeClr val="dk1"/>
                </a:solidFill>
              </a:rPr>
              <a:t>sont les compétences mises en oeuvre durant ces différentes </a:t>
            </a:r>
            <a:r>
              <a:rPr b="1" lang="fr" sz="1200">
                <a:solidFill>
                  <a:schemeClr val="dk1"/>
                </a:solidFill>
              </a:rPr>
              <a:t>Phases</a:t>
            </a:r>
            <a:r>
              <a:rPr lang="fr" sz="1200">
                <a:solidFill>
                  <a:schemeClr val="dk1"/>
                </a:solidFill>
              </a:rPr>
              <a:t>. </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80000"/>
              </a:lnSpc>
              <a:spcBef>
                <a:spcPts val="0"/>
              </a:spcBef>
              <a:spcAft>
                <a:spcPts val="0"/>
              </a:spcAft>
              <a:buClr>
                <a:schemeClr val="dk1"/>
              </a:buClr>
              <a:buSzPts val="1100"/>
              <a:buFont typeface="Arial"/>
              <a:buNone/>
            </a:pPr>
            <a:r>
              <a:rPr lang="fr" sz="1200">
                <a:solidFill>
                  <a:schemeClr val="dk1"/>
                </a:solidFill>
              </a:rPr>
              <a:t>Pour mettre en oeuvre une </a:t>
            </a:r>
            <a:r>
              <a:rPr b="1" lang="fr" sz="1200">
                <a:solidFill>
                  <a:schemeClr val="dk1"/>
                </a:solidFill>
              </a:rPr>
              <a:t>Aptitude</a:t>
            </a:r>
            <a:r>
              <a:rPr lang="fr" sz="1200">
                <a:solidFill>
                  <a:schemeClr val="dk1"/>
                </a:solidFill>
              </a:rPr>
              <a:t>, on mobilise des </a:t>
            </a:r>
            <a:r>
              <a:rPr b="1" lang="fr" sz="1200">
                <a:solidFill>
                  <a:schemeClr val="dk1"/>
                </a:solidFill>
              </a:rPr>
              <a:t>Ressources </a:t>
            </a:r>
            <a:r>
              <a:rPr lang="fr" sz="1200">
                <a:solidFill>
                  <a:schemeClr val="dk1"/>
                </a:solidFill>
              </a:rPr>
              <a:t>qui sont regroupées en 4 catégories : </a:t>
            </a:r>
            <a:endParaRPr sz="1200">
              <a:solidFill>
                <a:schemeClr val="dk1"/>
              </a:solidFill>
            </a:endParaRPr>
          </a:p>
          <a:p>
            <a:pPr indent="-304800" lvl="0" marL="457200" rtl="0" algn="l">
              <a:lnSpc>
                <a:spcPct val="80000"/>
              </a:lnSpc>
              <a:spcBef>
                <a:spcPts val="1000"/>
              </a:spcBef>
              <a:spcAft>
                <a:spcPts val="0"/>
              </a:spcAft>
              <a:buClr>
                <a:schemeClr val="dk1"/>
              </a:buClr>
              <a:buSzPts val="1200"/>
              <a:buFont typeface="Montserrat"/>
              <a:buChar char="-"/>
            </a:pPr>
            <a:r>
              <a:rPr lang="fr" sz="1200">
                <a:solidFill>
                  <a:schemeClr val="dk1"/>
                </a:solidFill>
              </a:rPr>
              <a:t>Connaissances</a:t>
            </a:r>
            <a:endParaRPr sz="1200">
              <a:solidFill>
                <a:schemeClr val="dk1"/>
              </a:solidFill>
            </a:endParaRPr>
          </a:p>
          <a:p>
            <a:pPr indent="-304800" lvl="0" marL="457200" rtl="0" algn="l">
              <a:lnSpc>
                <a:spcPct val="80000"/>
              </a:lnSpc>
              <a:spcBef>
                <a:spcPts val="0"/>
              </a:spcBef>
              <a:spcAft>
                <a:spcPts val="0"/>
              </a:spcAft>
              <a:buClr>
                <a:schemeClr val="dk1"/>
              </a:buClr>
              <a:buSzPts val="1200"/>
              <a:buFont typeface="Montserrat"/>
              <a:buChar char="-"/>
            </a:pPr>
            <a:r>
              <a:rPr lang="fr" sz="1200">
                <a:solidFill>
                  <a:schemeClr val="dk1"/>
                </a:solidFill>
              </a:rPr>
              <a:t>Habiletés</a:t>
            </a:r>
            <a:endParaRPr sz="1200">
              <a:solidFill>
                <a:schemeClr val="dk1"/>
              </a:solidFill>
            </a:endParaRPr>
          </a:p>
          <a:p>
            <a:pPr indent="-304800" lvl="0" marL="457200" rtl="0" algn="l">
              <a:lnSpc>
                <a:spcPct val="80000"/>
              </a:lnSpc>
              <a:spcBef>
                <a:spcPts val="0"/>
              </a:spcBef>
              <a:spcAft>
                <a:spcPts val="0"/>
              </a:spcAft>
              <a:buClr>
                <a:schemeClr val="dk1"/>
              </a:buClr>
              <a:buSzPts val="1200"/>
              <a:buFont typeface="Montserrat"/>
              <a:buChar char="-"/>
            </a:pPr>
            <a:r>
              <a:rPr lang="fr" sz="1200">
                <a:solidFill>
                  <a:schemeClr val="dk1"/>
                </a:solidFill>
              </a:rPr>
              <a:t>Matériel</a:t>
            </a:r>
            <a:endParaRPr sz="1200">
              <a:solidFill>
                <a:schemeClr val="dk1"/>
              </a:solidFill>
            </a:endParaRPr>
          </a:p>
          <a:p>
            <a:pPr indent="-304800" lvl="0" marL="457200" rtl="0" algn="l">
              <a:lnSpc>
                <a:spcPct val="80000"/>
              </a:lnSpc>
              <a:spcBef>
                <a:spcPts val="0"/>
              </a:spcBef>
              <a:spcAft>
                <a:spcPts val="0"/>
              </a:spcAft>
              <a:buClr>
                <a:schemeClr val="dk1"/>
              </a:buClr>
              <a:buSzPts val="1200"/>
              <a:buFont typeface="Montserrat"/>
              <a:buChar char="-"/>
            </a:pPr>
            <a:r>
              <a:rPr lang="fr" sz="1200">
                <a:solidFill>
                  <a:schemeClr val="dk1"/>
                </a:solidFill>
              </a:rPr>
              <a:t>Documentation.</a:t>
            </a:r>
            <a:endParaRPr sz="1200"/>
          </a:p>
        </p:txBody>
      </p:sp>
      <p:sp>
        <p:nvSpPr>
          <p:cNvPr id="174" name="Google Shape;174;p42"/>
          <p:cNvSpPr/>
          <p:nvPr/>
        </p:nvSpPr>
        <p:spPr>
          <a:xfrm>
            <a:off x="1168200" y="5487543"/>
            <a:ext cx="5223600" cy="3845400"/>
          </a:xfrm>
          <a:prstGeom prst="roundRect">
            <a:avLst>
              <a:gd fmla="val 20136" name="adj"/>
            </a:avLst>
          </a:prstGeom>
          <a:solidFill>
            <a:srgbClr val="F4CCCC"/>
          </a:solidFill>
          <a:ln cap="flat" cmpd="sng" w="9525">
            <a:solidFill>
              <a:srgbClr val="000000"/>
            </a:solidFill>
            <a:prstDash val="solid"/>
            <a:round/>
            <a:headEnd len="sm" w="sm" type="none"/>
            <a:tailEnd len="sm" w="sm" type="none"/>
          </a:ln>
          <a:effectLst>
            <a:outerShdw blurRad="57150" rotWithShape="0" algn="bl" dir="840000" dist="76200">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42"/>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fr" sz="2400">
                <a:latin typeface="Montserrat"/>
                <a:ea typeface="Montserrat"/>
                <a:cs typeface="Montserrat"/>
                <a:sym typeface="Montserrat"/>
              </a:rPr>
              <a:t>Le P</a:t>
            </a:r>
            <a:r>
              <a:rPr lang="fr"/>
              <a:t>arcours en Compagnonnage</a:t>
            </a:r>
            <a:endParaRPr b="1" sz="2400">
              <a:latin typeface="Montserrat"/>
              <a:ea typeface="Montserrat"/>
              <a:cs typeface="Montserrat"/>
              <a:sym typeface="Montserrat"/>
            </a:endParaRPr>
          </a:p>
        </p:txBody>
      </p:sp>
      <p:sp>
        <p:nvSpPr>
          <p:cNvPr id="176" name="Google Shape;176;p42"/>
          <p:cNvSpPr/>
          <p:nvPr/>
        </p:nvSpPr>
        <p:spPr>
          <a:xfrm>
            <a:off x="1563150" y="5731268"/>
            <a:ext cx="4434300" cy="2531700"/>
          </a:xfrm>
          <a:prstGeom prst="roundRect">
            <a:avLst>
              <a:gd fmla="val 25186" name="adj"/>
            </a:avLst>
          </a:prstGeom>
          <a:solidFill>
            <a:srgbClr val="D9D9D9"/>
          </a:solidFill>
          <a:ln cap="flat" cmpd="sng" w="9525">
            <a:solidFill>
              <a:srgbClr val="000000"/>
            </a:solidFill>
            <a:prstDash val="solid"/>
            <a:round/>
            <a:headEnd len="sm" w="sm" type="none"/>
            <a:tailEnd len="sm" w="sm" type="none"/>
          </a:ln>
          <a:effectLst>
            <a:outerShdw blurRad="57150" rotWithShape="0" algn="bl" dir="840000" dist="76200">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p>
        </p:txBody>
      </p:sp>
      <p:sp>
        <p:nvSpPr>
          <p:cNvPr id="177" name="Google Shape;177;p42"/>
          <p:cNvSpPr txBox="1"/>
          <p:nvPr/>
        </p:nvSpPr>
        <p:spPr>
          <a:xfrm flipH="1">
            <a:off x="2189250" y="5731268"/>
            <a:ext cx="3181800" cy="86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1800">
                <a:solidFill>
                  <a:srgbClr val="000000"/>
                </a:solidFill>
                <a:latin typeface="Montserrat SemiBold"/>
                <a:ea typeface="Montserrat SemiBold"/>
                <a:cs typeface="Montserrat SemiBold"/>
                <a:sym typeface="Montserrat SemiBold"/>
              </a:rPr>
              <a:t>Aptitudes</a:t>
            </a:r>
            <a:endParaRPr i="1" sz="1800">
              <a:solidFill>
                <a:srgbClr val="000000"/>
              </a:solidFill>
              <a:latin typeface="Montserrat Light"/>
              <a:ea typeface="Montserrat Light"/>
              <a:cs typeface="Montserrat Light"/>
              <a:sym typeface="Montserrat Light"/>
            </a:endParaRPr>
          </a:p>
        </p:txBody>
      </p:sp>
      <p:sp>
        <p:nvSpPr>
          <p:cNvPr id="178" name="Google Shape;178;p42"/>
          <p:cNvSpPr/>
          <p:nvPr/>
        </p:nvSpPr>
        <p:spPr>
          <a:xfrm>
            <a:off x="1756450" y="6595704"/>
            <a:ext cx="1896900" cy="478500"/>
          </a:xfrm>
          <a:prstGeom prst="roundRect">
            <a:avLst>
              <a:gd fmla="val 50000" name="adj"/>
            </a:avLst>
          </a:prstGeom>
          <a:solidFill>
            <a:srgbClr val="C9DAF8"/>
          </a:solidFill>
          <a:ln cap="flat" cmpd="sng" w="9525">
            <a:solidFill>
              <a:srgbClr val="000000"/>
            </a:solidFill>
            <a:prstDash val="solid"/>
            <a:round/>
            <a:headEnd len="sm" w="sm" type="none"/>
            <a:tailEnd len="sm" w="sm" type="none"/>
          </a:ln>
          <a:effectLst>
            <a:outerShdw blurRad="57150" rotWithShape="0" algn="bl" dir="840000" dist="7620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 name="Google Shape;179;p42"/>
          <p:cNvSpPr/>
          <p:nvPr/>
        </p:nvSpPr>
        <p:spPr>
          <a:xfrm>
            <a:off x="3958675" y="6595685"/>
            <a:ext cx="1873200" cy="478500"/>
          </a:xfrm>
          <a:prstGeom prst="roundRect">
            <a:avLst>
              <a:gd fmla="val 50000" name="adj"/>
            </a:avLst>
          </a:prstGeom>
          <a:solidFill>
            <a:srgbClr val="EAD1DC"/>
          </a:solidFill>
          <a:ln cap="flat" cmpd="sng" w="9525">
            <a:solidFill>
              <a:srgbClr val="000000"/>
            </a:solidFill>
            <a:prstDash val="solid"/>
            <a:round/>
            <a:headEnd len="sm" w="sm" type="none"/>
            <a:tailEnd len="sm" w="sm" type="none"/>
          </a:ln>
          <a:effectLst>
            <a:outerShdw blurRad="57150" rotWithShape="0" algn="bl" dir="840000" dist="7620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 name="Google Shape;180;p42"/>
          <p:cNvSpPr/>
          <p:nvPr/>
        </p:nvSpPr>
        <p:spPr>
          <a:xfrm>
            <a:off x="1756449" y="7170994"/>
            <a:ext cx="1873200" cy="478500"/>
          </a:xfrm>
          <a:prstGeom prst="roundRect">
            <a:avLst>
              <a:gd fmla="val 50000" name="adj"/>
            </a:avLst>
          </a:prstGeom>
          <a:solidFill>
            <a:srgbClr val="FFE599"/>
          </a:solidFill>
          <a:ln cap="flat" cmpd="sng" w="9525">
            <a:solidFill>
              <a:srgbClr val="000000"/>
            </a:solidFill>
            <a:prstDash val="solid"/>
            <a:round/>
            <a:headEnd len="sm" w="sm" type="none"/>
            <a:tailEnd len="sm" w="sm" type="none"/>
          </a:ln>
          <a:effectLst>
            <a:outerShdw blurRad="57150" rotWithShape="0" algn="bl" dir="840000" dist="7620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 name="Google Shape;181;p42"/>
          <p:cNvSpPr/>
          <p:nvPr/>
        </p:nvSpPr>
        <p:spPr>
          <a:xfrm>
            <a:off x="3958675" y="7171074"/>
            <a:ext cx="1873200" cy="478500"/>
          </a:xfrm>
          <a:prstGeom prst="roundRect">
            <a:avLst>
              <a:gd fmla="val 50000" name="adj"/>
            </a:avLst>
          </a:prstGeom>
          <a:solidFill>
            <a:srgbClr val="D9EAD3"/>
          </a:solidFill>
          <a:ln cap="flat" cmpd="sng" w="9525">
            <a:solidFill>
              <a:srgbClr val="000000"/>
            </a:solidFill>
            <a:prstDash val="solid"/>
            <a:round/>
            <a:headEnd len="sm" w="sm" type="none"/>
            <a:tailEnd len="sm" w="sm" type="none"/>
          </a:ln>
          <a:effectLst>
            <a:outerShdw blurRad="57150" rotWithShape="0" algn="bl" dir="840000" dist="7620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42"/>
          <p:cNvSpPr txBox="1"/>
          <p:nvPr/>
        </p:nvSpPr>
        <p:spPr>
          <a:xfrm flipH="1">
            <a:off x="4016275" y="7217474"/>
            <a:ext cx="1758000" cy="38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1500">
                <a:solidFill>
                  <a:srgbClr val="000000"/>
                </a:solidFill>
                <a:latin typeface="Montserrat SemiBold"/>
                <a:ea typeface="Montserrat SemiBold"/>
                <a:cs typeface="Montserrat SemiBold"/>
                <a:sym typeface="Montserrat SemiBold"/>
              </a:rPr>
              <a:t>Documentation</a:t>
            </a:r>
            <a:endParaRPr sz="1100">
              <a:solidFill>
                <a:srgbClr val="000000"/>
              </a:solidFill>
              <a:latin typeface="Fira Sans Extra Condensed SemiBold"/>
              <a:ea typeface="Fira Sans Extra Condensed SemiBold"/>
              <a:cs typeface="Fira Sans Extra Condensed SemiBold"/>
              <a:sym typeface="Fira Sans Extra Condensed SemiBold"/>
            </a:endParaRPr>
          </a:p>
        </p:txBody>
      </p:sp>
      <p:sp>
        <p:nvSpPr>
          <p:cNvPr id="183" name="Google Shape;183;p42"/>
          <p:cNvSpPr txBox="1"/>
          <p:nvPr/>
        </p:nvSpPr>
        <p:spPr>
          <a:xfrm flipH="1">
            <a:off x="2189400" y="4866915"/>
            <a:ext cx="3181800" cy="864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2400">
                <a:latin typeface="Montserrat SemiBold"/>
                <a:ea typeface="Montserrat SemiBold"/>
                <a:cs typeface="Montserrat SemiBold"/>
                <a:sym typeface="Montserrat SemiBold"/>
              </a:rPr>
              <a:t>Phases</a:t>
            </a:r>
            <a:endParaRPr i="1" sz="2400">
              <a:solidFill>
                <a:srgbClr val="000000"/>
              </a:solidFill>
              <a:latin typeface="Montserrat Light"/>
              <a:ea typeface="Montserrat Light"/>
              <a:cs typeface="Montserrat Light"/>
              <a:sym typeface="Montserrat Light"/>
            </a:endParaRPr>
          </a:p>
        </p:txBody>
      </p:sp>
      <p:sp>
        <p:nvSpPr>
          <p:cNvPr id="184" name="Google Shape;184;p42"/>
          <p:cNvSpPr txBox="1"/>
          <p:nvPr/>
        </p:nvSpPr>
        <p:spPr>
          <a:xfrm flipH="1">
            <a:off x="1825900" y="6642184"/>
            <a:ext cx="1758000" cy="38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1500">
                <a:latin typeface="Montserrat SemiBold"/>
                <a:ea typeface="Montserrat SemiBold"/>
                <a:cs typeface="Montserrat SemiBold"/>
                <a:sym typeface="Montserrat SemiBold"/>
              </a:rPr>
              <a:t>Connaissances</a:t>
            </a:r>
            <a:endParaRPr sz="1100">
              <a:solidFill>
                <a:srgbClr val="000000"/>
              </a:solidFill>
              <a:latin typeface="Fira Sans Extra Condensed SemiBold"/>
              <a:ea typeface="Fira Sans Extra Condensed SemiBold"/>
              <a:cs typeface="Fira Sans Extra Condensed SemiBold"/>
              <a:sym typeface="Fira Sans Extra Condensed SemiBold"/>
            </a:endParaRPr>
          </a:p>
        </p:txBody>
      </p:sp>
      <p:sp>
        <p:nvSpPr>
          <p:cNvPr id="185" name="Google Shape;185;p42"/>
          <p:cNvSpPr txBox="1"/>
          <p:nvPr/>
        </p:nvSpPr>
        <p:spPr>
          <a:xfrm flipH="1">
            <a:off x="1814050" y="7217474"/>
            <a:ext cx="1758000" cy="38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1500">
                <a:latin typeface="Montserrat SemiBold"/>
                <a:ea typeface="Montserrat SemiBold"/>
                <a:cs typeface="Montserrat SemiBold"/>
                <a:sym typeface="Montserrat SemiBold"/>
              </a:rPr>
              <a:t>Habiletés</a:t>
            </a:r>
            <a:endParaRPr sz="1100">
              <a:solidFill>
                <a:srgbClr val="000000"/>
              </a:solidFill>
              <a:latin typeface="Fira Sans Extra Condensed SemiBold"/>
              <a:ea typeface="Fira Sans Extra Condensed SemiBold"/>
              <a:cs typeface="Fira Sans Extra Condensed SemiBold"/>
              <a:sym typeface="Fira Sans Extra Condensed SemiBold"/>
            </a:endParaRPr>
          </a:p>
        </p:txBody>
      </p:sp>
      <p:sp>
        <p:nvSpPr>
          <p:cNvPr id="186" name="Google Shape;186;p42"/>
          <p:cNvSpPr txBox="1"/>
          <p:nvPr/>
        </p:nvSpPr>
        <p:spPr>
          <a:xfrm flipH="1">
            <a:off x="4016275" y="6642184"/>
            <a:ext cx="1758000" cy="385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1500">
                <a:latin typeface="Montserrat SemiBold"/>
                <a:ea typeface="Montserrat SemiBold"/>
                <a:cs typeface="Montserrat SemiBold"/>
                <a:sym typeface="Montserrat SemiBold"/>
              </a:rPr>
              <a:t>Matériel</a:t>
            </a:r>
            <a:endParaRPr sz="1100">
              <a:solidFill>
                <a:srgbClr val="000000"/>
              </a:solidFill>
              <a:latin typeface="Fira Sans Extra Condensed SemiBold"/>
              <a:ea typeface="Fira Sans Extra Condensed SemiBold"/>
              <a:cs typeface="Fira Sans Extra Condensed SemiBold"/>
              <a:sym typeface="Fira Sans Extra Condensed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43"/>
          <p:cNvSpPr txBox="1"/>
          <p:nvPr>
            <p:ph type="title"/>
          </p:nvPr>
        </p:nvSpPr>
        <p:spPr>
          <a:xfrm>
            <a:off x="0" y="0"/>
            <a:ext cx="7560000" cy="1033200"/>
          </a:xfrm>
          <a:prstGeom prst="rect">
            <a:avLst/>
          </a:prstGeom>
          <a:noFill/>
        </p:spPr>
        <p:txBody>
          <a:bodyPr anchorCtr="0" anchor="ctr" bIns="91425" lIns="91425" spcFirstLastPara="1" rIns="91425" wrap="square" tIns="91425">
            <a:normAutofit/>
          </a:bodyPr>
          <a:lstStyle/>
          <a:p>
            <a:pPr indent="0" lvl="0" marL="0" rtl="0" algn="ctr">
              <a:spcBef>
                <a:spcPts val="0"/>
              </a:spcBef>
              <a:spcAft>
                <a:spcPts val="0"/>
              </a:spcAft>
              <a:buNone/>
            </a:pPr>
            <a:r>
              <a:rPr lang="fr"/>
              <a:t>Le Parcours en Compagnonnage</a:t>
            </a:r>
            <a:endParaRPr/>
          </a:p>
        </p:txBody>
      </p:sp>
      <p:sp>
        <p:nvSpPr>
          <p:cNvPr id="192" name="Google Shape;192;p43"/>
          <p:cNvSpPr txBox="1"/>
          <p:nvPr>
            <p:ph idx="1" type="body"/>
          </p:nvPr>
        </p:nvSpPr>
        <p:spPr>
          <a:xfrm>
            <a:off x="338850" y="1033200"/>
            <a:ext cx="6882300" cy="8396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fr" sz="1700" u="sng">
                <a:solidFill>
                  <a:schemeClr val="dk1"/>
                </a:solidFill>
              </a:rPr>
              <a:t>Liste des Phases et des Aptitudes</a:t>
            </a:r>
            <a:endParaRPr b="1" sz="1700" u="sng">
              <a:solidFill>
                <a:schemeClr val="dk1"/>
              </a:solidFill>
            </a:endParaRPr>
          </a:p>
          <a:p>
            <a:pPr indent="0" lvl="0" marL="0" rtl="0" algn="l">
              <a:spcBef>
                <a:spcPts val="0"/>
              </a:spcBef>
              <a:spcAft>
                <a:spcPts val="0"/>
              </a:spcAft>
              <a:buClr>
                <a:schemeClr val="dk1"/>
              </a:buClr>
              <a:buSzPts val="1100"/>
              <a:buFont typeface="Arial"/>
              <a:buNone/>
            </a:pPr>
            <a:r>
              <a:t/>
            </a:r>
            <a:endParaRPr b="1" sz="1200">
              <a:solidFill>
                <a:schemeClr val="dk1"/>
              </a:solidFill>
            </a:endParaRPr>
          </a:p>
          <a:p>
            <a:pPr indent="0" lvl="0" marL="0" rtl="0" algn="l">
              <a:spcBef>
                <a:spcPts val="0"/>
              </a:spcBef>
              <a:spcAft>
                <a:spcPts val="0"/>
              </a:spcAft>
              <a:buClr>
                <a:schemeClr val="dk1"/>
              </a:buClr>
              <a:buSzPts val="1100"/>
              <a:buFont typeface="Arial"/>
              <a:buNone/>
            </a:pPr>
            <a:r>
              <a:rPr b="1" lang="fr" sz="1200">
                <a:solidFill>
                  <a:schemeClr val="dk1"/>
                </a:solidFill>
              </a:rPr>
              <a:t>RENCONTRE </a:t>
            </a:r>
            <a:r>
              <a:rPr lang="fr" sz="1200">
                <a:solidFill>
                  <a:schemeClr val="dk1"/>
                </a:solidFill>
              </a:rPr>
              <a:t>:</a:t>
            </a:r>
            <a:endParaRPr sz="1200">
              <a:solidFill>
                <a:schemeClr val="dk1"/>
              </a:solidFill>
            </a:endParaRPr>
          </a:p>
          <a:p>
            <a:pPr indent="0" lvl="0" marL="0" rtl="0" algn="l">
              <a:spcBef>
                <a:spcPts val="0"/>
              </a:spcBef>
              <a:spcAft>
                <a:spcPts val="0"/>
              </a:spcAft>
              <a:buNone/>
            </a:pPr>
            <a:r>
              <a:rPr lang="fr" sz="1100">
                <a:solidFill>
                  <a:srgbClr val="000000"/>
                </a:solidFill>
              </a:rPr>
              <a:t>Recueillir la demande du commanditaire</a:t>
            </a:r>
            <a:endParaRPr sz="1100">
              <a:solidFill>
                <a:srgbClr val="000000"/>
              </a:solidFill>
            </a:endParaRPr>
          </a:p>
          <a:p>
            <a:pPr indent="0" lvl="0" marL="0" rtl="0" algn="l">
              <a:spcBef>
                <a:spcPts val="0"/>
              </a:spcBef>
              <a:spcAft>
                <a:spcPts val="0"/>
              </a:spcAft>
              <a:buNone/>
            </a:pPr>
            <a:r>
              <a:rPr lang="fr" sz="1100">
                <a:solidFill>
                  <a:srgbClr val="000000"/>
                </a:solidFill>
              </a:rPr>
              <a:t>Diagnostiquer les besoins du commanditaire</a:t>
            </a:r>
            <a:endParaRPr sz="1100">
              <a:solidFill>
                <a:srgbClr val="000000"/>
              </a:solidFill>
            </a:endParaRPr>
          </a:p>
          <a:p>
            <a:pPr indent="0" lvl="0" marL="0" rtl="0" algn="l">
              <a:spcBef>
                <a:spcPts val="0"/>
              </a:spcBef>
              <a:spcAft>
                <a:spcPts val="0"/>
              </a:spcAft>
              <a:buNone/>
            </a:pPr>
            <a:r>
              <a:rPr lang="fr" sz="1100">
                <a:solidFill>
                  <a:srgbClr val="000000"/>
                </a:solidFill>
              </a:rPr>
              <a:t>Obtenir la validation du commanditaire</a:t>
            </a:r>
            <a:endParaRPr sz="1100">
              <a:solidFill>
                <a:srgbClr val="000000"/>
              </a:solidFill>
            </a:endParaRPr>
          </a:p>
          <a:p>
            <a:pPr indent="0" lvl="0" marL="0" rtl="0" algn="l">
              <a:spcBef>
                <a:spcPts val="0"/>
              </a:spcBef>
              <a:spcAft>
                <a:spcPts val="0"/>
              </a:spcAft>
              <a:buNone/>
            </a:pPr>
            <a:r>
              <a:rPr lang="fr" sz="1100">
                <a:solidFill>
                  <a:srgbClr val="000000"/>
                </a:solidFill>
              </a:rPr>
              <a:t>Promouvoir son entreprise et son métier</a:t>
            </a:r>
            <a:endParaRPr sz="1100">
              <a:solidFill>
                <a:srgbClr val="000000"/>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b="1" lang="fr" sz="1200">
                <a:solidFill>
                  <a:schemeClr val="dk1"/>
                </a:solidFill>
              </a:rPr>
              <a:t>CONCEPTION </a:t>
            </a:r>
            <a:r>
              <a:rPr lang="fr" sz="1200">
                <a:solidFill>
                  <a:schemeClr val="dk1"/>
                </a:solidFill>
              </a:rPr>
              <a:t>:</a:t>
            </a:r>
            <a:endParaRPr sz="1200">
              <a:solidFill>
                <a:schemeClr val="dk1"/>
              </a:solidFill>
            </a:endParaRPr>
          </a:p>
          <a:p>
            <a:pPr indent="0" lvl="0" marL="0" rtl="0" algn="l">
              <a:spcBef>
                <a:spcPts val="0"/>
              </a:spcBef>
              <a:spcAft>
                <a:spcPts val="0"/>
              </a:spcAft>
              <a:buNone/>
            </a:pPr>
            <a:r>
              <a:rPr lang="fr" sz="1100">
                <a:solidFill>
                  <a:srgbClr val="000000"/>
                </a:solidFill>
              </a:rPr>
              <a:t>Proposer des solutions constructives</a:t>
            </a:r>
            <a:endParaRPr sz="1100">
              <a:solidFill>
                <a:srgbClr val="000000"/>
              </a:solidFill>
            </a:endParaRPr>
          </a:p>
          <a:p>
            <a:pPr indent="0" lvl="0" marL="0" rtl="0" algn="l">
              <a:spcBef>
                <a:spcPts val="0"/>
              </a:spcBef>
              <a:spcAft>
                <a:spcPts val="0"/>
              </a:spcAft>
              <a:buNone/>
            </a:pPr>
            <a:r>
              <a:rPr lang="fr" sz="1100">
                <a:solidFill>
                  <a:srgbClr val="000000"/>
                </a:solidFill>
              </a:rPr>
              <a:t>Valider la conception avec toutes les personnes concernées</a:t>
            </a:r>
            <a:endParaRPr sz="1100">
              <a:solidFill>
                <a:srgbClr val="000000"/>
              </a:solidFill>
            </a:endParaRPr>
          </a:p>
          <a:p>
            <a:pPr indent="0" lvl="0" marL="0" rtl="0" algn="l">
              <a:spcBef>
                <a:spcPts val="0"/>
              </a:spcBef>
              <a:spcAft>
                <a:spcPts val="0"/>
              </a:spcAft>
              <a:buNone/>
            </a:pPr>
            <a:r>
              <a:rPr lang="fr" sz="1100">
                <a:solidFill>
                  <a:srgbClr val="000000"/>
                </a:solidFill>
              </a:rPr>
              <a:t>Relever l'existant</a:t>
            </a:r>
            <a:endParaRPr sz="1100">
              <a:solidFill>
                <a:srgbClr val="000000"/>
              </a:solidFill>
            </a:endParaRPr>
          </a:p>
          <a:p>
            <a:pPr indent="0" lvl="0" marL="0" rtl="0" algn="l">
              <a:spcBef>
                <a:spcPts val="0"/>
              </a:spcBef>
              <a:spcAft>
                <a:spcPts val="0"/>
              </a:spcAft>
              <a:buNone/>
            </a:pPr>
            <a:r>
              <a:rPr lang="fr" sz="1100">
                <a:solidFill>
                  <a:srgbClr val="000000"/>
                </a:solidFill>
              </a:rPr>
              <a:t>Modéliser le projet en 2D / 3D</a:t>
            </a:r>
            <a:endParaRPr sz="1100">
              <a:solidFill>
                <a:srgbClr val="000000"/>
              </a:solidFill>
            </a:endParaRPr>
          </a:p>
          <a:p>
            <a:pPr indent="0" lvl="0" marL="0" rtl="0" algn="l">
              <a:spcBef>
                <a:spcPts val="0"/>
              </a:spcBef>
              <a:spcAft>
                <a:spcPts val="0"/>
              </a:spcAft>
              <a:buNone/>
            </a:pPr>
            <a:r>
              <a:rPr lang="fr" sz="1100">
                <a:solidFill>
                  <a:srgbClr val="000000"/>
                </a:solidFill>
              </a:rPr>
              <a:t>Préparer et planifier la fabrication</a:t>
            </a:r>
            <a:endParaRPr sz="1100">
              <a:solidFill>
                <a:srgbClr val="000000"/>
              </a:solidFill>
            </a:endParaRPr>
          </a:p>
          <a:p>
            <a:pPr indent="0" lvl="0" marL="0" rtl="0" algn="l">
              <a:spcBef>
                <a:spcPts val="0"/>
              </a:spcBef>
              <a:spcAft>
                <a:spcPts val="0"/>
              </a:spcAft>
              <a:buNone/>
            </a:pPr>
            <a:r>
              <a:rPr lang="fr" sz="1100">
                <a:solidFill>
                  <a:srgbClr val="000000"/>
                </a:solidFill>
              </a:rPr>
              <a:t>Commander, réceptionner et stocker les matériaux, matériels et équipements</a:t>
            </a:r>
            <a:endParaRPr sz="1100">
              <a:solidFill>
                <a:srgbClr val="000000"/>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b="1" lang="fr" sz="1200">
                <a:solidFill>
                  <a:schemeClr val="dk1"/>
                </a:solidFill>
              </a:rPr>
              <a:t>FABRICATION </a:t>
            </a:r>
            <a:r>
              <a:rPr lang="fr" sz="1200">
                <a:solidFill>
                  <a:schemeClr val="dk1"/>
                </a:solidFill>
              </a:rPr>
              <a:t>:</a:t>
            </a:r>
            <a:endParaRPr sz="1200">
              <a:solidFill>
                <a:schemeClr val="dk1"/>
              </a:solidFill>
            </a:endParaRPr>
          </a:p>
          <a:p>
            <a:pPr indent="0" lvl="0" marL="0" rtl="0" algn="l">
              <a:spcBef>
                <a:spcPts val="0"/>
              </a:spcBef>
              <a:spcAft>
                <a:spcPts val="0"/>
              </a:spcAft>
              <a:buNone/>
            </a:pPr>
            <a:r>
              <a:rPr lang="fr" sz="1100">
                <a:solidFill>
                  <a:srgbClr val="000000"/>
                </a:solidFill>
              </a:rPr>
              <a:t>Maintenir l'outillage, le matériel et les machines</a:t>
            </a:r>
            <a:endParaRPr sz="1100">
              <a:solidFill>
                <a:srgbClr val="000000"/>
              </a:solidFill>
            </a:endParaRPr>
          </a:p>
          <a:p>
            <a:pPr indent="0" lvl="0" marL="0" rtl="0" algn="l">
              <a:spcBef>
                <a:spcPts val="0"/>
              </a:spcBef>
              <a:spcAft>
                <a:spcPts val="0"/>
              </a:spcAft>
              <a:buNone/>
            </a:pPr>
            <a:r>
              <a:rPr lang="fr" sz="1100">
                <a:solidFill>
                  <a:srgbClr val="000000"/>
                </a:solidFill>
              </a:rPr>
              <a:t>Organiser l'environnement de travail</a:t>
            </a:r>
            <a:endParaRPr sz="1100">
              <a:solidFill>
                <a:srgbClr val="000000"/>
              </a:solidFill>
            </a:endParaRPr>
          </a:p>
          <a:p>
            <a:pPr indent="0" lvl="0" marL="0" rtl="0" algn="l">
              <a:spcBef>
                <a:spcPts val="0"/>
              </a:spcBef>
              <a:spcAft>
                <a:spcPts val="0"/>
              </a:spcAft>
              <a:buNone/>
            </a:pPr>
            <a:r>
              <a:rPr lang="fr" sz="1100">
                <a:solidFill>
                  <a:srgbClr val="000000"/>
                </a:solidFill>
              </a:rPr>
              <a:t>Débiter les éléments</a:t>
            </a:r>
            <a:endParaRPr sz="1100">
              <a:solidFill>
                <a:srgbClr val="000000"/>
              </a:solidFill>
            </a:endParaRPr>
          </a:p>
          <a:p>
            <a:pPr indent="0" lvl="0" marL="0" rtl="0" algn="l">
              <a:spcBef>
                <a:spcPts val="0"/>
              </a:spcBef>
              <a:spcAft>
                <a:spcPts val="0"/>
              </a:spcAft>
              <a:buNone/>
            </a:pPr>
            <a:r>
              <a:rPr lang="fr" sz="1100">
                <a:solidFill>
                  <a:srgbClr val="000000"/>
                </a:solidFill>
              </a:rPr>
              <a:t>Mettre en forme (cintrer, forger, plier)</a:t>
            </a:r>
            <a:endParaRPr sz="1100">
              <a:solidFill>
                <a:srgbClr val="000000"/>
              </a:solidFill>
            </a:endParaRPr>
          </a:p>
          <a:p>
            <a:pPr indent="0" lvl="0" marL="0" rtl="0" algn="l">
              <a:spcBef>
                <a:spcPts val="0"/>
              </a:spcBef>
              <a:spcAft>
                <a:spcPts val="0"/>
              </a:spcAft>
              <a:buNone/>
            </a:pPr>
            <a:r>
              <a:rPr lang="fr" sz="1100">
                <a:solidFill>
                  <a:srgbClr val="000000"/>
                </a:solidFill>
              </a:rPr>
              <a:t>Préparer, tracer et réaliser les usinages</a:t>
            </a:r>
            <a:endParaRPr sz="1100">
              <a:solidFill>
                <a:srgbClr val="000000"/>
              </a:solidFill>
            </a:endParaRPr>
          </a:p>
          <a:p>
            <a:pPr indent="0" lvl="0" marL="0" rtl="0" algn="l">
              <a:spcBef>
                <a:spcPts val="0"/>
              </a:spcBef>
              <a:spcAft>
                <a:spcPts val="0"/>
              </a:spcAft>
              <a:buNone/>
            </a:pPr>
            <a:r>
              <a:rPr lang="fr" sz="1100">
                <a:solidFill>
                  <a:srgbClr val="000000"/>
                </a:solidFill>
              </a:rPr>
              <a:t>Monter l'ouvrage</a:t>
            </a:r>
            <a:endParaRPr sz="1100">
              <a:solidFill>
                <a:srgbClr val="000000"/>
              </a:solidFill>
            </a:endParaRPr>
          </a:p>
          <a:p>
            <a:pPr indent="0" lvl="0" marL="0" rtl="0" algn="l">
              <a:spcBef>
                <a:spcPts val="0"/>
              </a:spcBef>
              <a:spcAft>
                <a:spcPts val="0"/>
              </a:spcAft>
              <a:buNone/>
            </a:pPr>
            <a:r>
              <a:rPr lang="fr" sz="1100">
                <a:solidFill>
                  <a:srgbClr val="000000"/>
                </a:solidFill>
              </a:rPr>
              <a:t>Préparer et assurer la finition de l'ouvrage</a:t>
            </a:r>
            <a:endParaRPr sz="1100">
              <a:solidFill>
                <a:srgbClr val="000000"/>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b="1" lang="fr" sz="1200">
                <a:solidFill>
                  <a:schemeClr val="dk1"/>
                </a:solidFill>
              </a:rPr>
              <a:t>INSTALLATION :</a:t>
            </a:r>
            <a:endParaRPr sz="1200">
              <a:solidFill>
                <a:schemeClr val="dk1"/>
              </a:solidFill>
            </a:endParaRPr>
          </a:p>
          <a:p>
            <a:pPr indent="0" lvl="0" marL="0" rtl="0" algn="l">
              <a:spcBef>
                <a:spcPts val="0"/>
              </a:spcBef>
              <a:spcAft>
                <a:spcPts val="0"/>
              </a:spcAft>
              <a:buNone/>
            </a:pPr>
            <a:r>
              <a:rPr lang="fr" sz="1100">
                <a:solidFill>
                  <a:srgbClr val="000000"/>
                </a:solidFill>
              </a:rPr>
              <a:t>Équiper l'ouvrage</a:t>
            </a:r>
            <a:endParaRPr sz="1100">
              <a:solidFill>
                <a:srgbClr val="000000"/>
              </a:solidFill>
            </a:endParaRPr>
          </a:p>
          <a:p>
            <a:pPr indent="0" lvl="0" marL="0" rtl="0" algn="l">
              <a:spcBef>
                <a:spcPts val="0"/>
              </a:spcBef>
              <a:spcAft>
                <a:spcPts val="0"/>
              </a:spcAft>
              <a:buNone/>
            </a:pPr>
            <a:r>
              <a:rPr lang="fr" sz="1100">
                <a:solidFill>
                  <a:srgbClr val="000000"/>
                </a:solidFill>
              </a:rPr>
              <a:t>Assurer le transport de l'ouvrage et du matériel</a:t>
            </a:r>
            <a:endParaRPr sz="1100">
              <a:solidFill>
                <a:srgbClr val="000000"/>
              </a:solidFill>
            </a:endParaRPr>
          </a:p>
          <a:p>
            <a:pPr indent="0" lvl="0" marL="0" rtl="0" algn="l">
              <a:spcBef>
                <a:spcPts val="0"/>
              </a:spcBef>
              <a:spcAft>
                <a:spcPts val="0"/>
              </a:spcAft>
              <a:buNone/>
            </a:pPr>
            <a:r>
              <a:rPr lang="fr" sz="1100">
                <a:solidFill>
                  <a:srgbClr val="000000"/>
                </a:solidFill>
              </a:rPr>
              <a:t>Préparer la zone de travail et le support</a:t>
            </a:r>
            <a:endParaRPr sz="1100">
              <a:solidFill>
                <a:srgbClr val="000000"/>
              </a:solidFill>
            </a:endParaRPr>
          </a:p>
          <a:p>
            <a:pPr indent="0" lvl="0" marL="0" rtl="0" algn="l">
              <a:spcBef>
                <a:spcPts val="0"/>
              </a:spcBef>
              <a:spcAft>
                <a:spcPts val="0"/>
              </a:spcAft>
              <a:buNone/>
            </a:pPr>
            <a:r>
              <a:rPr lang="fr" sz="1100">
                <a:solidFill>
                  <a:srgbClr val="000000"/>
                </a:solidFill>
              </a:rPr>
              <a:t>Installer l'ouvrage</a:t>
            </a:r>
            <a:endParaRPr sz="1100">
              <a:solidFill>
                <a:srgbClr val="000000"/>
              </a:solidFill>
            </a:endParaRPr>
          </a:p>
          <a:p>
            <a:pPr indent="0" lvl="0" marL="0" rtl="0" algn="l">
              <a:spcBef>
                <a:spcPts val="0"/>
              </a:spcBef>
              <a:spcAft>
                <a:spcPts val="0"/>
              </a:spcAft>
              <a:buNone/>
            </a:pPr>
            <a:r>
              <a:rPr lang="fr" sz="1100">
                <a:solidFill>
                  <a:srgbClr val="000000"/>
                </a:solidFill>
              </a:rPr>
              <a:t>Replier le chantier et préparer la réception</a:t>
            </a:r>
            <a:endParaRPr sz="1100">
              <a:solidFill>
                <a:srgbClr val="000000"/>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b="1" lang="fr" sz="1200">
                <a:solidFill>
                  <a:schemeClr val="dk1"/>
                </a:solidFill>
              </a:rPr>
              <a:t>ENTRETIEN </a:t>
            </a:r>
            <a:r>
              <a:rPr lang="fr" sz="1200">
                <a:solidFill>
                  <a:schemeClr val="dk1"/>
                </a:solidFill>
              </a:rPr>
              <a:t>:</a:t>
            </a:r>
            <a:endParaRPr sz="1200">
              <a:solidFill>
                <a:schemeClr val="dk1"/>
              </a:solidFill>
            </a:endParaRPr>
          </a:p>
          <a:p>
            <a:pPr indent="0" lvl="0" marL="0" rtl="0" algn="l">
              <a:spcBef>
                <a:spcPts val="0"/>
              </a:spcBef>
              <a:spcAft>
                <a:spcPts val="0"/>
              </a:spcAft>
              <a:buNone/>
            </a:pPr>
            <a:r>
              <a:rPr lang="fr" sz="1100">
                <a:solidFill>
                  <a:srgbClr val="000000"/>
                </a:solidFill>
              </a:rPr>
              <a:t>Rendre compte du déroulement d'un chantier</a:t>
            </a:r>
            <a:endParaRPr sz="1100">
              <a:solidFill>
                <a:srgbClr val="000000"/>
              </a:solidFill>
            </a:endParaRPr>
          </a:p>
          <a:p>
            <a:pPr indent="0" lvl="0" marL="0" rtl="0" algn="l">
              <a:spcBef>
                <a:spcPts val="0"/>
              </a:spcBef>
              <a:spcAft>
                <a:spcPts val="0"/>
              </a:spcAft>
              <a:buNone/>
            </a:pPr>
            <a:r>
              <a:rPr lang="fr" sz="1100">
                <a:solidFill>
                  <a:srgbClr val="000000"/>
                </a:solidFill>
              </a:rPr>
              <a:t>Maintenir, réparer les ouvrages et les équipements</a:t>
            </a:r>
            <a:endParaRPr sz="1100">
              <a:solidFill>
                <a:srgbClr val="000000"/>
              </a:solidFill>
            </a:endParaRPr>
          </a:p>
          <a:p>
            <a:pPr indent="0" lvl="0" marL="0" rtl="0" algn="l">
              <a:spcBef>
                <a:spcPts val="0"/>
              </a:spcBef>
              <a:spcAft>
                <a:spcPts val="0"/>
              </a:spcAft>
              <a:buNone/>
            </a:pPr>
            <a:r>
              <a:rPr lang="fr" sz="1100">
                <a:solidFill>
                  <a:srgbClr val="000000"/>
                </a:solidFill>
              </a:rPr>
              <a:t>Fournir les éléments nécessaires à l'utilisation et à l'entretien</a:t>
            </a:r>
            <a:endParaRPr sz="1100">
              <a:solidFill>
                <a:srgbClr val="000000"/>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1200"/>
              </a:spcAft>
              <a:buNone/>
            </a:pPr>
            <a:r>
              <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44"/>
          <p:cNvSpPr txBox="1"/>
          <p:nvPr>
            <p:ph idx="1" type="body"/>
          </p:nvPr>
        </p:nvSpPr>
        <p:spPr>
          <a:xfrm>
            <a:off x="338775" y="1058726"/>
            <a:ext cx="6882300" cy="2459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fr" sz="1700" u="sng">
                <a:solidFill>
                  <a:schemeClr val="dk1"/>
                </a:solidFill>
              </a:rPr>
              <a:t>La formation chez les Compagnons du devoir</a:t>
            </a:r>
            <a:endParaRPr b="1" sz="1700" u="sng">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fr" sz="1200">
                <a:solidFill>
                  <a:schemeClr val="dk1"/>
                </a:solidFill>
              </a:rPr>
              <a:t>Toutes les </a:t>
            </a:r>
            <a:r>
              <a:rPr b="1" lang="fr" sz="1200">
                <a:solidFill>
                  <a:schemeClr val="dk1"/>
                </a:solidFill>
              </a:rPr>
              <a:t>Formations </a:t>
            </a:r>
            <a:r>
              <a:rPr lang="fr" sz="1200">
                <a:solidFill>
                  <a:schemeClr val="dk1"/>
                </a:solidFill>
              </a:rPr>
              <a:t>dispensées sont divisées en </a:t>
            </a:r>
            <a:r>
              <a:rPr b="1" lang="fr" sz="1200">
                <a:solidFill>
                  <a:schemeClr val="dk1"/>
                </a:solidFill>
              </a:rPr>
              <a:t>Modules.</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fr" sz="1200">
                <a:solidFill>
                  <a:schemeClr val="dk1"/>
                </a:solidFill>
              </a:rPr>
              <a:t>Les Modules sont destinés à atteindre des </a:t>
            </a:r>
            <a:r>
              <a:rPr b="1" lang="fr" sz="1200">
                <a:solidFill>
                  <a:schemeClr val="dk1"/>
                </a:solidFill>
              </a:rPr>
              <a:t>Objectifs </a:t>
            </a:r>
            <a:r>
              <a:rPr lang="fr" sz="1200">
                <a:solidFill>
                  <a:schemeClr val="dk1"/>
                </a:solidFill>
              </a:rPr>
              <a:t>par le biais </a:t>
            </a:r>
            <a:r>
              <a:rPr b="1" lang="fr" sz="1200">
                <a:solidFill>
                  <a:schemeClr val="dk1"/>
                </a:solidFill>
              </a:rPr>
              <a:t>d’Ouvrages</a:t>
            </a:r>
            <a:endParaRPr b="1"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fr" sz="1200">
                <a:solidFill>
                  <a:schemeClr val="dk1"/>
                </a:solidFill>
              </a:rPr>
              <a:t>Ce sont les </a:t>
            </a:r>
            <a:r>
              <a:rPr b="1" lang="fr" sz="1200">
                <a:solidFill>
                  <a:schemeClr val="dk1"/>
                </a:solidFill>
              </a:rPr>
              <a:t>A</a:t>
            </a:r>
            <a:r>
              <a:rPr b="1" lang="fr" sz="1200">
                <a:solidFill>
                  <a:schemeClr val="dk1"/>
                </a:solidFill>
              </a:rPr>
              <a:t>ptitudes </a:t>
            </a:r>
            <a:r>
              <a:rPr lang="fr" sz="1200">
                <a:solidFill>
                  <a:schemeClr val="dk1"/>
                </a:solidFill>
              </a:rPr>
              <a:t>qui constituent les</a:t>
            </a:r>
            <a:r>
              <a:rPr b="1" lang="fr" sz="1200">
                <a:solidFill>
                  <a:schemeClr val="dk1"/>
                </a:solidFill>
              </a:rPr>
              <a:t> objectifs de formation </a:t>
            </a:r>
            <a:r>
              <a:rPr lang="fr" sz="1200">
                <a:solidFill>
                  <a:schemeClr val="dk1"/>
                </a:solidFill>
              </a:rPr>
              <a:t>chez les Compagnons du Devoir et les </a:t>
            </a:r>
            <a:r>
              <a:rPr b="1" lang="fr" sz="1200">
                <a:solidFill>
                  <a:schemeClr val="dk1"/>
                </a:solidFill>
              </a:rPr>
              <a:t>Ouvrages </a:t>
            </a:r>
            <a:r>
              <a:rPr lang="fr" sz="1200">
                <a:solidFill>
                  <a:schemeClr val="dk1"/>
                </a:solidFill>
              </a:rPr>
              <a:t>sont les moyens d’atteindre ses </a:t>
            </a:r>
            <a:r>
              <a:rPr b="1" lang="fr" sz="1200">
                <a:solidFill>
                  <a:schemeClr val="dk1"/>
                </a:solidFill>
              </a:rPr>
              <a:t>objectifs</a:t>
            </a:r>
            <a:r>
              <a:rPr lang="fr" sz="1200">
                <a:solidFill>
                  <a:schemeClr val="dk1"/>
                </a:solidFill>
              </a:rPr>
              <a:t>.</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fr" sz="1200">
                <a:solidFill>
                  <a:schemeClr val="dk1"/>
                </a:solidFill>
              </a:rPr>
              <a:t>Les différents modules d’une formation peuvent avoir des objectifs totalement similaires, partiellement différents, ou complètement différents selon les buts recherchés.</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1200"/>
              </a:spcAft>
              <a:buNone/>
            </a:pPr>
            <a:r>
              <a:t/>
            </a:r>
            <a:endParaRPr sz="1200"/>
          </a:p>
        </p:txBody>
      </p:sp>
      <p:sp>
        <p:nvSpPr>
          <p:cNvPr id="198" name="Google Shape;198;p44"/>
          <p:cNvSpPr txBox="1"/>
          <p:nvPr>
            <p:ph type="title"/>
          </p:nvPr>
        </p:nvSpPr>
        <p:spPr>
          <a:xfrm>
            <a:off x="75"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Le Parcours en Compagnonnage</a:t>
            </a:r>
            <a:endParaRPr/>
          </a:p>
        </p:txBody>
      </p:sp>
      <p:sp>
        <p:nvSpPr>
          <p:cNvPr id="199" name="Google Shape;199;p44"/>
          <p:cNvSpPr/>
          <p:nvPr/>
        </p:nvSpPr>
        <p:spPr>
          <a:xfrm>
            <a:off x="841125" y="4737014"/>
            <a:ext cx="5877600" cy="1215600"/>
          </a:xfrm>
          <a:prstGeom prst="rect">
            <a:avLst/>
          </a:prstGeom>
          <a:solidFill>
            <a:srgbClr val="F4CCCC"/>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a:latin typeface="Montserrat Medium"/>
                <a:ea typeface="Montserrat Medium"/>
                <a:cs typeface="Montserrat Medium"/>
                <a:sym typeface="Montserrat Medium"/>
              </a:rPr>
              <a:t>Module 1 : Ouvrage N°1</a:t>
            </a:r>
            <a:endParaRPr>
              <a:latin typeface="Montserrat Medium"/>
              <a:ea typeface="Montserrat Medium"/>
              <a:cs typeface="Montserrat Medium"/>
              <a:sym typeface="Montserrat Medium"/>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Représenter graphiquement le projet</a:t>
            </a:r>
            <a:endParaRPr sz="1200">
              <a:latin typeface="Montserrat"/>
              <a:ea typeface="Montserrat"/>
              <a:cs typeface="Montserrat"/>
              <a:sym typeface="Montserrat"/>
            </a:endParaRPr>
          </a:p>
          <a:p>
            <a:pPr indent="0" lvl="0" marL="0" rtl="0" algn="l">
              <a:lnSpc>
                <a:spcPct val="115000"/>
              </a:lnSpc>
              <a:spcBef>
                <a:spcPts val="0"/>
              </a:spcBef>
              <a:spcAft>
                <a:spcPts val="0"/>
              </a:spcAft>
              <a:buNone/>
            </a:pPr>
            <a:r>
              <a:rPr lang="fr" sz="1200">
                <a:latin typeface="Montserrat"/>
                <a:ea typeface="Montserrat"/>
                <a:cs typeface="Montserrat"/>
                <a:sym typeface="Montserrat"/>
              </a:rPr>
              <a:t>Organiser l'environnement de travail</a:t>
            </a:r>
            <a:endParaRPr sz="1200">
              <a:latin typeface="Montserrat"/>
              <a:ea typeface="Montserrat"/>
              <a:cs typeface="Montserrat"/>
              <a:sym typeface="Montserrat"/>
            </a:endParaRPr>
          </a:p>
          <a:p>
            <a:pPr indent="0" lvl="0" marL="0" rtl="0" algn="l">
              <a:lnSpc>
                <a:spcPct val="115000"/>
              </a:lnSpc>
              <a:spcBef>
                <a:spcPts val="0"/>
              </a:spcBef>
              <a:spcAft>
                <a:spcPts val="0"/>
              </a:spcAft>
              <a:buNone/>
            </a:pPr>
            <a:r>
              <a:rPr lang="fr" sz="1200">
                <a:latin typeface="Montserrat"/>
                <a:ea typeface="Montserrat"/>
                <a:cs typeface="Montserrat"/>
                <a:sym typeface="Montserrat"/>
              </a:rPr>
              <a:t>Préparer, tracer et réaliser les usinages</a:t>
            </a:r>
            <a:endParaRPr sz="1500">
              <a:latin typeface="Montserrat Medium"/>
              <a:ea typeface="Montserrat Medium"/>
              <a:cs typeface="Montserrat Medium"/>
              <a:sym typeface="Montserrat Medium"/>
            </a:endParaRPr>
          </a:p>
        </p:txBody>
      </p:sp>
      <p:sp>
        <p:nvSpPr>
          <p:cNvPr id="200" name="Google Shape;200;p44"/>
          <p:cNvSpPr/>
          <p:nvPr/>
        </p:nvSpPr>
        <p:spPr>
          <a:xfrm>
            <a:off x="841125" y="7470379"/>
            <a:ext cx="5877600" cy="1215600"/>
          </a:xfrm>
          <a:prstGeom prst="rect">
            <a:avLst/>
          </a:prstGeom>
          <a:solidFill>
            <a:srgbClr val="B6D7A8"/>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a:latin typeface="Montserrat Medium"/>
                <a:ea typeface="Montserrat Medium"/>
                <a:cs typeface="Montserrat Medium"/>
                <a:sym typeface="Montserrat Medium"/>
              </a:rPr>
              <a:t>Module 3 : </a:t>
            </a:r>
            <a:r>
              <a:rPr lang="fr">
                <a:solidFill>
                  <a:schemeClr val="dk1"/>
                </a:solidFill>
                <a:latin typeface="Montserrat Medium"/>
                <a:ea typeface="Montserrat Medium"/>
                <a:cs typeface="Montserrat Medium"/>
                <a:sym typeface="Montserrat Medium"/>
              </a:rPr>
              <a:t>Ouvrage N°3</a:t>
            </a:r>
            <a:endParaRPr>
              <a:latin typeface="Montserrat Medium"/>
              <a:ea typeface="Montserrat Medium"/>
              <a:cs typeface="Montserrat Medium"/>
              <a:sym typeface="Montserrat Medium"/>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Représenter graphiquement le projet</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Préparer, tracer et réaliser les usinages</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Monter l'ouvrage</a:t>
            </a:r>
            <a:endParaRPr sz="1200">
              <a:solidFill>
                <a:schemeClr val="dk1"/>
              </a:solidFill>
              <a:latin typeface="Montserrat"/>
              <a:ea typeface="Montserrat"/>
              <a:cs typeface="Montserrat"/>
              <a:sym typeface="Montserrat"/>
            </a:endParaRPr>
          </a:p>
        </p:txBody>
      </p:sp>
      <p:sp>
        <p:nvSpPr>
          <p:cNvPr id="201" name="Google Shape;201;p44"/>
          <p:cNvSpPr/>
          <p:nvPr/>
        </p:nvSpPr>
        <p:spPr>
          <a:xfrm>
            <a:off x="841125" y="8837062"/>
            <a:ext cx="5877600" cy="1215600"/>
          </a:xfrm>
          <a:prstGeom prst="rect">
            <a:avLst/>
          </a:prstGeom>
          <a:solidFill>
            <a:srgbClr val="A4C2F4"/>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a:latin typeface="Montserrat Medium"/>
                <a:ea typeface="Montserrat Medium"/>
                <a:cs typeface="Montserrat Medium"/>
                <a:sym typeface="Montserrat Medium"/>
              </a:rPr>
              <a:t>Module 4 : </a:t>
            </a:r>
            <a:r>
              <a:rPr lang="fr">
                <a:solidFill>
                  <a:schemeClr val="dk1"/>
                </a:solidFill>
                <a:latin typeface="Montserrat Medium"/>
                <a:ea typeface="Montserrat Medium"/>
                <a:cs typeface="Montserrat Medium"/>
                <a:sym typeface="Montserrat Medium"/>
              </a:rPr>
              <a:t>Ouvrage N°4</a:t>
            </a:r>
            <a:endParaRPr>
              <a:latin typeface="Montserrat Medium"/>
              <a:ea typeface="Montserrat Medium"/>
              <a:cs typeface="Montserrat Medium"/>
              <a:sym typeface="Montserrat Medium"/>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Préparer la zone de travail et le support</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Installer l'ouvrage</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 sz="1200">
                <a:solidFill>
                  <a:schemeClr val="dk1"/>
                </a:solidFill>
                <a:latin typeface="Montserrat"/>
                <a:ea typeface="Montserrat"/>
                <a:cs typeface="Montserrat"/>
                <a:sym typeface="Montserrat"/>
              </a:rPr>
              <a:t>Archiver, classer les pièces constituantes d'un projet</a:t>
            </a:r>
            <a:endParaRPr sz="1200">
              <a:latin typeface="Montserrat Medium"/>
              <a:ea typeface="Montserrat Medium"/>
              <a:cs typeface="Montserrat Medium"/>
              <a:sym typeface="Montserrat Medium"/>
            </a:endParaRPr>
          </a:p>
        </p:txBody>
      </p:sp>
      <p:sp>
        <p:nvSpPr>
          <p:cNvPr id="202" name="Google Shape;202;p44"/>
          <p:cNvSpPr/>
          <p:nvPr/>
        </p:nvSpPr>
        <p:spPr>
          <a:xfrm>
            <a:off x="841125" y="4093425"/>
            <a:ext cx="5877600" cy="492600"/>
          </a:xfrm>
          <a:prstGeom prst="rect">
            <a:avLst/>
          </a:prstGeom>
          <a:solidFill>
            <a:srgbClr val="FFDC86"/>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fr" sz="1500">
                <a:latin typeface="Montserrat SemiBold"/>
                <a:ea typeface="Montserrat SemiBold"/>
                <a:cs typeface="Montserrat SemiBold"/>
                <a:sym typeface="Montserrat SemiBold"/>
              </a:rPr>
              <a:t>CAP</a:t>
            </a:r>
            <a:endParaRPr>
              <a:latin typeface="Montserrat"/>
              <a:ea typeface="Montserrat"/>
              <a:cs typeface="Montserrat"/>
              <a:sym typeface="Montserrat"/>
            </a:endParaRPr>
          </a:p>
        </p:txBody>
      </p:sp>
      <p:sp>
        <p:nvSpPr>
          <p:cNvPr id="203" name="Google Shape;203;p44"/>
          <p:cNvSpPr/>
          <p:nvPr/>
        </p:nvSpPr>
        <p:spPr>
          <a:xfrm>
            <a:off x="841113" y="6103697"/>
            <a:ext cx="5877600" cy="1215600"/>
          </a:xfrm>
          <a:prstGeom prst="rect">
            <a:avLst/>
          </a:prstGeom>
          <a:solidFill>
            <a:srgbClr val="A4C2F4"/>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a:latin typeface="Montserrat Medium"/>
                <a:ea typeface="Montserrat Medium"/>
                <a:cs typeface="Montserrat Medium"/>
                <a:sym typeface="Montserrat Medium"/>
              </a:rPr>
              <a:t>Module 2 : </a:t>
            </a:r>
            <a:r>
              <a:rPr lang="fr">
                <a:solidFill>
                  <a:schemeClr val="dk1"/>
                </a:solidFill>
                <a:latin typeface="Montserrat Medium"/>
                <a:ea typeface="Montserrat Medium"/>
                <a:cs typeface="Montserrat Medium"/>
                <a:sym typeface="Montserrat Medium"/>
              </a:rPr>
              <a:t>Ouvrage N°2</a:t>
            </a:r>
            <a:endParaRPr>
              <a:latin typeface="Montserrat Medium"/>
              <a:ea typeface="Montserrat Medium"/>
              <a:cs typeface="Montserrat Medium"/>
              <a:sym typeface="Montserrat Medium"/>
            </a:endParaRPr>
          </a:p>
          <a:p>
            <a:pPr indent="0" lvl="0" marL="0" rtl="0" algn="l">
              <a:spcBef>
                <a:spcPts val="0"/>
              </a:spcBef>
              <a:spcAft>
                <a:spcPts val="0"/>
              </a:spcAft>
              <a:buNone/>
            </a:pPr>
            <a:r>
              <a:t/>
            </a:r>
            <a:endParaRPr>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Préparer la zone de travail et le support</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Installer l'ouvrage</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Archiver, classer les pièces constituantes d'un projet</a:t>
            </a:r>
            <a:endParaRPr sz="1200">
              <a:latin typeface="Montserrat Medium"/>
              <a:ea typeface="Montserrat Medium"/>
              <a:cs typeface="Montserrat Medium"/>
              <a:sym typeface="Montserrat Medium"/>
            </a:endParaRPr>
          </a:p>
        </p:txBody>
      </p:sp>
      <p:sp>
        <p:nvSpPr>
          <p:cNvPr id="204" name="Google Shape;204;p44"/>
          <p:cNvSpPr txBox="1"/>
          <p:nvPr/>
        </p:nvSpPr>
        <p:spPr>
          <a:xfrm>
            <a:off x="841275" y="3543671"/>
            <a:ext cx="58776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2"/>
                </a:solidFill>
                <a:latin typeface="Montserrat"/>
                <a:ea typeface="Montserrat"/>
                <a:cs typeface="Montserrat"/>
                <a:sym typeface="Montserrat"/>
              </a:rPr>
              <a:t>Exemple fictif :</a:t>
            </a:r>
            <a:endParaRPr b="1">
              <a:solidFill>
                <a:schemeClr val="dk2"/>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5"/>
          <p:cNvSpPr txBox="1"/>
          <p:nvPr>
            <p:ph idx="1" type="body"/>
          </p:nvPr>
        </p:nvSpPr>
        <p:spPr>
          <a:xfrm>
            <a:off x="338850" y="1033174"/>
            <a:ext cx="6882300" cy="8898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lang="fr" sz="1200">
                <a:solidFill>
                  <a:schemeClr val="dk1"/>
                </a:solidFill>
              </a:rPr>
              <a:t>Le but de l’évaluation chez les Compagnons du Devoir, est de permettre à l’apprenant de développer une démarche réflexive sur l’apprentissage de son métier et des domaines transverses.</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lang="fr" sz="1200">
                <a:solidFill>
                  <a:schemeClr val="dk1"/>
                </a:solidFill>
              </a:rPr>
              <a:t>Au même titre que l’apprenant va se former sur son métier, la formation chez les Compagnons du Devoir va accompagner l’apprenant à se former à la réflexivité, afin que pas à pas, il soit en mesure d’analyser son travail et sa progression.</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lang="fr" sz="1200">
                <a:solidFill>
                  <a:schemeClr val="dk1"/>
                </a:solidFill>
              </a:rPr>
              <a:t>Il sera important de toujours prendre un peu de recul sur le travail en cours pour en faire ressortir les points forts mais aussi les axes d’amélioration. Expliquer son travail, ses atouts, ses difficultés. rendre compte des activités réalisées en entreprise. pour faire le lien entre le CFA, l’entreprise et la vie quotidienne, en maison de Compagnons ou non.</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lang="fr" sz="1200">
                <a:solidFill>
                  <a:schemeClr val="dk1"/>
                </a:solidFill>
              </a:rPr>
              <a:t>Le modèle proposé repose sur l’évaluation formative. Chaque apprenant pourra donc utiliser les supports fournis pour s’auto-évaluer et revenir sur son auto-évaluation avec ses camarades, ses formateurs, ses tuteurs en entreprise, ses pairs, et tout autre acteur impliqué dans sa formation.</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lang="fr" sz="1200">
                <a:solidFill>
                  <a:schemeClr val="dk1"/>
                </a:solidFill>
              </a:rPr>
              <a:t>Il faudra donc au départ certainement se forcer à expliquer des choses, à prendre du recul et à analyser son travail pour trouver des solutions à ses problèmes mais aussi pour valoriser tout ce qui se passe au mieux, puis confronter cette analyse à une autre personne qui viendra la compléter, la nuancer, la valoriser, etc.</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lang="fr" sz="1200">
                <a:solidFill>
                  <a:schemeClr val="dk1"/>
                </a:solidFill>
              </a:rPr>
              <a:t>Pour cela, différents outils et questionnaires seront à compléter au fur et à mesure. Chaque outil sera adapté à son contexte d’apprentissage : </a:t>
            </a:r>
            <a:endParaRPr sz="1200">
              <a:solidFill>
                <a:schemeClr val="dk1"/>
              </a:solidFill>
            </a:endParaRPr>
          </a:p>
          <a:p>
            <a:pPr indent="-304800" lvl="0" marL="457200" rtl="0" algn="l">
              <a:lnSpc>
                <a:spcPct val="100000"/>
              </a:lnSpc>
              <a:spcBef>
                <a:spcPts val="0"/>
              </a:spcBef>
              <a:spcAft>
                <a:spcPts val="0"/>
              </a:spcAft>
              <a:buClr>
                <a:schemeClr val="dk1"/>
              </a:buClr>
              <a:buSzPts val="1200"/>
              <a:buChar char="-"/>
            </a:pPr>
            <a:r>
              <a:rPr lang="fr" sz="1200">
                <a:solidFill>
                  <a:schemeClr val="dk1"/>
                </a:solidFill>
              </a:rPr>
              <a:t>des questionnaires à compléter en autonomie ou avec un référent</a:t>
            </a:r>
            <a:endParaRPr sz="1200">
              <a:solidFill>
                <a:schemeClr val="dk1"/>
              </a:solidFill>
            </a:endParaRPr>
          </a:p>
          <a:p>
            <a:pPr indent="-304800" lvl="0" marL="457200" rtl="0" algn="l">
              <a:lnSpc>
                <a:spcPct val="100000"/>
              </a:lnSpc>
              <a:spcBef>
                <a:spcPts val="0"/>
              </a:spcBef>
              <a:spcAft>
                <a:spcPts val="0"/>
              </a:spcAft>
              <a:buClr>
                <a:schemeClr val="dk1"/>
              </a:buClr>
              <a:buSzPts val="1200"/>
              <a:buChar char="-"/>
            </a:pPr>
            <a:r>
              <a:rPr lang="fr" sz="1200">
                <a:solidFill>
                  <a:schemeClr val="dk1"/>
                </a:solidFill>
              </a:rPr>
              <a:t>des rapports d’activités</a:t>
            </a:r>
            <a:endParaRPr sz="1200">
              <a:solidFill>
                <a:schemeClr val="dk1"/>
              </a:solidFill>
            </a:endParaRPr>
          </a:p>
          <a:p>
            <a:pPr indent="-304800" lvl="0" marL="457200" rtl="0" algn="l">
              <a:lnSpc>
                <a:spcPct val="100000"/>
              </a:lnSpc>
              <a:spcBef>
                <a:spcPts val="0"/>
              </a:spcBef>
              <a:spcAft>
                <a:spcPts val="0"/>
              </a:spcAft>
              <a:buClr>
                <a:schemeClr val="dk1"/>
              </a:buClr>
              <a:buSzPts val="1200"/>
              <a:buChar char="-"/>
            </a:pPr>
            <a:r>
              <a:rPr lang="fr" sz="1200">
                <a:solidFill>
                  <a:schemeClr val="dk1"/>
                </a:solidFill>
              </a:rPr>
              <a:t>des grilles d’auto-évaluation par module</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a:p>
            <a:pPr indent="0" lvl="0" marL="0" rtl="0" algn="l">
              <a:lnSpc>
                <a:spcPct val="100000"/>
              </a:lnSpc>
              <a:spcBef>
                <a:spcPts val="0"/>
              </a:spcBef>
              <a:spcAft>
                <a:spcPts val="0"/>
              </a:spcAft>
              <a:buNone/>
            </a:pPr>
            <a:r>
              <a:rPr lang="fr" sz="1200">
                <a:solidFill>
                  <a:schemeClr val="dk1"/>
                </a:solidFill>
              </a:rPr>
              <a:t>Tous ces outils seront présentés et expliqués au fur et à mesure et de façon progressive pour que chacun puisse s’en emparer le plus simplement et le plus naturellement possible.</a:t>
            </a:r>
            <a:endParaRPr sz="1200">
              <a:solidFill>
                <a:schemeClr val="dk1"/>
              </a:solidFill>
            </a:endParaRPr>
          </a:p>
          <a:p>
            <a:pPr indent="0" lvl="0" marL="0" rtl="0" algn="l">
              <a:lnSpc>
                <a:spcPct val="100000"/>
              </a:lnSpc>
              <a:spcBef>
                <a:spcPts val="0"/>
              </a:spcBef>
              <a:spcAft>
                <a:spcPts val="0"/>
              </a:spcAft>
              <a:buNone/>
            </a:pPr>
            <a:r>
              <a:t/>
            </a:r>
            <a:endParaRPr sz="1200">
              <a:solidFill>
                <a:schemeClr val="dk1"/>
              </a:solidFill>
            </a:endParaRPr>
          </a:p>
        </p:txBody>
      </p:sp>
      <p:sp>
        <p:nvSpPr>
          <p:cNvPr id="210" name="Google Shape;210;p45"/>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L’évaluation chez les Compagnons du devoir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7"/>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Introduction</a:t>
            </a:r>
            <a:endParaRPr/>
          </a:p>
        </p:txBody>
      </p:sp>
      <p:sp>
        <p:nvSpPr>
          <p:cNvPr id="220" name="Google Shape;220;p47"/>
          <p:cNvSpPr txBox="1"/>
          <p:nvPr/>
        </p:nvSpPr>
        <p:spPr>
          <a:xfrm>
            <a:off x="338850" y="1033175"/>
            <a:ext cx="6882300" cy="8888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fr" sz="1700" u="sng">
                <a:solidFill>
                  <a:srgbClr val="000000"/>
                </a:solidFill>
                <a:latin typeface="Montserrat"/>
                <a:ea typeface="Montserrat"/>
                <a:cs typeface="Montserrat"/>
                <a:sym typeface="Montserrat"/>
              </a:rPr>
              <a:t>Mon expérience compagnonnique</a:t>
            </a:r>
            <a:endParaRPr b="1" sz="1700" u="sng">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000000"/>
                </a:solidFill>
                <a:latin typeface="Montserrat"/>
                <a:ea typeface="Montserrat"/>
                <a:cs typeface="Montserrat"/>
                <a:sym typeface="Montserrat"/>
              </a:rPr>
              <a:t>C’est dans cette section que tu vas pouvoir rendre compte de ton parcours vers l’état de Compagnon. Tu vas pouvoir intégrer tout ce qui vient nourrir ton parcours et toutes les expériences compagnonniques que tu as vécues.</a:t>
            </a:r>
            <a:endParaRPr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000000"/>
                </a:solidFill>
                <a:latin typeface="Montserrat"/>
                <a:ea typeface="Montserrat"/>
                <a:cs typeface="Montserrat"/>
                <a:sym typeface="Montserrat"/>
              </a:rPr>
              <a:t>Il sera important aussi que tu intègres tout ce qui vient nourrir l’esprit compagnonnique et donc ton esprit. Tu pourras rendre compte de tes voyages, de tes visites, de tes expériences dans le quotidien qui construisent ton parcours.</a:t>
            </a:r>
            <a:endParaRPr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000000"/>
                </a:solidFill>
                <a:latin typeface="Montserrat"/>
                <a:ea typeface="Montserrat"/>
                <a:cs typeface="Montserrat"/>
                <a:sym typeface="Montserrat"/>
              </a:rPr>
              <a:t>Tu pourras aussi mettre en valeur les expériences qui t’ont permis d’apprendre sur toi, de développer de nouvelles aptitudes, de relever de nouveaux défis, etc.</a:t>
            </a:r>
            <a:endParaRPr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t/>
            </a:r>
            <a:endParaRPr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000000"/>
                </a:solidFill>
                <a:latin typeface="Montserrat"/>
                <a:ea typeface="Montserrat"/>
                <a:cs typeface="Montserrat"/>
                <a:sym typeface="Montserrat"/>
              </a:rPr>
              <a:t>Tu trouveras dans cette partie les documents suivants :</a:t>
            </a:r>
            <a:endParaRPr sz="1200">
              <a:solidFill>
                <a:srgbClr val="000000"/>
              </a:solidFill>
              <a:latin typeface="Montserrat"/>
              <a:ea typeface="Montserrat"/>
              <a:cs typeface="Montserrat"/>
              <a:sym typeface="Montserrat"/>
            </a:endParaRPr>
          </a:p>
          <a:p>
            <a:pPr indent="-304800" lvl="0" marL="914400" rtl="0" algn="l">
              <a:lnSpc>
                <a:spcPct val="115000"/>
              </a:lnSpc>
              <a:spcBef>
                <a:spcPts val="1200"/>
              </a:spcBef>
              <a:spcAft>
                <a:spcPts val="0"/>
              </a:spcAft>
              <a:buClr>
                <a:srgbClr val="000000"/>
              </a:buClr>
              <a:buSzPts val="1200"/>
              <a:buFont typeface="Montserrat"/>
              <a:buChar char="★"/>
            </a:pPr>
            <a:r>
              <a:rPr b="1" i="1" lang="fr" sz="1200">
                <a:solidFill>
                  <a:srgbClr val="000000"/>
                </a:solidFill>
                <a:latin typeface="Montserrat"/>
                <a:ea typeface="Montserrat"/>
                <a:cs typeface="Montserrat"/>
                <a:sym typeface="Montserrat"/>
              </a:rPr>
              <a:t>Suivi du parcours sur le Tour de France</a:t>
            </a:r>
            <a:endParaRPr b="1" i="1"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000000"/>
                </a:solidFill>
                <a:latin typeface="Montserrat"/>
                <a:ea typeface="Montserrat"/>
                <a:cs typeface="Montserrat"/>
                <a:sym typeface="Montserrat"/>
              </a:rPr>
              <a:t>Pourquoi ? pour rendre compte de tout ton parcours et tes projets et valider les étapes de ton parcours vers l’état de compagnon.</a:t>
            </a:r>
            <a:endParaRPr sz="1200">
              <a:solidFill>
                <a:srgbClr val="000000"/>
              </a:solidFill>
              <a:latin typeface="Montserrat"/>
              <a:ea typeface="Montserrat"/>
              <a:cs typeface="Montserrat"/>
              <a:sym typeface="Montserrat"/>
            </a:endParaRPr>
          </a:p>
          <a:p>
            <a:pPr indent="-304800" lvl="0" marL="914400" rtl="0" algn="l">
              <a:lnSpc>
                <a:spcPct val="115000"/>
              </a:lnSpc>
              <a:spcBef>
                <a:spcPts val="1200"/>
              </a:spcBef>
              <a:spcAft>
                <a:spcPts val="0"/>
              </a:spcAft>
              <a:buClr>
                <a:srgbClr val="000000"/>
              </a:buClr>
              <a:buSzPts val="1200"/>
              <a:buFont typeface="Montserrat"/>
              <a:buChar char="★"/>
            </a:pPr>
            <a:r>
              <a:rPr b="1" i="1" lang="fr" sz="1200">
                <a:solidFill>
                  <a:srgbClr val="000000"/>
                </a:solidFill>
                <a:latin typeface="Montserrat"/>
                <a:ea typeface="Montserrat"/>
                <a:cs typeface="Montserrat"/>
                <a:sym typeface="Montserrat"/>
              </a:rPr>
              <a:t>Prise de gâche</a:t>
            </a:r>
            <a:endParaRPr b="1" i="1"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000000"/>
                </a:solidFill>
                <a:latin typeface="Montserrat"/>
                <a:ea typeface="Montserrat"/>
                <a:cs typeface="Montserrat"/>
                <a:sym typeface="Montserrat"/>
              </a:rPr>
              <a:t>Pourquoi ? pour détailler toutes tes prises de gâche tout au long de ton parcours.</a:t>
            </a:r>
            <a:endParaRPr sz="1200">
              <a:solidFill>
                <a:srgbClr val="000000"/>
              </a:solidFill>
              <a:latin typeface="Montserrat"/>
              <a:ea typeface="Montserrat"/>
              <a:cs typeface="Montserrat"/>
              <a:sym typeface="Montserrat"/>
            </a:endParaRPr>
          </a:p>
          <a:p>
            <a:pPr indent="-304800" lvl="0" marL="914400" rtl="0" algn="l">
              <a:lnSpc>
                <a:spcPct val="115000"/>
              </a:lnSpc>
              <a:spcBef>
                <a:spcPts val="1200"/>
              </a:spcBef>
              <a:spcAft>
                <a:spcPts val="0"/>
              </a:spcAft>
              <a:buClr>
                <a:srgbClr val="000000"/>
              </a:buClr>
              <a:buSzPts val="1200"/>
              <a:buFont typeface="Montserrat"/>
              <a:buChar char="★"/>
            </a:pPr>
            <a:r>
              <a:rPr b="1" i="1" lang="fr" sz="1200">
                <a:solidFill>
                  <a:srgbClr val="000000"/>
                </a:solidFill>
                <a:latin typeface="Montserrat"/>
                <a:ea typeface="Montserrat"/>
                <a:cs typeface="Montserrat"/>
                <a:sym typeface="Montserrat"/>
              </a:rPr>
              <a:t>Causeries</a:t>
            </a:r>
            <a:endParaRPr b="1" i="1"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000000"/>
                </a:solidFill>
                <a:latin typeface="Montserrat"/>
                <a:ea typeface="Montserrat"/>
                <a:cs typeface="Montserrat"/>
                <a:sym typeface="Montserrat"/>
              </a:rPr>
              <a:t>Pourquoi ? pour certifier que tu as participé à tous les cycles de causeries vers l’état de compagnon mais aussi pour rendre compte de toutes les autres causeries auxquelles tu as participé ou que tu as animées.</a:t>
            </a:r>
            <a:endParaRPr sz="1200">
              <a:solidFill>
                <a:srgbClr val="000000"/>
              </a:solidFill>
              <a:latin typeface="Montserrat"/>
              <a:ea typeface="Montserrat"/>
              <a:cs typeface="Montserrat"/>
              <a:sym typeface="Montserrat"/>
            </a:endParaRPr>
          </a:p>
          <a:p>
            <a:pPr indent="-304800" lvl="0" marL="914400" rtl="0" algn="l">
              <a:lnSpc>
                <a:spcPct val="115000"/>
              </a:lnSpc>
              <a:spcBef>
                <a:spcPts val="1200"/>
              </a:spcBef>
              <a:spcAft>
                <a:spcPts val="0"/>
              </a:spcAft>
              <a:buClr>
                <a:srgbClr val="000000"/>
              </a:buClr>
              <a:buSzPts val="1200"/>
              <a:buFont typeface="Montserrat"/>
              <a:buChar char="★"/>
            </a:pPr>
            <a:r>
              <a:rPr b="1" i="1" lang="fr" sz="1200">
                <a:solidFill>
                  <a:srgbClr val="000000"/>
                </a:solidFill>
                <a:latin typeface="Montserrat"/>
                <a:ea typeface="Montserrat"/>
                <a:cs typeface="Montserrat"/>
                <a:sym typeface="Montserrat"/>
              </a:rPr>
              <a:t>Carnet de voyage</a:t>
            </a:r>
            <a:endParaRPr b="1" i="1" sz="1200">
              <a:solidFill>
                <a:srgbClr val="000000"/>
              </a:solidFill>
              <a:latin typeface="Montserrat"/>
              <a:ea typeface="Montserrat"/>
              <a:cs typeface="Montserrat"/>
              <a:sym typeface="Montserrat"/>
            </a:endParaRPr>
          </a:p>
          <a:p>
            <a:pPr indent="0" lvl="0" marL="0" rtl="0" algn="l">
              <a:lnSpc>
                <a:spcPct val="115000"/>
              </a:lnSpc>
              <a:spcBef>
                <a:spcPts val="1200"/>
              </a:spcBef>
              <a:spcAft>
                <a:spcPts val="1200"/>
              </a:spcAft>
              <a:buNone/>
            </a:pPr>
            <a:r>
              <a:rPr lang="fr" sz="1200">
                <a:solidFill>
                  <a:srgbClr val="000000"/>
                </a:solidFill>
                <a:latin typeface="Montserrat"/>
                <a:ea typeface="Montserrat"/>
                <a:cs typeface="Montserrat"/>
                <a:sym typeface="Montserrat"/>
              </a:rPr>
              <a:t>Pourquoi ? pour partager tes expériences de vie, raconter des visites culturelles, décrire les villes dans lesquelles tu as fait des étapes, etc. Le format de ce document est libre, à toi de le faire vivre pour qu’il te ressemble.</a:t>
            </a:r>
            <a:endParaRPr sz="1200">
              <a:solidFill>
                <a:srgbClr val="000000"/>
              </a:solidFill>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id="225" name="Google Shape;225;p48"/>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Suivi du parcours sur le Tour de France</a:t>
            </a:r>
            <a:endParaRPr/>
          </a:p>
        </p:txBody>
      </p:sp>
      <p:sp>
        <p:nvSpPr>
          <p:cNvPr id="226" name="Google Shape;226;p48"/>
          <p:cNvSpPr/>
          <p:nvPr/>
        </p:nvSpPr>
        <p:spPr>
          <a:xfrm>
            <a:off x="0" y="10261308"/>
            <a:ext cx="0" cy="12700"/>
          </a:xfrm>
          <a:custGeom>
            <a:rect b="b" l="l" r="r" t="t"/>
            <a:pathLst>
              <a:path extrusionOk="0" h="12700" w="120000">
                <a:moveTo>
                  <a:pt x="0" y="0"/>
                </a:moveTo>
                <a:lnTo>
                  <a:pt x="0" y="12699"/>
                </a:lnTo>
              </a:path>
            </a:pathLst>
          </a:custGeom>
          <a:noFill/>
          <a:ln cap="flat" cmpd="sng" w="9525">
            <a:solidFill>
              <a:srgbClr val="1F828D"/>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7" name="Google Shape;227;p48"/>
          <p:cNvSpPr/>
          <p:nvPr/>
        </p:nvSpPr>
        <p:spPr>
          <a:xfrm>
            <a:off x="567436" y="1381496"/>
            <a:ext cx="6425149" cy="3318510"/>
          </a:xfrm>
          <a:custGeom>
            <a:rect b="b" l="l" r="r" t="t"/>
            <a:pathLst>
              <a:path extrusionOk="0" h="3318510" w="3107690">
                <a:moveTo>
                  <a:pt x="0" y="3318433"/>
                </a:moveTo>
                <a:lnTo>
                  <a:pt x="3107296" y="3318433"/>
                </a:lnTo>
                <a:lnTo>
                  <a:pt x="3107296" y="0"/>
                </a:lnTo>
                <a:lnTo>
                  <a:pt x="0" y="0"/>
                </a:lnTo>
                <a:lnTo>
                  <a:pt x="0" y="3318433"/>
                </a:lnTo>
                <a:close/>
              </a:path>
            </a:pathLst>
          </a:custGeom>
          <a:noFill/>
          <a:ln cap="flat" cmpd="sng" w="9525">
            <a:solidFill>
              <a:srgbClr val="277592"/>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rgbClr val="000000"/>
              </a:solidFill>
            </a:endParaRPr>
          </a:p>
        </p:txBody>
      </p:sp>
      <p:sp>
        <p:nvSpPr>
          <p:cNvPr id="228" name="Google Shape;228;p48"/>
          <p:cNvSpPr txBox="1"/>
          <p:nvPr/>
        </p:nvSpPr>
        <p:spPr>
          <a:xfrm>
            <a:off x="173884" y="5194160"/>
            <a:ext cx="6818700" cy="26835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Clr>
                <a:srgbClr val="000000"/>
              </a:buClr>
              <a:buSzPts val="1500"/>
              <a:buFont typeface="Arial"/>
              <a:buNone/>
            </a:pPr>
            <a:r>
              <a:rPr b="1" i="0" lang="fr" sz="1500" u="sng" cap="none" strike="noStrike">
                <a:solidFill>
                  <a:srgbClr val="277592"/>
                </a:solidFill>
                <a:latin typeface="Gill Sans"/>
                <a:ea typeface="Gill Sans"/>
                <a:cs typeface="Gill Sans"/>
                <a:sym typeface="Gill Sans"/>
              </a:rPr>
              <a:t> </a:t>
            </a:r>
            <a:endParaRPr sz="1000">
              <a:solidFill>
                <a:srgbClr val="231F20"/>
              </a:solidFill>
            </a:endParaRPr>
          </a:p>
          <a:p>
            <a:pPr indent="444500" lvl="0" marL="2755900" rtl="0" algn="l">
              <a:spcBef>
                <a:spcPts val="200"/>
              </a:spcBef>
              <a:spcAft>
                <a:spcPts val="0"/>
              </a:spcAft>
              <a:buClr>
                <a:schemeClr val="dk1"/>
              </a:buClr>
              <a:buFont typeface="Arial"/>
              <a:buNone/>
            </a:pPr>
            <a:r>
              <a:rPr b="1" lang="fr" sz="1000">
                <a:solidFill>
                  <a:srgbClr val="231F20"/>
                </a:solidFill>
                <a:latin typeface="Montserrat"/>
                <a:ea typeface="Montserrat"/>
                <a:cs typeface="Montserrat"/>
                <a:sym typeface="Montserrat"/>
              </a:rPr>
              <a:t>Date</a:t>
            </a:r>
            <a:r>
              <a:rPr lang="fr" sz="1200">
                <a:solidFill>
                  <a:srgbClr val="231F20"/>
                </a:solidFill>
                <a:latin typeface="Montserrat"/>
                <a:ea typeface="Montserrat"/>
                <a:cs typeface="Montserrat"/>
                <a:sym typeface="Montserrat"/>
              </a:rPr>
              <a:t> : ................................................................</a:t>
            </a:r>
            <a:endParaRPr sz="1200">
              <a:solidFill>
                <a:srgbClr val="231F20"/>
              </a:solidFill>
              <a:latin typeface="Montserrat"/>
              <a:ea typeface="Montserrat"/>
              <a:cs typeface="Montserrat"/>
              <a:sym typeface="Montserrat"/>
            </a:endParaRPr>
          </a:p>
          <a:p>
            <a:pPr indent="444500" lvl="0" marL="2755900" rtl="0" algn="l">
              <a:spcBef>
                <a:spcPts val="200"/>
              </a:spcBef>
              <a:spcAft>
                <a:spcPts val="0"/>
              </a:spcAft>
              <a:buClr>
                <a:schemeClr val="dk1"/>
              </a:buClr>
              <a:buFont typeface="Arial"/>
              <a:buNone/>
            </a:pPr>
            <a:r>
              <a:rPr b="1" lang="fr" sz="1000">
                <a:solidFill>
                  <a:srgbClr val="231F20"/>
                </a:solidFill>
                <a:latin typeface="Montserrat"/>
                <a:ea typeface="Montserrat"/>
                <a:cs typeface="Montserrat"/>
                <a:sym typeface="Montserrat"/>
              </a:rPr>
              <a:t>Lieu</a:t>
            </a:r>
            <a:r>
              <a:rPr lang="fr" sz="1200">
                <a:solidFill>
                  <a:srgbClr val="231F20"/>
                </a:solidFill>
                <a:latin typeface="Montserrat"/>
                <a:ea typeface="Montserrat"/>
                <a:cs typeface="Montserrat"/>
                <a:sym typeface="Montserrat"/>
              </a:rPr>
              <a:t> : .................................................................</a:t>
            </a:r>
            <a:endParaRPr sz="1200">
              <a:solidFill>
                <a:srgbClr val="231F20"/>
              </a:solidFill>
              <a:latin typeface="Montserrat"/>
              <a:ea typeface="Montserrat"/>
              <a:cs typeface="Montserrat"/>
              <a:sym typeface="Montserrat"/>
            </a:endParaRPr>
          </a:p>
          <a:p>
            <a:pPr indent="0" lvl="0" marL="732155" marR="0" rtl="0" algn="l">
              <a:lnSpc>
                <a:spcPct val="100000"/>
              </a:lnSpc>
              <a:spcBef>
                <a:spcPts val="0"/>
              </a:spcBef>
              <a:spcAft>
                <a:spcPts val="0"/>
              </a:spcAft>
              <a:buClr>
                <a:srgbClr val="000000"/>
              </a:buClr>
              <a:buSzPts val="1300"/>
              <a:buFont typeface="Arial"/>
              <a:buNone/>
            </a:pPr>
            <a:r>
              <a:t/>
            </a:r>
            <a:endParaRPr sz="1200">
              <a:solidFill>
                <a:srgbClr val="231F20"/>
              </a:solidFill>
              <a:latin typeface="Montserrat"/>
              <a:ea typeface="Montserrat"/>
              <a:cs typeface="Montserrat"/>
              <a:sym typeface="Montserrat"/>
            </a:endParaRPr>
          </a:p>
          <a:p>
            <a:pPr indent="0" lvl="0" marL="732155" marR="0" rtl="0" algn="l">
              <a:lnSpc>
                <a:spcPct val="100000"/>
              </a:lnSpc>
              <a:spcBef>
                <a:spcPts val="0"/>
              </a:spcBef>
              <a:spcAft>
                <a:spcPts val="0"/>
              </a:spcAft>
              <a:buClr>
                <a:srgbClr val="000000"/>
              </a:buClr>
              <a:buSzPts val="1300"/>
              <a:buFont typeface="Arial"/>
              <a:buNone/>
            </a:pPr>
            <a:r>
              <a:rPr i="0" lang="fr" sz="1200" u="none" cap="none" strike="noStrike">
                <a:solidFill>
                  <a:srgbClr val="231F20"/>
                </a:solidFill>
                <a:latin typeface="Montserrat"/>
                <a:ea typeface="Montserrat"/>
                <a:cs typeface="Montserrat"/>
                <a:sym typeface="Montserrat"/>
              </a:rPr>
              <a:t>.....................................................................................................</a:t>
            </a:r>
            <a:r>
              <a:rPr lang="fr" sz="1200">
                <a:solidFill>
                  <a:srgbClr val="231F20"/>
                </a:solidFill>
                <a:latin typeface="Montserrat"/>
                <a:ea typeface="Montserrat"/>
                <a:cs typeface="Montserrat"/>
                <a:sym typeface="Montserrat"/>
              </a:rPr>
              <a:t>.......................................................................................</a:t>
            </a:r>
            <a:endParaRPr i="0" sz="1200" u="none" cap="none" strike="noStrike">
              <a:solidFill>
                <a:srgbClr val="000000"/>
              </a:solidFill>
              <a:latin typeface="Montserrat"/>
              <a:ea typeface="Montserrat"/>
              <a:cs typeface="Montserrat"/>
              <a:sym typeface="Montserrat"/>
            </a:endParaRPr>
          </a:p>
          <a:p>
            <a:pPr indent="0" lvl="0" marL="732155" rtl="0" algn="l">
              <a:spcBef>
                <a:spcPts val="0"/>
              </a:spcBef>
              <a:spcAft>
                <a:spcPts val="0"/>
              </a:spcAft>
              <a:buClr>
                <a:schemeClr val="dk1"/>
              </a:buClr>
              <a:buSzPts val="1300"/>
              <a:buFont typeface="Arial"/>
              <a:buNone/>
            </a:pPr>
            <a:r>
              <a:rPr lang="fr" sz="1200">
                <a:solidFill>
                  <a:srgbClr val="231F20"/>
                </a:solidFill>
                <a:latin typeface="Montserrat"/>
                <a:ea typeface="Montserrat"/>
                <a:cs typeface="Montserrat"/>
                <a:sym typeface="Montserrat"/>
              </a:rPr>
              <a:t>............................................................................................................................................................................................................................................................................................................................................................................................................................................................................................................................................................................................................................................................................................................................................................................................................................................................................................................................................................................................................................................................................................................................................................................................................................................................................................................................................................................................................................................................................................................................................................................................................................................................................................................................................................</a:t>
            </a:r>
            <a:endParaRPr i="0" sz="1300" u="none" cap="none" strike="noStrike">
              <a:solidFill>
                <a:srgbClr val="000000"/>
              </a:solidFill>
              <a:latin typeface="Montserrat"/>
              <a:ea typeface="Montserrat"/>
              <a:cs typeface="Montserrat"/>
              <a:sym typeface="Montserrat"/>
            </a:endParaRPr>
          </a:p>
        </p:txBody>
      </p:sp>
      <p:sp>
        <p:nvSpPr>
          <p:cNvPr id="229" name="Google Shape;229;p48"/>
          <p:cNvSpPr txBox="1"/>
          <p:nvPr/>
        </p:nvSpPr>
        <p:spPr>
          <a:xfrm>
            <a:off x="920327" y="1636884"/>
            <a:ext cx="23679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CAP  Métallier</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0" name="Google Shape;230;p48"/>
          <p:cNvSpPr txBox="1"/>
          <p:nvPr/>
        </p:nvSpPr>
        <p:spPr>
          <a:xfrm>
            <a:off x="925704" y="2401792"/>
            <a:ext cx="23679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TP  Métallier</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1" name="Google Shape;231;p48"/>
          <p:cNvSpPr txBox="1"/>
          <p:nvPr/>
        </p:nvSpPr>
        <p:spPr>
          <a:xfrm>
            <a:off x="900893" y="3166691"/>
            <a:ext cx="19911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BP Métallier</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2" name="Google Shape;232;p48"/>
          <p:cNvSpPr txBox="1"/>
          <p:nvPr/>
        </p:nvSpPr>
        <p:spPr>
          <a:xfrm>
            <a:off x="900893" y="3931609"/>
            <a:ext cx="23679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Autres : </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3" name="Google Shape;233;p48"/>
          <p:cNvSpPr txBox="1"/>
          <p:nvPr/>
        </p:nvSpPr>
        <p:spPr>
          <a:xfrm>
            <a:off x="4131363" y="1636884"/>
            <a:ext cx="23679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Autres :</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4" name="Google Shape;234;p48"/>
          <p:cNvSpPr txBox="1"/>
          <p:nvPr/>
        </p:nvSpPr>
        <p:spPr>
          <a:xfrm>
            <a:off x="4131363" y="2401792"/>
            <a:ext cx="23679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Autres :</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5" name="Google Shape;235;p48"/>
          <p:cNvSpPr txBox="1"/>
          <p:nvPr/>
        </p:nvSpPr>
        <p:spPr>
          <a:xfrm>
            <a:off x="4131363" y="3166701"/>
            <a:ext cx="23679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Autres :</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6" name="Google Shape;236;p48"/>
          <p:cNvSpPr txBox="1"/>
          <p:nvPr/>
        </p:nvSpPr>
        <p:spPr>
          <a:xfrm>
            <a:off x="4131363" y="3931609"/>
            <a:ext cx="2367900" cy="513000"/>
          </a:xfrm>
          <a:prstGeom prst="rect">
            <a:avLst/>
          </a:prstGeom>
          <a:noFill/>
          <a:ln>
            <a:noFill/>
          </a:ln>
        </p:spPr>
        <p:txBody>
          <a:bodyPr anchorCtr="0" anchor="t" bIns="0" lIns="0" spcFirstLastPara="1" rIns="0" wrap="square" tIns="0">
            <a:spAutoFit/>
          </a:bodyPr>
          <a:lstStyle/>
          <a:p>
            <a:pPr indent="0" lvl="0" marL="12700" marR="0" rtl="0" algn="l">
              <a:lnSpc>
                <a:spcPct val="100000"/>
              </a:lnSpc>
              <a:spcBef>
                <a:spcPts val="0"/>
              </a:spcBef>
              <a:spcAft>
                <a:spcPts val="0"/>
              </a:spcAft>
              <a:buNone/>
            </a:pPr>
            <a:r>
              <a:rPr b="1" lang="fr" sz="1000">
                <a:solidFill>
                  <a:srgbClr val="231F20"/>
                </a:solidFill>
                <a:latin typeface="Montserrat"/>
                <a:ea typeface="Montserrat"/>
                <a:cs typeface="Montserrat"/>
                <a:sym typeface="Montserrat"/>
              </a:rPr>
              <a:t>Autres :</a:t>
            </a:r>
            <a:endParaRPr sz="1000">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Date : ................................................</a:t>
            </a:r>
            <a:endParaRPr sz="1000">
              <a:solidFill>
                <a:srgbClr val="231F20"/>
              </a:solidFill>
              <a:latin typeface="Montserrat"/>
              <a:ea typeface="Montserrat"/>
              <a:cs typeface="Montserrat"/>
              <a:sym typeface="Montserrat"/>
            </a:endParaRPr>
          </a:p>
          <a:p>
            <a:pPr indent="0" lvl="0" marL="12700" marR="0" rtl="0" algn="l">
              <a:lnSpc>
                <a:spcPct val="100000"/>
              </a:lnSpc>
              <a:spcBef>
                <a:spcPts val="200"/>
              </a:spcBef>
              <a:spcAft>
                <a:spcPts val="0"/>
              </a:spcAft>
              <a:buNone/>
            </a:pPr>
            <a:r>
              <a:rPr lang="fr" sz="1000">
                <a:solidFill>
                  <a:srgbClr val="231F20"/>
                </a:solidFill>
                <a:latin typeface="Montserrat"/>
                <a:ea typeface="Montserrat"/>
                <a:cs typeface="Montserrat"/>
                <a:sym typeface="Montserrat"/>
              </a:rPr>
              <a:t>Lieu : ..................................................</a:t>
            </a:r>
            <a:endParaRPr sz="1000">
              <a:latin typeface="Montserrat"/>
              <a:ea typeface="Montserrat"/>
              <a:cs typeface="Montserrat"/>
              <a:sym typeface="Montserrat"/>
            </a:endParaRPr>
          </a:p>
        </p:txBody>
      </p:sp>
      <p:sp>
        <p:nvSpPr>
          <p:cNvPr id="237" name="Google Shape;237;p48"/>
          <p:cNvSpPr txBox="1"/>
          <p:nvPr/>
        </p:nvSpPr>
        <p:spPr>
          <a:xfrm>
            <a:off x="739175" y="8388074"/>
            <a:ext cx="6428100" cy="1873200"/>
          </a:xfrm>
          <a:prstGeom prst="rect">
            <a:avLst/>
          </a:prstGeom>
          <a:noFill/>
          <a:ln>
            <a:noFill/>
          </a:ln>
        </p:spPr>
        <p:txBody>
          <a:bodyPr anchorCtr="0" anchor="ctr" bIns="91425" lIns="91425" spcFirstLastPara="1" rIns="91425" wrap="square" tIns="91425">
            <a:noAutofit/>
          </a:bodyPr>
          <a:lstStyle/>
          <a:p>
            <a:pPr indent="457200" lvl="0" marL="0" marR="5080" rtl="0" algn="l">
              <a:lnSpc>
                <a:spcPct val="200000"/>
              </a:lnSpc>
              <a:spcBef>
                <a:spcPts val="100"/>
              </a:spcBef>
              <a:spcAft>
                <a:spcPts val="0"/>
              </a:spcAft>
              <a:buClr>
                <a:schemeClr val="dk1"/>
              </a:buClr>
              <a:buFont typeface="Arial"/>
              <a:buNone/>
            </a:pPr>
            <a:r>
              <a:rPr lang="fr" sz="1000">
                <a:solidFill>
                  <a:srgbClr val="231F20"/>
                </a:solidFill>
                <a:latin typeface="Montserrat"/>
                <a:ea typeface="Montserrat"/>
                <a:cs typeface="Montserrat"/>
                <a:sym typeface="Montserrat"/>
              </a:rPr>
              <a:t>Niveau  BP</a:t>
            </a:r>
            <a:endParaRPr sz="1000">
              <a:solidFill>
                <a:srgbClr val="231F20"/>
              </a:solidFill>
              <a:latin typeface="Montserrat"/>
              <a:ea typeface="Montserrat"/>
              <a:cs typeface="Montserrat"/>
              <a:sym typeface="Montserrat"/>
            </a:endParaRPr>
          </a:p>
          <a:p>
            <a:pPr indent="457200" lvl="0" marL="0" marR="5080" rtl="0" algn="l">
              <a:lnSpc>
                <a:spcPct val="200000"/>
              </a:lnSpc>
              <a:spcBef>
                <a:spcPts val="100"/>
              </a:spcBef>
              <a:spcAft>
                <a:spcPts val="0"/>
              </a:spcAft>
              <a:buClr>
                <a:schemeClr val="dk1"/>
              </a:buClr>
              <a:buFont typeface="Arial"/>
              <a:buNone/>
            </a:pPr>
            <a:r>
              <a:rPr lang="fr" sz="1000">
                <a:solidFill>
                  <a:srgbClr val="231F20"/>
                </a:solidFill>
                <a:latin typeface="Montserrat"/>
                <a:ea typeface="Montserrat"/>
                <a:cs typeface="Montserrat"/>
                <a:sym typeface="Montserrat"/>
              </a:rPr>
              <a:t>Finalisation et validation de la progression de dessin niveau 3</a:t>
            </a:r>
            <a:endParaRPr sz="1000">
              <a:solidFill>
                <a:srgbClr val="231F20"/>
              </a:solidFill>
              <a:latin typeface="Montserrat"/>
              <a:ea typeface="Montserrat"/>
              <a:cs typeface="Montserrat"/>
              <a:sym typeface="Montserrat"/>
            </a:endParaRPr>
          </a:p>
          <a:p>
            <a:pPr indent="457200" lvl="0" marL="0" marR="5080" rtl="0" algn="l">
              <a:lnSpc>
                <a:spcPct val="200000"/>
              </a:lnSpc>
              <a:spcBef>
                <a:spcPts val="100"/>
              </a:spcBef>
              <a:spcAft>
                <a:spcPts val="0"/>
              </a:spcAft>
              <a:buClr>
                <a:schemeClr val="dk1"/>
              </a:buClr>
              <a:buFont typeface="Arial"/>
              <a:buNone/>
            </a:pPr>
            <a:r>
              <a:rPr lang="fr" sz="1000">
                <a:solidFill>
                  <a:srgbClr val="231F20"/>
                </a:solidFill>
                <a:latin typeface="Montserrat"/>
                <a:ea typeface="Montserrat"/>
                <a:cs typeface="Montserrat"/>
                <a:sym typeface="Montserrat"/>
              </a:rPr>
              <a:t>Finalisation et validation de la compétence métier</a:t>
            </a:r>
            <a:endParaRPr sz="1000">
              <a:solidFill>
                <a:srgbClr val="231F20"/>
              </a:solidFill>
              <a:latin typeface="Montserrat"/>
              <a:ea typeface="Montserrat"/>
              <a:cs typeface="Montserrat"/>
              <a:sym typeface="Montserrat"/>
            </a:endParaRPr>
          </a:p>
          <a:p>
            <a:pPr indent="457200" lvl="0" marL="0" rtl="0" algn="l">
              <a:spcBef>
                <a:spcPts val="0"/>
              </a:spcBef>
              <a:spcAft>
                <a:spcPts val="0"/>
              </a:spcAft>
              <a:buClr>
                <a:schemeClr val="dk1"/>
              </a:buClr>
              <a:buFont typeface="Arial"/>
              <a:buNone/>
            </a:pPr>
            <a:r>
              <a:rPr lang="fr" sz="1000">
                <a:solidFill>
                  <a:srgbClr val="231F20"/>
                </a:solidFill>
                <a:latin typeface="Montserrat"/>
                <a:ea typeface="Montserrat"/>
                <a:cs typeface="Montserrat"/>
                <a:sym typeface="Montserrat"/>
              </a:rPr>
              <a:t>Portfolio à jour </a:t>
            </a:r>
            <a:endParaRPr sz="1000">
              <a:solidFill>
                <a:srgbClr val="231F20"/>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t/>
            </a:r>
            <a:endParaRPr sz="1000">
              <a:solidFill>
                <a:srgbClr val="231F20"/>
              </a:solidFill>
              <a:latin typeface="Montserrat"/>
              <a:ea typeface="Montserrat"/>
              <a:cs typeface="Montserrat"/>
              <a:sym typeface="Montserrat"/>
            </a:endParaRPr>
          </a:p>
          <a:p>
            <a:pPr indent="457200" lvl="0" marL="0" rtl="0" algn="l">
              <a:spcBef>
                <a:spcPts val="0"/>
              </a:spcBef>
              <a:spcAft>
                <a:spcPts val="0"/>
              </a:spcAft>
              <a:buClr>
                <a:schemeClr val="dk1"/>
              </a:buClr>
              <a:buFont typeface="Arial"/>
              <a:buNone/>
            </a:pPr>
            <a:r>
              <a:rPr lang="fr" sz="1000">
                <a:solidFill>
                  <a:srgbClr val="231F20"/>
                </a:solidFill>
                <a:latin typeface="Montserrat"/>
                <a:ea typeface="Montserrat"/>
                <a:cs typeface="Montserrat"/>
                <a:sym typeface="Montserrat"/>
              </a:rPr>
              <a:t>Avoir effectué le Passage en Chambre, être en règle et à jour de la pension</a:t>
            </a:r>
            <a:endParaRPr sz="1000">
              <a:solidFill>
                <a:srgbClr val="231F20"/>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t/>
            </a:r>
            <a:endParaRPr sz="1000">
              <a:solidFill>
                <a:srgbClr val="231F20"/>
              </a:solidFill>
              <a:latin typeface="Montserrat"/>
              <a:ea typeface="Montserrat"/>
              <a:cs typeface="Montserrat"/>
              <a:sym typeface="Montserrat"/>
            </a:endParaRPr>
          </a:p>
          <a:p>
            <a:pPr indent="457200" lvl="0" marL="0" marR="5080" rtl="0" algn="l">
              <a:lnSpc>
                <a:spcPct val="200000"/>
              </a:lnSpc>
              <a:spcBef>
                <a:spcPts val="100"/>
              </a:spcBef>
              <a:spcAft>
                <a:spcPts val="0"/>
              </a:spcAft>
              <a:buClr>
                <a:schemeClr val="dk1"/>
              </a:buClr>
              <a:buFont typeface="Arial"/>
              <a:buNone/>
            </a:pPr>
            <a:r>
              <a:rPr lang="fr" sz="1000">
                <a:solidFill>
                  <a:srgbClr val="231F20"/>
                </a:solidFill>
                <a:latin typeface="Montserrat"/>
                <a:ea typeface="Montserrat"/>
                <a:cs typeface="Montserrat"/>
                <a:sym typeface="Montserrat"/>
              </a:rPr>
              <a:t>Les CSDD encouragent le métier à l’international</a:t>
            </a:r>
            <a:endParaRPr sz="1000">
              <a:solidFill>
                <a:srgbClr val="231F20"/>
              </a:solidFill>
              <a:latin typeface="Montserrat"/>
              <a:ea typeface="Montserrat"/>
              <a:cs typeface="Montserrat"/>
              <a:sym typeface="Montserrat"/>
            </a:endParaRPr>
          </a:p>
        </p:txBody>
      </p:sp>
      <p:sp>
        <p:nvSpPr>
          <p:cNvPr id="238" name="Google Shape;238;p48"/>
          <p:cNvSpPr txBox="1"/>
          <p:nvPr/>
        </p:nvSpPr>
        <p:spPr>
          <a:xfrm>
            <a:off x="578193" y="996627"/>
            <a:ext cx="6149400" cy="401700"/>
          </a:xfrm>
          <a:prstGeom prst="rect">
            <a:avLst/>
          </a:prstGeom>
          <a:noFill/>
          <a:ln>
            <a:noFill/>
          </a:ln>
        </p:spPr>
        <p:txBody>
          <a:bodyPr anchorCtr="0" anchor="t" bIns="0" lIns="0" spcFirstLastPara="1" rIns="0" wrap="square" tIns="0">
            <a:spAutoFit/>
          </a:bodyPr>
          <a:lstStyle/>
          <a:p>
            <a:pPr indent="457200" lvl="0" marL="0" marR="5080" rtl="0" algn="just">
              <a:lnSpc>
                <a:spcPct val="115000"/>
              </a:lnSpc>
              <a:spcBef>
                <a:spcPts val="0"/>
              </a:spcBef>
              <a:spcAft>
                <a:spcPts val="0"/>
              </a:spcAft>
              <a:buClr>
                <a:srgbClr val="000000"/>
              </a:buClr>
              <a:buSzPts val="1000"/>
              <a:buFont typeface="Arial"/>
              <a:buNone/>
            </a:pPr>
            <a:r>
              <a:rPr b="1" lang="fr">
                <a:solidFill>
                  <a:schemeClr val="hlink"/>
                </a:solidFill>
                <a:latin typeface="Montserrat"/>
                <a:ea typeface="Montserrat"/>
                <a:cs typeface="Montserrat"/>
                <a:sym typeface="Montserrat"/>
              </a:rPr>
              <a:t>Certifications obtenues</a:t>
            </a:r>
            <a:endParaRPr b="1">
              <a:solidFill>
                <a:schemeClr val="hlink"/>
              </a:solidFill>
              <a:latin typeface="Montserrat"/>
              <a:ea typeface="Montserrat"/>
              <a:cs typeface="Montserrat"/>
              <a:sym typeface="Montserrat"/>
            </a:endParaRPr>
          </a:p>
          <a:p>
            <a:pPr indent="0" lvl="0" marL="0" marR="5080" rtl="0" algn="just">
              <a:lnSpc>
                <a:spcPct val="115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sp>
        <p:nvSpPr>
          <p:cNvPr id="239" name="Google Shape;239;p48"/>
          <p:cNvSpPr txBox="1"/>
          <p:nvPr/>
        </p:nvSpPr>
        <p:spPr>
          <a:xfrm>
            <a:off x="625368" y="5048304"/>
            <a:ext cx="6149400" cy="401700"/>
          </a:xfrm>
          <a:prstGeom prst="rect">
            <a:avLst/>
          </a:prstGeom>
          <a:noFill/>
          <a:ln>
            <a:noFill/>
          </a:ln>
        </p:spPr>
        <p:txBody>
          <a:bodyPr anchorCtr="0" anchor="t" bIns="0" lIns="0" spcFirstLastPara="1" rIns="0" wrap="square" tIns="0">
            <a:spAutoFit/>
          </a:bodyPr>
          <a:lstStyle/>
          <a:p>
            <a:pPr indent="457200" lvl="0" marL="0" marR="5080" rtl="0" algn="just">
              <a:lnSpc>
                <a:spcPct val="115000"/>
              </a:lnSpc>
              <a:spcBef>
                <a:spcPts val="0"/>
              </a:spcBef>
              <a:spcAft>
                <a:spcPts val="0"/>
              </a:spcAft>
              <a:buClr>
                <a:srgbClr val="000000"/>
              </a:buClr>
              <a:buSzPts val="1000"/>
              <a:buFont typeface="Arial"/>
              <a:buNone/>
            </a:pPr>
            <a:r>
              <a:rPr b="1" lang="fr">
                <a:solidFill>
                  <a:schemeClr val="hlink"/>
                </a:solidFill>
                <a:latin typeface="Montserrat"/>
                <a:ea typeface="Montserrat"/>
                <a:cs typeface="Montserrat"/>
                <a:sym typeface="Montserrat"/>
              </a:rPr>
              <a:t>Projet : le métier à l'international</a:t>
            </a:r>
            <a:endParaRPr b="1">
              <a:solidFill>
                <a:schemeClr val="hlink"/>
              </a:solidFill>
              <a:latin typeface="Montserrat"/>
              <a:ea typeface="Montserrat"/>
              <a:cs typeface="Montserrat"/>
              <a:sym typeface="Montserrat"/>
            </a:endParaRPr>
          </a:p>
          <a:p>
            <a:pPr indent="0" lvl="0" marL="0" marR="5080" rtl="0" algn="just">
              <a:lnSpc>
                <a:spcPct val="115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sp>
        <p:nvSpPr>
          <p:cNvPr id="240" name="Google Shape;240;p48"/>
          <p:cNvSpPr txBox="1"/>
          <p:nvPr/>
        </p:nvSpPr>
        <p:spPr>
          <a:xfrm>
            <a:off x="567418" y="8103197"/>
            <a:ext cx="6149400" cy="401700"/>
          </a:xfrm>
          <a:prstGeom prst="rect">
            <a:avLst/>
          </a:prstGeom>
          <a:noFill/>
          <a:ln>
            <a:noFill/>
          </a:ln>
        </p:spPr>
        <p:txBody>
          <a:bodyPr anchorCtr="0" anchor="t" bIns="0" lIns="0" spcFirstLastPara="1" rIns="0" wrap="square" tIns="0">
            <a:spAutoFit/>
          </a:bodyPr>
          <a:lstStyle/>
          <a:p>
            <a:pPr indent="457200" lvl="0" marL="0" marR="5080" rtl="0" algn="just">
              <a:lnSpc>
                <a:spcPct val="115000"/>
              </a:lnSpc>
              <a:spcBef>
                <a:spcPts val="0"/>
              </a:spcBef>
              <a:spcAft>
                <a:spcPts val="0"/>
              </a:spcAft>
              <a:buClr>
                <a:srgbClr val="000000"/>
              </a:buClr>
              <a:buSzPts val="1000"/>
              <a:buFont typeface="Arial"/>
              <a:buNone/>
            </a:pPr>
            <a:r>
              <a:rPr b="1" lang="fr">
                <a:solidFill>
                  <a:schemeClr val="hlink"/>
                </a:solidFill>
                <a:latin typeface="Montserrat"/>
                <a:ea typeface="Montserrat"/>
                <a:cs typeface="Montserrat"/>
                <a:sym typeface="Montserrat"/>
              </a:rPr>
              <a:t>Pré-requis à la réception</a:t>
            </a:r>
            <a:endParaRPr b="1">
              <a:solidFill>
                <a:schemeClr val="hlink"/>
              </a:solidFill>
              <a:latin typeface="Montserrat"/>
              <a:ea typeface="Montserrat"/>
              <a:cs typeface="Montserrat"/>
              <a:sym typeface="Montserrat"/>
            </a:endParaRPr>
          </a:p>
          <a:p>
            <a:pPr indent="0" lvl="0" marL="0" marR="5080" rtl="0" algn="just">
              <a:lnSpc>
                <a:spcPct val="115000"/>
              </a:lnSpc>
              <a:spcBef>
                <a:spcPts val="0"/>
              </a:spcBef>
              <a:spcAft>
                <a:spcPts val="0"/>
              </a:spcAft>
              <a:buClr>
                <a:srgbClr val="000000"/>
              </a:buClr>
              <a:buSzPts val="1000"/>
              <a:buFont typeface="Arial"/>
              <a:buNone/>
            </a:pPr>
            <a:r>
              <a:t/>
            </a:r>
            <a:endParaRPr b="0" i="0" sz="1000" u="none" cap="none" strike="noStrike">
              <a:solidFill>
                <a:srgbClr val="000000"/>
              </a:solidFill>
              <a:latin typeface="Arial"/>
              <a:ea typeface="Arial"/>
              <a:cs typeface="Arial"/>
              <a:sym typeface="Arial"/>
            </a:endParaRPr>
          </a:p>
        </p:txBody>
      </p:sp>
      <p:sp>
        <p:nvSpPr>
          <p:cNvPr id="241" name="Google Shape;241;p48"/>
          <p:cNvSpPr/>
          <p:nvPr/>
        </p:nvSpPr>
        <p:spPr>
          <a:xfrm>
            <a:off x="1009342" y="8486457"/>
            <a:ext cx="152700" cy="13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2" name="Google Shape;242;p48"/>
          <p:cNvSpPr/>
          <p:nvPr/>
        </p:nvSpPr>
        <p:spPr>
          <a:xfrm>
            <a:off x="1009342" y="8800092"/>
            <a:ext cx="152700" cy="13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3" name="Google Shape;243;p48"/>
          <p:cNvSpPr/>
          <p:nvPr/>
        </p:nvSpPr>
        <p:spPr>
          <a:xfrm>
            <a:off x="1009342" y="9113701"/>
            <a:ext cx="152700" cy="13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4" name="Google Shape;244;p48"/>
          <p:cNvSpPr/>
          <p:nvPr/>
        </p:nvSpPr>
        <p:spPr>
          <a:xfrm>
            <a:off x="1009342" y="9427336"/>
            <a:ext cx="152700" cy="13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5" name="Google Shape;245;p48"/>
          <p:cNvSpPr/>
          <p:nvPr/>
        </p:nvSpPr>
        <p:spPr>
          <a:xfrm>
            <a:off x="1009342" y="9728749"/>
            <a:ext cx="152700" cy="13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6" name="Google Shape;246;p48"/>
          <p:cNvSpPr/>
          <p:nvPr/>
        </p:nvSpPr>
        <p:spPr>
          <a:xfrm>
            <a:off x="1009342" y="10030967"/>
            <a:ext cx="152700" cy="13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49"/>
          <p:cNvSpPr/>
          <p:nvPr/>
        </p:nvSpPr>
        <p:spPr>
          <a:xfrm>
            <a:off x="0" y="10261308"/>
            <a:ext cx="0" cy="12700"/>
          </a:xfrm>
          <a:custGeom>
            <a:rect b="b" l="l" r="r" t="t"/>
            <a:pathLst>
              <a:path extrusionOk="0" h="12700" w="120000">
                <a:moveTo>
                  <a:pt x="0" y="0"/>
                </a:moveTo>
                <a:lnTo>
                  <a:pt x="0" y="12699"/>
                </a:lnTo>
              </a:path>
            </a:pathLst>
          </a:custGeom>
          <a:noFill/>
          <a:ln cap="flat" cmpd="sng" w="9525">
            <a:solidFill>
              <a:srgbClr val="1F828D"/>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aphicFrame>
        <p:nvGraphicFramePr>
          <p:cNvPr id="252" name="Google Shape;252;p49"/>
          <p:cNvGraphicFramePr/>
          <p:nvPr/>
        </p:nvGraphicFramePr>
        <p:xfrm>
          <a:off x="640041" y="1380597"/>
          <a:ext cx="3000000" cy="3000000"/>
        </p:xfrm>
        <a:graphic>
          <a:graphicData uri="http://schemas.openxmlformats.org/drawingml/2006/table">
            <a:tbl>
              <a:tblPr>
                <a:noFill/>
                <a:tableStyleId>{02CF3191-C63C-4140-B234-57793A854C4E}</a:tableStyleId>
              </a:tblPr>
              <a:tblGrid>
                <a:gridCol w="1635000"/>
                <a:gridCol w="1504950"/>
                <a:gridCol w="1529650"/>
                <a:gridCol w="1610300"/>
              </a:tblGrid>
              <a:tr h="387300">
                <a:tc gridSpan="4">
                  <a:txBody>
                    <a:bodyPr/>
                    <a:lstStyle/>
                    <a:p>
                      <a:pPr indent="0" lvl="0" marL="0" rtl="0" algn="ctr">
                        <a:lnSpc>
                          <a:spcPct val="115000"/>
                        </a:lnSpc>
                        <a:spcBef>
                          <a:spcPts val="0"/>
                        </a:spcBef>
                        <a:spcAft>
                          <a:spcPts val="0"/>
                        </a:spcAft>
                        <a:buNone/>
                      </a:pPr>
                      <a:r>
                        <a:rPr b="1" lang="fr">
                          <a:latin typeface="Montserrat"/>
                          <a:ea typeface="Montserrat"/>
                          <a:cs typeface="Montserrat"/>
                          <a:sym typeface="Montserrat"/>
                        </a:rPr>
                        <a:t>Apprentissage</a:t>
                      </a:r>
                      <a:endParaRPr b="1">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87A5AC"/>
                    </a:solidFill>
                  </a:tcPr>
                </a:tc>
                <a:tc hMerge="1"/>
                <a:tc hMerge="1"/>
                <a:tc hMerge="1"/>
              </a:tr>
              <a:tr h="387300">
                <a:tc>
                  <a:txBody>
                    <a:bodyPr/>
                    <a:lstStyle/>
                    <a:p>
                      <a:pPr indent="0" lvl="0" marL="0" rtl="0" algn="ctr">
                        <a:lnSpc>
                          <a:spcPct val="115000"/>
                        </a:lnSpc>
                        <a:spcBef>
                          <a:spcPts val="0"/>
                        </a:spcBef>
                        <a:spcAft>
                          <a:spcPts val="0"/>
                        </a:spcAft>
                        <a:buNone/>
                      </a:pPr>
                      <a:r>
                        <a:rPr b="1" lang="fr" sz="1400">
                          <a:latin typeface="Montserrat"/>
                          <a:ea typeface="Montserrat"/>
                          <a:cs typeface="Montserrat"/>
                          <a:sym typeface="Montserrat"/>
                        </a:rPr>
                        <a:t>Gâche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fr">
                          <a:solidFill>
                            <a:schemeClr val="dk1"/>
                          </a:solidFill>
                          <a:latin typeface="Montserrat"/>
                          <a:ea typeface="Montserrat"/>
                          <a:cs typeface="Montserrat"/>
                          <a:sym typeface="Montserrat"/>
                        </a:rPr>
                        <a:t>Année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a:latin typeface="Montserrat"/>
                          <a:ea typeface="Montserrat"/>
                          <a:cs typeface="Montserrat"/>
                          <a:sym typeface="Montserrat"/>
                        </a:rPr>
                        <a:t>Stage N°</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a:latin typeface="Montserrat"/>
                          <a:ea typeface="Montserrat"/>
                          <a:cs typeface="Montserrat"/>
                          <a:sym typeface="Montserrat"/>
                        </a:rPr>
                        <a:t>Dates</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r>
              <a:tr h="338925">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Délégué de classe</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Suppléant délégué</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r>
              <a:tr h="338925">
                <a:tc rowSpan="3">
                  <a:txBody>
                    <a:bodyPr/>
                    <a:lstStyle/>
                    <a:p>
                      <a:pPr indent="0" lvl="0" marL="0" rtl="0" algn="ctr">
                        <a:lnSpc>
                          <a:spcPct val="115000"/>
                        </a:lnSpc>
                        <a:spcBef>
                          <a:spcPts val="0"/>
                        </a:spcBef>
                        <a:spcAft>
                          <a:spcPts val="0"/>
                        </a:spcAft>
                        <a:buNone/>
                      </a:pPr>
                      <a:r>
                        <a:rPr b="1" lang="fr" sz="1000">
                          <a:solidFill>
                            <a:schemeClr val="dk1"/>
                          </a:solidFill>
                          <a:latin typeface="Montserrat"/>
                          <a:ea typeface="Montserrat"/>
                          <a:cs typeface="Montserrat"/>
                          <a:sym typeface="Montserrat"/>
                        </a:rPr>
                        <a:t>Premier lapin</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r h="338925">
                <a:tc rowSpan="3">
                  <a:txBody>
                    <a:bodyPr/>
                    <a:lstStyle/>
                    <a:p>
                      <a:pPr indent="0" lvl="0" marL="0" rtl="0" algn="ctr">
                        <a:lnSpc>
                          <a:spcPct val="115000"/>
                        </a:lnSpc>
                        <a:spcBef>
                          <a:spcPts val="0"/>
                        </a:spcBef>
                        <a:spcAft>
                          <a:spcPts val="0"/>
                        </a:spcAft>
                        <a:buNone/>
                      </a:pPr>
                      <a:r>
                        <a:rPr b="1" lang="fr" sz="1000">
                          <a:solidFill>
                            <a:schemeClr val="dk1"/>
                          </a:solidFill>
                          <a:latin typeface="Montserrat"/>
                          <a:ea typeface="Montserrat"/>
                          <a:cs typeface="Montserrat"/>
                          <a:sym typeface="Montserrat"/>
                        </a:rPr>
                        <a:t>Loisir</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bl>
          </a:graphicData>
        </a:graphic>
      </p:graphicFrame>
      <p:sp>
        <p:nvSpPr>
          <p:cNvPr id="253" name="Google Shape;253;p49"/>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Clr>
                <a:schemeClr val="dk1"/>
              </a:buClr>
              <a:buSzPts val="1100"/>
              <a:buFont typeface="Arial"/>
              <a:buNone/>
            </a:pPr>
            <a:r>
              <a:rPr lang="fr"/>
              <a:t>Prise de gâche</a:t>
            </a:r>
            <a:endParaRPr/>
          </a:p>
        </p:txBody>
      </p:sp>
      <p:graphicFrame>
        <p:nvGraphicFramePr>
          <p:cNvPr id="254" name="Google Shape;254;p49"/>
          <p:cNvGraphicFramePr/>
          <p:nvPr/>
        </p:nvGraphicFramePr>
        <p:xfrm>
          <a:off x="640041" y="5893472"/>
          <a:ext cx="3000000" cy="3000000"/>
        </p:xfrm>
        <a:graphic>
          <a:graphicData uri="http://schemas.openxmlformats.org/drawingml/2006/table">
            <a:tbl>
              <a:tblPr>
                <a:noFill/>
                <a:tableStyleId>{02CF3191-C63C-4140-B234-57793A854C4E}</a:tableStyleId>
              </a:tblPr>
              <a:tblGrid>
                <a:gridCol w="1635000"/>
                <a:gridCol w="3034600"/>
                <a:gridCol w="1610300"/>
              </a:tblGrid>
              <a:tr h="387300">
                <a:tc gridSpan="3">
                  <a:txBody>
                    <a:bodyPr/>
                    <a:lstStyle/>
                    <a:p>
                      <a:pPr indent="0" lvl="0" marL="0" rtl="0" algn="ctr">
                        <a:lnSpc>
                          <a:spcPct val="115000"/>
                        </a:lnSpc>
                        <a:spcBef>
                          <a:spcPts val="0"/>
                        </a:spcBef>
                        <a:spcAft>
                          <a:spcPts val="0"/>
                        </a:spcAft>
                        <a:buClr>
                          <a:schemeClr val="dk1"/>
                        </a:buClr>
                        <a:buSzPts val="1100"/>
                        <a:buFont typeface="Arial"/>
                        <a:buNone/>
                      </a:pPr>
                      <a:r>
                        <a:rPr b="1" lang="fr">
                          <a:solidFill>
                            <a:schemeClr val="dk1"/>
                          </a:solidFill>
                          <a:latin typeface="Montserrat"/>
                          <a:ea typeface="Montserrat"/>
                          <a:cs typeface="Montserrat"/>
                          <a:sym typeface="Montserrat"/>
                        </a:rPr>
                        <a:t>Itinérance</a:t>
                      </a:r>
                      <a:endParaRPr b="1">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87A5AC"/>
                    </a:solidFill>
                  </a:tcPr>
                </a:tc>
                <a:tc hMerge="1"/>
                <a:tc hMerge="1"/>
              </a:tr>
              <a:tr h="387300">
                <a:tc>
                  <a:txBody>
                    <a:bodyPr/>
                    <a:lstStyle/>
                    <a:p>
                      <a:pPr indent="0" lvl="0" marL="0" rtl="0" algn="ctr">
                        <a:lnSpc>
                          <a:spcPct val="115000"/>
                        </a:lnSpc>
                        <a:spcBef>
                          <a:spcPts val="0"/>
                        </a:spcBef>
                        <a:spcAft>
                          <a:spcPts val="0"/>
                        </a:spcAft>
                        <a:buNone/>
                      </a:pPr>
                      <a:r>
                        <a:rPr b="1" lang="fr" sz="1400">
                          <a:latin typeface="Montserrat"/>
                          <a:ea typeface="Montserrat"/>
                          <a:cs typeface="Montserrat"/>
                          <a:sym typeface="Montserrat"/>
                        </a:rPr>
                        <a:t>Gâche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a:solidFill>
                            <a:schemeClr val="dk1"/>
                          </a:solidFill>
                          <a:latin typeface="Montserrat"/>
                          <a:ea typeface="Montserrat"/>
                          <a:cs typeface="Montserrat"/>
                          <a:sym typeface="Montserrat"/>
                        </a:rPr>
                        <a:t>Ville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a:latin typeface="Montserrat"/>
                          <a:ea typeface="Montserrat"/>
                          <a:cs typeface="Montserrat"/>
                          <a:sym typeface="Montserrat"/>
                        </a:rPr>
                        <a:t>Dates</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r>
              <a:tr h="338925">
                <a:tc rowSpan="4">
                  <a:txBody>
                    <a:bodyPr/>
                    <a:lstStyle/>
                    <a:p>
                      <a:pPr indent="0" lvl="0" marL="0" rtl="0" algn="ctr">
                        <a:lnSpc>
                          <a:spcPct val="115000"/>
                        </a:lnSpc>
                        <a:spcBef>
                          <a:spcPts val="0"/>
                        </a:spcBef>
                        <a:spcAft>
                          <a:spcPts val="0"/>
                        </a:spcAft>
                        <a:buNone/>
                      </a:pPr>
                      <a:r>
                        <a:rPr b="1" lang="fr" sz="1000">
                          <a:solidFill>
                            <a:schemeClr val="dk1"/>
                          </a:solidFill>
                          <a:latin typeface="Montserrat"/>
                          <a:ea typeface="Montserrat"/>
                          <a:cs typeface="Montserrat"/>
                          <a:sym typeface="Montserrat"/>
                        </a:rPr>
                        <a:t>Premier aspirant</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r h="338925">
                <a:tc rowSpan="3">
                  <a:txBody>
                    <a:bodyPr/>
                    <a:lstStyle/>
                    <a:p>
                      <a:pPr indent="0" lvl="0" marL="0" rtl="0" algn="ctr">
                        <a:lnSpc>
                          <a:spcPct val="115000"/>
                        </a:lnSpc>
                        <a:spcBef>
                          <a:spcPts val="0"/>
                        </a:spcBef>
                        <a:spcAft>
                          <a:spcPts val="0"/>
                        </a:spcAft>
                        <a:buClr>
                          <a:schemeClr val="dk1"/>
                        </a:buClr>
                        <a:buSzPts val="1100"/>
                        <a:buFont typeface="Arial"/>
                        <a:buNone/>
                      </a:pPr>
                      <a:r>
                        <a:rPr b="1" lang="fr" sz="1000">
                          <a:solidFill>
                            <a:schemeClr val="dk1"/>
                          </a:solidFill>
                          <a:latin typeface="Montserrat"/>
                          <a:ea typeface="Montserrat"/>
                          <a:cs typeface="Montserrat"/>
                          <a:sym typeface="Montserrat"/>
                        </a:rPr>
                        <a:t>Rôleur de maison</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vMerge="1"/>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50"/>
          <p:cNvSpPr/>
          <p:nvPr/>
        </p:nvSpPr>
        <p:spPr>
          <a:xfrm>
            <a:off x="0" y="10261308"/>
            <a:ext cx="0" cy="12700"/>
          </a:xfrm>
          <a:custGeom>
            <a:rect b="b" l="l" r="r" t="t"/>
            <a:pathLst>
              <a:path extrusionOk="0" h="12700" w="120000">
                <a:moveTo>
                  <a:pt x="0" y="0"/>
                </a:moveTo>
                <a:lnTo>
                  <a:pt x="0" y="12699"/>
                </a:lnTo>
              </a:path>
            </a:pathLst>
          </a:custGeom>
          <a:noFill/>
          <a:ln cap="flat" cmpd="sng" w="9525">
            <a:solidFill>
              <a:srgbClr val="1F828D"/>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0" name="Google Shape;260;p50"/>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lang="fr"/>
              <a:t>Prise de gâche</a:t>
            </a:r>
            <a:endParaRPr/>
          </a:p>
        </p:txBody>
      </p:sp>
      <p:graphicFrame>
        <p:nvGraphicFramePr>
          <p:cNvPr id="261" name="Google Shape;261;p50"/>
          <p:cNvGraphicFramePr/>
          <p:nvPr/>
        </p:nvGraphicFramePr>
        <p:xfrm>
          <a:off x="640041" y="1373397"/>
          <a:ext cx="3000000" cy="3000000"/>
        </p:xfrm>
        <a:graphic>
          <a:graphicData uri="http://schemas.openxmlformats.org/drawingml/2006/table">
            <a:tbl>
              <a:tblPr>
                <a:noFill/>
                <a:tableStyleId>{02CF3191-C63C-4140-B234-57793A854C4E}</a:tableStyleId>
              </a:tblPr>
              <a:tblGrid>
                <a:gridCol w="1635000"/>
                <a:gridCol w="3034600"/>
                <a:gridCol w="1610300"/>
              </a:tblGrid>
              <a:tr h="387300">
                <a:tc gridSpan="3">
                  <a:txBody>
                    <a:bodyPr/>
                    <a:lstStyle/>
                    <a:p>
                      <a:pPr indent="0" lvl="0" marL="0" rtl="0" algn="ctr">
                        <a:lnSpc>
                          <a:spcPct val="115000"/>
                        </a:lnSpc>
                        <a:spcBef>
                          <a:spcPts val="0"/>
                        </a:spcBef>
                        <a:spcAft>
                          <a:spcPts val="0"/>
                        </a:spcAft>
                        <a:buNone/>
                      </a:pPr>
                      <a:r>
                        <a:rPr b="1" lang="fr">
                          <a:solidFill>
                            <a:schemeClr val="dk1"/>
                          </a:solidFill>
                          <a:latin typeface="Montserrat"/>
                          <a:ea typeface="Montserrat"/>
                          <a:cs typeface="Montserrat"/>
                          <a:sym typeface="Montserrat"/>
                        </a:rPr>
                        <a:t>Itinérance</a:t>
                      </a:r>
                      <a:endParaRPr b="1">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87A5AC"/>
                    </a:solidFill>
                  </a:tcPr>
                </a:tc>
                <a:tc hMerge="1"/>
                <a:tc hMerge="1"/>
              </a:tr>
              <a:tr h="387300">
                <a:tc>
                  <a:txBody>
                    <a:bodyPr/>
                    <a:lstStyle/>
                    <a:p>
                      <a:pPr indent="0" lvl="0" marL="0" rtl="0" algn="ctr">
                        <a:lnSpc>
                          <a:spcPct val="115000"/>
                        </a:lnSpc>
                        <a:spcBef>
                          <a:spcPts val="0"/>
                        </a:spcBef>
                        <a:spcAft>
                          <a:spcPts val="0"/>
                        </a:spcAft>
                        <a:buNone/>
                      </a:pPr>
                      <a:r>
                        <a:rPr b="1" lang="fr" sz="1400">
                          <a:latin typeface="Montserrat"/>
                          <a:ea typeface="Montserrat"/>
                          <a:cs typeface="Montserrat"/>
                          <a:sym typeface="Montserrat"/>
                        </a:rPr>
                        <a:t>Gâche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a:solidFill>
                            <a:schemeClr val="dk1"/>
                          </a:solidFill>
                          <a:latin typeface="Montserrat"/>
                          <a:ea typeface="Montserrat"/>
                          <a:cs typeface="Montserrat"/>
                          <a:sym typeface="Montserrat"/>
                        </a:rPr>
                        <a:t>Ville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a:latin typeface="Montserrat"/>
                          <a:ea typeface="Montserrat"/>
                          <a:cs typeface="Montserrat"/>
                          <a:sym typeface="Montserrat"/>
                        </a:rPr>
                        <a:t>Dates</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r>
              <a:tr h="338925">
                <a:tc>
                  <a:txBody>
                    <a:bodyPr/>
                    <a:lstStyle/>
                    <a:p>
                      <a:pPr indent="0" lvl="0" marL="0" rtl="0" algn="ctr">
                        <a:lnSpc>
                          <a:spcPct val="115000"/>
                        </a:lnSpc>
                        <a:spcBef>
                          <a:spcPts val="0"/>
                        </a:spcBef>
                        <a:spcAft>
                          <a:spcPts val="0"/>
                        </a:spcAft>
                        <a:buNone/>
                      </a:pPr>
                      <a:r>
                        <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51"/>
          <p:cNvSpPr/>
          <p:nvPr/>
        </p:nvSpPr>
        <p:spPr>
          <a:xfrm>
            <a:off x="0" y="10261308"/>
            <a:ext cx="0" cy="12700"/>
          </a:xfrm>
          <a:custGeom>
            <a:rect b="b" l="l" r="r" t="t"/>
            <a:pathLst>
              <a:path extrusionOk="0" h="12700" w="120000">
                <a:moveTo>
                  <a:pt x="0" y="0"/>
                </a:moveTo>
                <a:lnTo>
                  <a:pt x="0" y="12699"/>
                </a:lnTo>
              </a:path>
            </a:pathLst>
          </a:custGeom>
          <a:noFill/>
          <a:ln cap="flat" cmpd="sng" w="9525">
            <a:solidFill>
              <a:srgbClr val="1F828D"/>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aphicFrame>
        <p:nvGraphicFramePr>
          <p:cNvPr id="267" name="Google Shape;267;p51"/>
          <p:cNvGraphicFramePr/>
          <p:nvPr/>
        </p:nvGraphicFramePr>
        <p:xfrm>
          <a:off x="648957" y="1033188"/>
          <a:ext cx="3000000" cy="3000000"/>
        </p:xfrm>
        <a:graphic>
          <a:graphicData uri="http://schemas.openxmlformats.org/drawingml/2006/table">
            <a:tbl>
              <a:tblPr>
                <a:noFill/>
                <a:tableStyleId>{02CF3191-C63C-4140-B234-57793A854C4E}</a:tableStyleId>
              </a:tblPr>
              <a:tblGrid>
                <a:gridCol w="2143775"/>
                <a:gridCol w="3722675"/>
                <a:gridCol w="395600"/>
              </a:tblGrid>
              <a:tr h="425400">
                <a:tc gridSpan="3">
                  <a:txBody>
                    <a:bodyPr/>
                    <a:lstStyle/>
                    <a:p>
                      <a:pPr indent="0" lvl="0" marL="0" rtl="0" algn="ctr">
                        <a:lnSpc>
                          <a:spcPct val="115000"/>
                        </a:lnSpc>
                        <a:spcBef>
                          <a:spcPts val="0"/>
                        </a:spcBef>
                        <a:spcAft>
                          <a:spcPts val="0"/>
                        </a:spcAft>
                        <a:buNone/>
                      </a:pPr>
                      <a:r>
                        <a:rPr b="1" lang="fr">
                          <a:latin typeface="Montserrat"/>
                          <a:ea typeface="Montserrat"/>
                          <a:cs typeface="Montserrat"/>
                          <a:sym typeface="Montserrat"/>
                        </a:rPr>
                        <a:t>Cycle de c</a:t>
                      </a:r>
                      <a:r>
                        <a:rPr b="1" lang="fr" sz="1400">
                          <a:latin typeface="Montserrat"/>
                          <a:ea typeface="Montserrat"/>
                          <a:cs typeface="Montserrat"/>
                          <a:sym typeface="Montserrat"/>
                        </a:rPr>
                        <a:t>auseries vers l’état de C</a:t>
                      </a:r>
                      <a:r>
                        <a:rPr b="1" lang="fr" sz="1400">
                          <a:latin typeface="Montserrat"/>
                          <a:ea typeface="Montserrat"/>
                          <a:cs typeface="Montserrat"/>
                          <a:sym typeface="Montserrat"/>
                        </a:rPr>
                        <a:t>ompagnon</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87A5AC"/>
                    </a:solidFill>
                  </a:tcPr>
                </a:tc>
                <a:tc hMerge="1"/>
                <a:tc hMerge="1"/>
              </a:tr>
              <a:tr h="419050">
                <a:tc>
                  <a:txBody>
                    <a:bodyPr/>
                    <a:lstStyle/>
                    <a:p>
                      <a:pPr indent="0" lvl="0" marL="0" rtl="0" algn="ctr">
                        <a:lnSpc>
                          <a:spcPct val="115000"/>
                        </a:lnSpc>
                        <a:spcBef>
                          <a:spcPts val="0"/>
                        </a:spcBef>
                        <a:spcAft>
                          <a:spcPts val="0"/>
                        </a:spcAft>
                        <a:buNone/>
                      </a:pPr>
                      <a:r>
                        <a:rPr b="1" lang="fr" sz="1300">
                          <a:latin typeface="Montserrat"/>
                          <a:ea typeface="Montserrat"/>
                          <a:cs typeface="Montserrat"/>
                          <a:sym typeface="Montserrat"/>
                        </a:rPr>
                        <a:t>Famille</a:t>
                      </a:r>
                      <a:endParaRPr b="1" sz="13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sz="1300">
                          <a:latin typeface="Montserrat"/>
                          <a:ea typeface="Montserrat"/>
                          <a:cs typeface="Montserrat"/>
                          <a:sym typeface="Montserrat"/>
                        </a:rPr>
                        <a:t>Intitulé</a:t>
                      </a:r>
                      <a:endParaRPr b="1" sz="13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sz="1300">
                          <a:latin typeface="Montserrat"/>
                          <a:ea typeface="Montserrat"/>
                          <a:cs typeface="Montserrat"/>
                          <a:sym typeface="Montserrat"/>
                        </a:rPr>
                        <a:t>Fait</a:t>
                      </a:r>
                      <a:endParaRPr b="1" sz="13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r>
              <a:tr h="261275">
                <a:tc rowSpan="2">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Le fonctionnement d'une maison</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Le fonctionnement d'une maison</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19975">
                <a:tc vMerge="1"/>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Les conduites à tenir et les relations hommes femmes</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r h="554375">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Connaître son environnement</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Le fonctionnement d’une province : les chambres, cayennes et leurs acteurs ; les équipes de prévôté et de province…</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r>
              <a:tr h="333675">
                <a:tc rowSpan="2">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Ce que proposent les Compagnons</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Vivre ensemble chez les Compagnons du Devoir</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494825">
                <a:tc vMerge="1"/>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Devenir Compagnon du Devoir, en passant par deux étapes (Adoption et Réception), la Règle</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r h="295575">
                <a:tc rowSpan="2">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Les premiers pas de l'aspirant</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Ce qu’on attend d’un Aspirant : le Devoir</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490875">
                <a:tc vMerge="1"/>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L’identité du compagnonnage : sa culture, ses traditions (canne, couleur, chant, fête compagnonnique…), sa devise</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r h="294250">
                <a:tc rowSpan="2">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Être Aspirant</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Travailler l’Adoption dans son quotidien</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261275">
                <a:tc vMerge="1"/>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Une histoire du compagnonnage</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r h="332350">
                <a:tc rowSpan="2">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Se préparer à être </a:t>
                      </a:r>
                      <a:br>
                        <a:rPr b="1" lang="fr" sz="1000">
                          <a:latin typeface="Montserrat"/>
                          <a:ea typeface="Montserrat"/>
                          <a:cs typeface="Montserrat"/>
                          <a:sym typeface="Montserrat"/>
                        </a:rPr>
                      </a:br>
                      <a:r>
                        <a:rPr b="1" lang="fr" sz="1000">
                          <a:latin typeface="Montserrat"/>
                          <a:ea typeface="Montserrat"/>
                          <a:cs typeface="Montserrat"/>
                          <a:sym typeface="Montserrat"/>
                        </a:rPr>
                        <a:t>Compagnon du Devoir</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Le fonctionnement de l’AOCDTF et la prise de gâche</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06950">
                <a:tc vMerge="1"/>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Le projet associatif : les objectifs et tout ce qui est proposé</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r h="306950">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Animer son corps de métier</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lnSpc>
                          <a:spcPct val="115000"/>
                        </a:lnSpc>
                        <a:spcBef>
                          <a:spcPts val="0"/>
                        </a:spcBef>
                        <a:spcAft>
                          <a:spcPts val="0"/>
                        </a:spcAft>
                        <a:buNone/>
                      </a:pPr>
                      <a:r>
                        <a:rPr lang="fr" sz="900">
                          <a:latin typeface="Montserrat"/>
                          <a:ea typeface="Montserrat"/>
                          <a:cs typeface="Montserrat"/>
                          <a:sym typeface="Montserrat"/>
                        </a:rPr>
                        <a:t>Le fonctionnement de l’AOCDTF &amp; la prise de gâche</a:t>
                      </a:r>
                      <a:endParaRPr sz="9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tcPr>
                </a:tc>
              </a:tr>
            </a:tbl>
          </a:graphicData>
        </a:graphic>
      </p:graphicFrame>
      <p:sp>
        <p:nvSpPr>
          <p:cNvPr id="268" name="Google Shape;268;p51"/>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None/>
            </a:pPr>
            <a:r>
              <a:rPr lang="fr"/>
              <a:t>Causeries</a:t>
            </a:r>
            <a:endParaRPr/>
          </a:p>
        </p:txBody>
      </p:sp>
      <p:graphicFrame>
        <p:nvGraphicFramePr>
          <p:cNvPr id="269" name="Google Shape;269;p51"/>
          <p:cNvGraphicFramePr/>
          <p:nvPr/>
        </p:nvGraphicFramePr>
        <p:xfrm>
          <a:off x="644516" y="6480872"/>
          <a:ext cx="3000000" cy="3000000"/>
        </p:xfrm>
        <a:graphic>
          <a:graphicData uri="http://schemas.openxmlformats.org/drawingml/2006/table">
            <a:tbl>
              <a:tblPr>
                <a:noFill/>
                <a:tableStyleId>{02CF3191-C63C-4140-B234-57793A854C4E}</a:tableStyleId>
              </a:tblPr>
              <a:tblGrid>
                <a:gridCol w="1635000"/>
                <a:gridCol w="4635975"/>
              </a:tblGrid>
              <a:tr h="387300">
                <a:tc gridSpan="2">
                  <a:txBody>
                    <a:bodyPr/>
                    <a:lstStyle/>
                    <a:p>
                      <a:pPr indent="0" lvl="0" marL="0" rtl="0" algn="ctr">
                        <a:lnSpc>
                          <a:spcPct val="115000"/>
                        </a:lnSpc>
                        <a:spcBef>
                          <a:spcPts val="0"/>
                        </a:spcBef>
                        <a:spcAft>
                          <a:spcPts val="0"/>
                        </a:spcAft>
                        <a:buClr>
                          <a:schemeClr val="dk1"/>
                        </a:buClr>
                        <a:buSzPts val="1100"/>
                        <a:buFont typeface="Arial"/>
                        <a:buNone/>
                      </a:pPr>
                      <a:r>
                        <a:rPr b="1" lang="fr">
                          <a:solidFill>
                            <a:schemeClr val="dk1"/>
                          </a:solidFill>
                          <a:latin typeface="Montserrat"/>
                          <a:ea typeface="Montserrat"/>
                          <a:cs typeface="Montserrat"/>
                          <a:sym typeface="Montserrat"/>
                        </a:rPr>
                        <a:t>Autres causeries sur le Compagnonnage</a:t>
                      </a:r>
                      <a:endParaRPr b="1">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87A5AC"/>
                    </a:solidFill>
                  </a:tcPr>
                </a:tc>
                <a:tc hMerge="1"/>
              </a:tr>
              <a:tr h="387300">
                <a:tc>
                  <a:txBody>
                    <a:bodyPr/>
                    <a:lstStyle/>
                    <a:p>
                      <a:pPr indent="0" lvl="0" marL="0" rtl="0" algn="ctr">
                        <a:lnSpc>
                          <a:spcPct val="115000"/>
                        </a:lnSpc>
                        <a:spcBef>
                          <a:spcPts val="0"/>
                        </a:spcBef>
                        <a:spcAft>
                          <a:spcPts val="0"/>
                        </a:spcAft>
                        <a:buClr>
                          <a:schemeClr val="dk1"/>
                        </a:buClr>
                        <a:buSzPts val="1100"/>
                        <a:buFont typeface="Arial"/>
                        <a:buNone/>
                      </a:pPr>
                      <a:r>
                        <a:rPr b="1" lang="fr" sz="1300">
                          <a:solidFill>
                            <a:schemeClr val="dk1"/>
                          </a:solidFill>
                          <a:latin typeface="Montserrat"/>
                          <a:ea typeface="Montserrat"/>
                          <a:cs typeface="Montserrat"/>
                          <a:sym typeface="Montserrat"/>
                        </a:rPr>
                        <a:t>Ville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fr" sz="1300">
                          <a:solidFill>
                            <a:schemeClr val="dk1"/>
                          </a:solidFill>
                          <a:latin typeface="Montserrat"/>
                          <a:ea typeface="Montserrat"/>
                          <a:cs typeface="Montserrat"/>
                          <a:sym typeface="Montserrat"/>
                        </a:rPr>
                        <a:t>Intitulé</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r>
              <a:tr h="338925">
                <a:tc>
                  <a:txBody>
                    <a:bodyPr/>
                    <a:lstStyle/>
                    <a:p>
                      <a:pPr indent="0" lvl="0" marL="0" rtl="0" algn="ctr">
                        <a:lnSpc>
                          <a:spcPct val="115000"/>
                        </a:lnSpc>
                        <a:spcBef>
                          <a:spcPts val="0"/>
                        </a:spcBef>
                        <a:spcAft>
                          <a:spcPts val="0"/>
                        </a:spcAft>
                        <a:buNone/>
                      </a:pPr>
                      <a:r>
                        <a:t/>
                      </a:r>
                      <a:endParaRPr b="1"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chemeClr val="dk1"/>
                      </a:solidFill>
                      <a:prstDash val="solid"/>
                      <a:round/>
                      <a:headEnd len="sm" w="sm" type="none"/>
                      <a:tailEnd len="sm" w="sm" type="none"/>
                    </a:lnR>
                    <a:lnT cap="flat" cmpd="sng" w="10150">
                      <a:solidFill>
                        <a:schemeClr val="dk1"/>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chemeClr val="dk1"/>
                      </a:solidFill>
                      <a:prstDash val="solid"/>
                      <a:round/>
                      <a:headEnd len="sm" w="sm" type="none"/>
                      <a:tailEnd len="sm" w="sm" type="none"/>
                    </a:lnR>
                    <a:lnT cap="flat" cmpd="sng" w="10150">
                      <a:solidFill>
                        <a:schemeClr val="dk1"/>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chemeClr val="dk1"/>
                      </a:solidFill>
                      <a:prstDash val="solid"/>
                      <a:round/>
                      <a:headEnd len="sm" w="sm" type="none"/>
                      <a:tailEnd len="sm" w="sm" type="none"/>
                    </a:lnR>
                    <a:lnT cap="flat" cmpd="sng" w="10150">
                      <a:solidFill>
                        <a:schemeClr val="dk1"/>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chemeClr val="dk1"/>
                      </a:solidFill>
                      <a:prstDash val="solid"/>
                      <a:round/>
                      <a:headEnd len="sm" w="sm" type="none"/>
                      <a:tailEnd len="sm" w="sm" type="none"/>
                    </a:lnR>
                    <a:lnT cap="flat" cmpd="sng" w="10150">
                      <a:solidFill>
                        <a:schemeClr val="dk1"/>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chemeClr val="dk1"/>
                      </a:solidFill>
                      <a:prstDash val="solid"/>
                      <a:round/>
                      <a:headEnd len="sm" w="sm" type="none"/>
                      <a:tailEnd len="sm" w="sm" type="none"/>
                    </a:lnR>
                    <a:lnT cap="flat" cmpd="sng" w="10150">
                      <a:solidFill>
                        <a:schemeClr val="dk1"/>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chemeClr val="dk1"/>
                      </a:solidFill>
                      <a:prstDash val="solid"/>
                      <a:round/>
                      <a:headEnd len="sm" w="sm" type="none"/>
                      <a:tailEnd len="sm" w="sm" type="none"/>
                    </a:lnR>
                    <a:lnT cap="flat" cmpd="sng" w="10150">
                      <a:solidFill>
                        <a:schemeClr val="dk1"/>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chemeClr val="dk1"/>
                      </a:solidFill>
                      <a:prstDash val="solid"/>
                      <a:round/>
                      <a:headEnd len="sm" w="sm" type="none"/>
                      <a:tailEnd len="sm" w="sm" type="none"/>
                    </a:lnR>
                    <a:lnT cap="flat" cmpd="sng" w="10150">
                      <a:solidFill>
                        <a:schemeClr val="dk1"/>
                      </a:solidFill>
                      <a:prstDash val="solid"/>
                      <a:round/>
                      <a:headEnd len="sm" w="sm" type="none"/>
                      <a:tailEnd len="sm" w="sm" type="none"/>
                    </a:lnT>
                    <a:lnB cap="flat" cmpd="sng" w="10150">
                      <a:solidFill>
                        <a:schemeClr val="dk1"/>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ctr">
                    <a:lnL cap="flat" cmpd="sng" w="10150">
                      <a:solidFill>
                        <a:schemeClr val="dk1"/>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sp>
        <p:nvSpPr>
          <p:cNvPr id="274" name="Google Shape;274;p52"/>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0"/>
              </a:spcAft>
              <a:buClr>
                <a:schemeClr val="dk1"/>
              </a:buClr>
              <a:buSzPts val="1100"/>
              <a:buFont typeface="Arial"/>
              <a:buNone/>
            </a:pPr>
            <a:r>
              <a:rPr lang="fr"/>
              <a:t>Causeries</a:t>
            </a:r>
            <a:endParaRPr/>
          </a:p>
        </p:txBody>
      </p:sp>
      <p:graphicFrame>
        <p:nvGraphicFramePr>
          <p:cNvPr id="275" name="Google Shape;275;p52"/>
          <p:cNvGraphicFramePr/>
          <p:nvPr/>
        </p:nvGraphicFramePr>
        <p:xfrm>
          <a:off x="644503" y="1033197"/>
          <a:ext cx="3000000" cy="3000000"/>
        </p:xfrm>
        <a:graphic>
          <a:graphicData uri="http://schemas.openxmlformats.org/drawingml/2006/table">
            <a:tbl>
              <a:tblPr>
                <a:noFill/>
                <a:tableStyleId>{02CF3191-C63C-4140-B234-57793A854C4E}</a:tableStyleId>
              </a:tblPr>
              <a:tblGrid>
                <a:gridCol w="1635000"/>
                <a:gridCol w="4635975"/>
              </a:tblGrid>
              <a:tr h="387300">
                <a:tc gridSpan="2">
                  <a:txBody>
                    <a:bodyPr/>
                    <a:lstStyle/>
                    <a:p>
                      <a:pPr indent="0" lvl="0" marL="0" rtl="0" algn="ctr">
                        <a:lnSpc>
                          <a:spcPct val="115000"/>
                        </a:lnSpc>
                        <a:spcBef>
                          <a:spcPts val="0"/>
                        </a:spcBef>
                        <a:spcAft>
                          <a:spcPts val="0"/>
                        </a:spcAft>
                        <a:buNone/>
                      </a:pPr>
                      <a:r>
                        <a:rPr b="1" lang="fr">
                          <a:solidFill>
                            <a:schemeClr val="dk1"/>
                          </a:solidFill>
                          <a:latin typeface="Montserrat"/>
                          <a:ea typeface="Montserrat"/>
                          <a:cs typeface="Montserrat"/>
                          <a:sym typeface="Montserrat"/>
                        </a:rPr>
                        <a:t>Causerie sur des thèmes divers et variés</a:t>
                      </a:r>
                      <a:endParaRPr b="1">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87A5AC"/>
                    </a:solidFill>
                  </a:tcPr>
                </a:tc>
                <a:tc hMerge="1"/>
              </a:tr>
              <a:tr h="387300">
                <a:tc>
                  <a:txBody>
                    <a:bodyPr/>
                    <a:lstStyle/>
                    <a:p>
                      <a:pPr indent="0" lvl="0" marL="0" rtl="0" algn="ctr">
                        <a:lnSpc>
                          <a:spcPct val="115000"/>
                        </a:lnSpc>
                        <a:spcBef>
                          <a:spcPts val="0"/>
                        </a:spcBef>
                        <a:spcAft>
                          <a:spcPts val="0"/>
                        </a:spcAft>
                        <a:buClr>
                          <a:schemeClr val="dk1"/>
                        </a:buClr>
                        <a:buSzPts val="1100"/>
                        <a:buFont typeface="Arial"/>
                        <a:buNone/>
                      </a:pPr>
                      <a:r>
                        <a:rPr b="1" lang="fr" sz="1300">
                          <a:solidFill>
                            <a:schemeClr val="dk1"/>
                          </a:solidFill>
                          <a:latin typeface="Montserrat"/>
                          <a:ea typeface="Montserrat"/>
                          <a:cs typeface="Montserrat"/>
                          <a:sym typeface="Montserrat"/>
                        </a:rPr>
                        <a:t>Ville</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lnSpc>
                          <a:spcPct val="115000"/>
                        </a:lnSpc>
                        <a:spcBef>
                          <a:spcPts val="0"/>
                        </a:spcBef>
                        <a:spcAft>
                          <a:spcPts val="0"/>
                        </a:spcAft>
                        <a:buNone/>
                      </a:pPr>
                      <a:r>
                        <a:rPr b="1" lang="fr">
                          <a:solidFill>
                            <a:schemeClr val="dk1"/>
                          </a:solidFill>
                          <a:latin typeface="Montserrat"/>
                          <a:ea typeface="Montserrat"/>
                          <a:cs typeface="Montserrat"/>
                          <a:sym typeface="Montserrat"/>
                        </a:rPr>
                        <a:t>Intitulé</a:t>
                      </a:r>
                      <a:endParaRPr b="1" sz="14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r>
              <a:tr h="338925">
                <a:tc>
                  <a:txBody>
                    <a:bodyPr/>
                    <a:lstStyle/>
                    <a:p>
                      <a:pPr indent="0" lvl="0" marL="0" rtl="0" algn="ctr">
                        <a:lnSpc>
                          <a:spcPct val="115000"/>
                        </a:lnSpc>
                        <a:spcBef>
                          <a:spcPts val="0"/>
                        </a:spcBef>
                        <a:spcAft>
                          <a:spcPts val="0"/>
                        </a:spcAft>
                        <a:buNone/>
                      </a:pPr>
                      <a:r>
                        <a:t/>
                      </a:r>
                      <a:endParaRPr b="1" sz="1000">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l">
                        <a:spcBef>
                          <a:spcPts val="0"/>
                        </a:spcBef>
                        <a:spcAft>
                          <a:spcPts val="0"/>
                        </a:spcAft>
                        <a:buNone/>
                      </a:pPr>
                      <a:r>
                        <a:t/>
                      </a:r>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ctr">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CCCCCC"/>
                      </a:solidFill>
                      <a:prstDash val="solid"/>
                      <a:round/>
                      <a:headEnd len="sm" w="sm" type="none"/>
                      <a:tailEnd len="sm" w="sm" type="none"/>
                    </a:lnB>
                  </a:tcPr>
                </a:tc>
              </a:tr>
              <a:tr h="338925">
                <a:tc>
                  <a:txBody>
                    <a:bodyPr/>
                    <a:lstStyle/>
                    <a:p>
                      <a:pPr indent="0" lvl="0" marL="0" rtl="0" algn="ctr">
                        <a:lnSpc>
                          <a:spcPct val="115000"/>
                        </a:lnSpc>
                        <a:spcBef>
                          <a:spcPts val="0"/>
                        </a:spcBef>
                        <a:spcAft>
                          <a:spcPts val="0"/>
                        </a:spcAft>
                        <a:buNone/>
                      </a:pPr>
                      <a:r>
                        <a:t/>
                      </a:r>
                      <a:endParaRPr b="1" sz="1000">
                        <a:solidFill>
                          <a:schemeClr val="dk1"/>
                        </a:solidFill>
                        <a:latin typeface="Montserrat"/>
                        <a:ea typeface="Montserrat"/>
                        <a:cs typeface="Montserrat"/>
                        <a:sym typeface="Montserrat"/>
                      </a:endParaRPr>
                    </a:p>
                  </a:txBody>
                  <a:tcPr marT="19050" marB="19050" marR="28600" marL="28600" anchor="ctr">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000000"/>
                      </a:solidFill>
                      <a:prstDash val="solid"/>
                      <a:round/>
                      <a:headEnd len="sm" w="sm" type="none"/>
                      <a:tailEnd len="sm" w="sm" type="none"/>
                    </a:lnT>
                    <a:lnB cap="flat" cmpd="sng" w="10150">
                      <a:solidFill>
                        <a:srgbClr val="000000"/>
                      </a:solidFill>
                      <a:prstDash val="solid"/>
                      <a:round/>
                      <a:headEnd len="sm" w="sm" type="none"/>
                      <a:tailEnd len="sm" w="sm" type="none"/>
                    </a:lnB>
                    <a:solidFill>
                      <a:srgbClr val="A8C7CF"/>
                    </a:solidFill>
                  </a:tcPr>
                </a:tc>
                <a:tc>
                  <a:txBody>
                    <a:bodyPr/>
                    <a:lstStyle/>
                    <a:p>
                      <a:pPr indent="0" lvl="0" marL="0" rtl="0" algn="l">
                        <a:spcBef>
                          <a:spcPts val="0"/>
                        </a:spcBef>
                        <a:spcAft>
                          <a:spcPts val="0"/>
                        </a:spcAft>
                        <a:buNone/>
                      </a:pPr>
                      <a:r>
                        <a:t/>
                      </a:r>
                      <a:endParaRPr sz="1400">
                        <a:latin typeface="Montserrat"/>
                        <a:ea typeface="Montserrat"/>
                        <a:cs typeface="Montserrat"/>
                        <a:sym typeface="Montserrat"/>
                      </a:endParaRPr>
                    </a:p>
                  </a:txBody>
                  <a:tcPr marT="19050" marB="19050" marR="28600" marL="28600" anchor="b">
                    <a:lnL cap="flat" cmpd="sng" w="10150">
                      <a:solidFill>
                        <a:srgbClr val="000000"/>
                      </a:solidFill>
                      <a:prstDash val="solid"/>
                      <a:round/>
                      <a:headEnd len="sm" w="sm" type="none"/>
                      <a:tailEnd len="sm" w="sm" type="none"/>
                    </a:lnL>
                    <a:lnR cap="flat" cmpd="sng" w="10150">
                      <a:solidFill>
                        <a:srgbClr val="000000"/>
                      </a:solidFill>
                      <a:prstDash val="solid"/>
                      <a:round/>
                      <a:headEnd len="sm" w="sm" type="none"/>
                      <a:tailEnd len="sm" w="sm" type="none"/>
                    </a:lnR>
                    <a:lnT cap="flat" cmpd="sng" w="10150">
                      <a:solidFill>
                        <a:srgbClr val="CCCCCC"/>
                      </a:solidFill>
                      <a:prstDash val="solid"/>
                      <a:round/>
                      <a:headEnd len="sm" w="sm" type="none"/>
                      <a:tailEnd len="sm" w="sm" type="none"/>
                    </a:lnT>
                    <a:lnB cap="flat" cmpd="sng" w="10150">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53"/>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Carnet de voyage </a:t>
            </a:r>
            <a:endParaRPr/>
          </a:p>
        </p:txBody>
      </p:sp>
      <p:sp>
        <p:nvSpPr>
          <p:cNvPr id="281" name="Google Shape;281;p53"/>
          <p:cNvSpPr txBox="1"/>
          <p:nvPr>
            <p:ph idx="1" type="body"/>
          </p:nvPr>
        </p:nvSpPr>
        <p:spPr>
          <a:xfrm>
            <a:off x="338850" y="1033175"/>
            <a:ext cx="6882300" cy="8814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54"/>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55"/>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457200" rtl="0" algn="ctr">
              <a:lnSpc>
                <a:spcPct val="115000"/>
              </a:lnSpc>
              <a:spcBef>
                <a:spcPts val="0"/>
              </a:spcBef>
              <a:spcAft>
                <a:spcPts val="1000"/>
              </a:spcAft>
              <a:buNone/>
            </a:pPr>
            <a:r>
              <a:rPr lang="fr"/>
              <a:t>Introduction</a:t>
            </a:r>
            <a:endParaRPr/>
          </a:p>
        </p:txBody>
      </p:sp>
      <p:sp>
        <p:nvSpPr>
          <p:cNvPr id="292" name="Google Shape;292;p55"/>
          <p:cNvSpPr txBox="1"/>
          <p:nvPr>
            <p:ph idx="1" type="body"/>
          </p:nvPr>
        </p:nvSpPr>
        <p:spPr>
          <a:xfrm>
            <a:off x="424575" y="1079625"/>
            <a:ext cx="6882300" cy="8856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fr" sz="1600" u="sng">
                <a:solidFill>
                  <a:schemeClr val="dk1"/>
                </a:solidFill>
              </a:rPr>
              <a:t>Mon expérience au CFA</a:t>
            </a:r>
            <a:endParaRPr b="1" sz="1600" u="sng">
              <a:solidFill>
                <a:schemeClr val="dk1"/>
              </a:solidFill>
            </a:endParaRPr>
          </a:p>
          <a:p>
            <a:pPr indent="0" lvl="0" marL="0" rtl="0" algn="l">
              <a:spcBef>
                <a:spcPts val="1200"/>
              </a:spcBef>
              <a:spcAft>
                <a:spcPts val="0"/>
              </a:spcAft>
              <a:buNone/>
            </a:pPr>
            <a:r>
              <a:rPr lang="fr" sz="1200"/>
              <a:t>Dans cette section, il faudra compiler toutes les informations liées à ta progression en CFA.</a:t>
            </a:r>
            <a:endParaRPr sz="1200"/>
          </a:p>
          <a:p>
            <a:pPr indent="0" lvl="0" marL="0" rtl="0" algn="l">
              <a:spcBef>
                <a:spcPts val="1200"/>
              </a:spcBef>
              <a:spcAft>
                <a:spcPts val="0"/>
              </a:spcAft>
              <a:buNone/>
            </a:pPr>
            <a:r>
              <a:rPr lang="fr" sz="1200"/>
              <a:t>Tu devras ajouter tous les documents transmis par ton formateur, mais aussi le travail que tu as fourni.</a:t>
            </a:r>
            <a:endParaRPr sz="1200"/>
          </a:p>
          <a:p>
            <a:pPr indent="0" lvl="0" marL="0" rtl="0" algn="l">
              <a:spcBef>
                <a:spcPts val="1200"/>
              </a:spcBef>
              <a:spcAft>
                <a:spcPts val="0"/>
              </a:spcAft>
              <a:buNone/>
            </a:pPr>
            <a:r>
              <a:rPr lang="fr" sz="1200"/>
              <a:t>A toi d’organiser cette partie au mieux pour que ton travail et ta progression soient clairs et compréhensibles.</a:t>
            </a:r>
            <a:endParaRPr sz="1200"/>
          </a:p>
          <a:p>
            <a:pPr indent="0" lvl="0" marL="0" rtl="0" algn="l">
              <a:spcBef>
                <a:spcPts val="1200"/>
              </a:spcBef>
              <a:spcAft>
                <a:spcPts val="0"/>
              </a:spcAft>
              <a:buNone/>
            </a:pPr>
            <a:r>
              <a:rPr lang="fr" sz="1200"/>
              <a:t>Tu peux ajouter des pages de garde ou non, c’est ton portfolio, il doit te ressembler. La seule contrainte, c’est de respecter la mise en page pour conserver le modèle “Mon expérience en CFA”.</a:t>
            </a:r>
            <a:endParaRPr sz="1200"/>
          </a:p>
          <a:p>
            <a:pPr indent="0" lvl="0" marL="0" rtl="0" algn="l">
              <a:spcBef>
                <a:spcPts val="1200"/>
              </a:spcBef>
              <a:spcAft>
                <a:spcPts val="0"/>
              </a:spcAft>
              <a:buNone/>
            </a:pPr>
            <a:r>
              <a:rPr lang="fr" sz="1200"/>
              <a:t>Voici pour rappel les documents à ajouter dans cette section : </a:t>
            </a:r>
            <a:endParaRPr sz="1200"/>
          </a:p>
          <a:p>
            <a:pPr indent="0" lvl="0" marL="0" rtl="0" algn="l">
              <a:spcBef>
                <a:spcPts val="1200"/>
              </a:spcBef>
              <a:spcAft>
                <a:spcPts val="0"/>
              </a:spcAft>
              <a:buClr>
                <a:schemeClr val="dk1"/>
              </a:buClr>
              <a:buSzPts val="1100"/>
              <a:buFont typeface="Arial"/>
              <a:buNone/>
            </a:pPr>
            <a:r>
              <a:t/>
            </a:r>
            <a:endParaRPr sz="1200">
              <a:solidFill>
                <a:schemeClr val="dk1"/>
              </a:solidFill>
            </a:endParaRPr>
          </a:p>
          <a:p>
            <a:pPr indent="-304800" lvl="0" marL="457200" rtl="0" algn="l">
              <a:spcBef>
                <a:spcPts val="1200"/>
              </a:spcBef>
              <a:spcAft>
                <a:spcPts val="0"/>
              </a:spcAft>
              <a:buClr>
                <a:schemeClr val="dk1"/>
              </a:buClr>
              <a:buSzPts val="1200"/>
              <a:buChar char="★"/>
            </a:pPr>
            <a:r>
              <a:rPr b="1" i="1" lang="fr" sz="1200">
                <a:solidFill>
                  <a:schemeClr val="dk1"/>
                </a:solidFill>
              </a:rPr>
              <a:t>Fiches Présentation du module </a:t>
            </a:r>
            <a:endParaRPr b="1" i="1" sz="1200">
              <a:solidFill>
                <a:schemeClr val="dk1"/>
              </a:solidFill>
            </a:endParaRPr>
          </a:p>
          <a:p>
            <a:pPr indent="0" lvl="0" marL="0" rtl="0" algn="l">
              <a:spcBef>
                <a:spcPts val="1200"/>
              </a:spcBef>
              <a:spcAft>
                <a:spcPts val="0"/>
              </a:spcAft>
              <a:buClr>
                <a:schemeClr val="dk1"/>
              </a:buClr>
              <a:buSzPts val="1100"/>
              <a:buFont typeface="Arial"/>
              <a:buNone/>
            </a:pPr>
            <a:r>
              <a:rPr lang="fr" sz="1200">
                <a:solidFill>
                  <a:schemeClr val="dk1"/>
                </a:solidFill>
              </a:rPr>
              <a:t>Pourquoi ? pour avoir la description du programme de chaque module et avoir toutes les informations pour réaliser le travail attendu</a:t>
            </a:r>
            <a:endParaRPr sz="1200">
              <a:solidFill>
                <a:schemeClr val="dk1"/>
              </a:solidFill>
            </a:endParaRPr>
          </a:p>
          <a:p>
            <a:pPr indent="-304800" lvl="0" marL="457200" rtl="0" algn="l">
              <a:spcBef>
                <a:spcPts val="1200"/>
              </a:spcBef>
              <a:spcAft>
                <a:spcPts val="0"/>
              </a:spcAft>
              <a:buClr>
                <a:schemeClr val="dk1"/>
              </a:buClr>
              <a:buSzPts val="1200"/>
              <a:buChar char="★"/>
            </a:pPr>
            <a:r>
              <a:rPr b="1" i="1" lang="fr" sz="1200">
                <a:solidFill>
                  <a:schemeClr val="dk1"/>
                </a:solidFill>
              </a:rPr>
              <a:t>Compte rendu de stage </a:t>
            </a:r>
            <a:endParaRPr b="1" i="1" sz="1200">
              <a:solidFill>
                <a:schemeClr val="dk1"/>
              </a:solidFill>
            </a:endParaRPr>
          </a:p>
          <a:p>
            <a:pPr indent="0" lvl="0" marL="0" rtl="0" algn="l">
              <a:spcBef>
                <a:spcPts val="1200"/>
              </a:spcBef>
              <a:spcAft>
                <a:spcPts val="0"/>
              </a:spcAft>
              <a:buClr>
                <a:schemeClr val="dk1"/>
              </a:buClr>
              <a:buSzPts val="1100"/>
              <a:buFont typeface="Arial"/>
              <a:buNone/>
            </a:pPr>
            <a:r>
              <a:rPr lang="fr" sz="1200">
                <a:solidFill>
                  <a:schemeClr val="dk1"/>
                </a:solidFill>
              </a:rPr>
              <a:t>Pourquoi ? pour avoir un bilan du travail réalisé dans chaque stage à l’atelier, en dessin technique et pour connaitres les objectifs du prochain stage. Ce document est un résumé pour situer la progression de chaque stage dans le parcours. </a:t>
            </a:r>
            <a:endParaRPr sz="1200">
              <a:solidFill>
                <a:schemeClr val="dk1"/>
              </a:solidFill>
            </a:endParaRPr>
          </a:p>
          <a:p>
            <a:pPr indent="-304800" lvl="0" marL="457200" rtl="0" algn="l">
              <a:spcBef>
                <a:spcPts val="1200"/>
              </a:spcBef>
              <a:spcAft>
                <a:spcPts val="0"/>
              </a:spcAft>
              <a:buClr>
                <a:schemeClr val="dk1"/>
              </a:buClr>
              <a:buSzPts val="1200"/>
              <a:buChar char="★"/>
            </a:pPr>
            <a:r>
              <a:rPr b="1" i="1" lang="fr" sz="1200">
                <a:solidFill>
                  <a:schemeClr val="dk1"/>
                </a:solidFill>
              </a:rPr>
              <a:t>Interstages </a:t>
            </a:r>
            <a:endParaRPr b="1" i="1" sz="1200">
              <a:solidFill>
                <a:schemeClr val="dk1"/>
              </a:solidFill>
            </a:endParaRPr>
          </a:p>
          <a:p>
            <a:pPr indent="0" lvl="0" marL="0" rtl="0" algn="l">
              <a:spcBef>
                <a:spcPts val="1200"/>
              </a:spcBef>
              <a:spcAft>
                <a:spcPts val="0"/>
              </a:spcAft>
              <a:buClr>
                <a:schemeClr val="dk1"/>
              </a:buClr>
              <a:buSzPts val="1100"/>
              <a:buFont typeface="Arial"/>
              <a:buNone/>
            </a:pPr>
            <a:r>
              <a:rPr lang="fr" sz="1200">
                <a:solidFill>
                  <a:schemeClr val="dk1"/>
                </a:solidFill>
              </a:rPr>
              <a:t>Pourquoi ? pour savoir ce qu’il est nécessaire de travailler pour le prochain stage. Les interstages sont essentiels pour valider vos acquis et pour préparer les stages suivants.</a:t>
            </a:r>
            <a:endParaRPr sz="1200">
              <a:solidFill>
                <a:schemeClr val="dk1"/>
              </a:solidFill>
            </a:endParaRPr>
          </a:p>
          <a:p>
            <a:pPr indent="-304800" lvl="0" marL="457200" rtl="0" algn="l">
              <a:spcBef>
                <a:spcPts val="1200"/>
              </a:spcBef>
              <a:spcAft>
                <a:spcPts val="0"/>
              </a:spcAft>
              <a:buClr>
                <a:schemeClr val="dk1"/>
              </a:buClr>
              <a:buSzPts val="1200"/>
              <a:buChar char="★"/>
            </a:pPr>
            <a:r>
              <a:rPr b="1" i="1" lang="fr" sz="1200">
                <a:solidFill>
                  <a:schemeClr val="dk1"/>
                </a:solidFill>
              </a:rPr>
              <a:t>Bilans individuels de fin de stage</a:t>
            </a:r>
            <a:endParaRPr b="1" i="1" sz="1200">
              <a:solidFill>
                <a:schemeClr val="dk1"/>
              </a:solidFill>
            </a:endParaRPr>
          </a:p>
          <a:p>
            <a:pPr indent="0" lvl="0" marL="0" rtl="0" algn="l">
              <a:spcBef>
                <a:spcPts val="1200"/>
              </a:spcBef>
              <a:spcAft>
                <a:spcPts val="0"/>
              </a:spcAft>
              <a:buClr>
                <a:schemeClr val="dk1"/>
              </a:buClr>
              <a:buSzPts val="1100"/>
              <a:buFont typeface="Arial"/>
              <a:buNone/>
            </a:pPr>
            <a:r>
              <a:rPr lang="fr" sz="1200">
                <a:solidFill>
                  <a:schemeClr val="dk1"/>
                </a:solidFill>
              </a:rPr>
              <a:t>Pourquoi ? pour avoir une trace de tous les entretiens réalisés à la fin de chaque période de stage et faire le lien entre le CFA et l’entreprise pour suivre ton parcours dans tous tes contextes d’apprentissage..</a:t>
            </a:r>
            <a:endParaRPr sz="1200">
              <a:solidFill>
                <a:schemeClr val="dk1"/>
              </a:solidFill>
            </a:endParaRPr>
          </a:p>
          <a:p>
            <a:pPr indent="0" lvl="0" marL="0" rtl="0" algn="l">
              <a:spcBef>
                <a:spcPts val="1200"/>
              </a:spcBef>
              <a:spcAft>
                <a:spcPts val="1200"/>
              </a:spcAft>
              <a:buNone/>
            </a:pPr>
            <a:r>
              <a:t/>
            </a:r>
            <a:endParaRPr sz="1200"/>
          </a:p>
        </p:txBody>
      </p:sp>
      <p:sp>
        <p:nvSpPr>
          <p:cNvPr id="293" name="Google Shape;293;p55"/>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56"/>
          <p:cNvSpPr txBox="1"/>
          <p:nvPr/>
        </p:nvSpPr>
        <p:spPr>
          <a:xfrm>
            <a:off x="0" y="255760"/>
            <a:ext cx="7560600" cy="5022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600"/>
              </a:spcAft>
              <a:buClr>
                <a:srgbClr val="000000"/>
              </a:buClr>
              <a:buSzPts val="2400"/>
              <a:buFont typeface="Arial"/>
              <a:buNone/>
            </a:pPr>
            <a:r>
              <a:rPr b="1" i="0" lang="fr" sz="2400" u="none" cap="none" strike="noStrike">
                <a:solidFill>
                  <a:schemeClr val="dk1"/>
                </a:solidFill>
                <a:latin typeface="Montserrat"/>
                <a:ea typeface="Montserrat"/>
                <a:cs typeface="Montserrat"/>
                <a:sym typeface="Montserrat"/>
              </a:rPr>
              <a:t>TP Métallier : module 1</a:t>
            </a:r>
            <a:endParaRPr b="1" i="0" sz="2400" u="none" cap="none" strike="noStrike">
              <a:solidFill>
                <a:schemeClr val="dk1"/>
              </a:solidFill>
              <a:latin typeface="Montserrat"/>
              <a:ea typeface="Montserrat"/>
              <a:cs typeface="Montserrat"/>
              <a:sym typeface="Montserrat"/>
            </a:endParaRPr>
          </a:p>
        </p:txBody>
      </p:sp>
      <p:sp>
        <p:nvSpPr>
          <p:cNvPr id="299" name="Google Shape;299;p56"/>
          <p:cNvSpPr txBox="1"/>
          <p:nvPr/>
        </p:nvSpPr>
        <p:spPr>
          <a:xfrm>
            <a:off x="338880" y="757978"/>
            <a:ext cx="6882900" cy="663900"/>
          </a:xfrm>
          <a:prstGeom prst="rect">
            <a:avLst/>
          </a:prstGeom>
          <a:noFill/>
          <a:ln>
            <a:noFill/>
          </a:ln>
        </p:spPr>
        <p:txBody>
          <a:bodyPr anchorCtr="0" anchor="t" bIns="91425" lIns="91425" spcFirstLastPara="1" rIns="91425" wrap="square" tIns="91425">
            <a:noAutofit/>
          </a:bodyPr>
          <a:lstStyle/>
          <a:p>
            <a:pPr indent="0" lvl="0" marL="0" marR="0" rtl="0" algn="ctr">
              <a:lnSpc>
                <a:spcPct val="95000"/>
              </a:lnSpc>
              <a:spcBef>
                <a:spcPts val="0"/>
              </a:spcBef>
              <a:spcAft>
                <a:spcPts val="1200"/>
              </a:spcAft>
              <a:buClr>
                <a:srgbClr val="000000"/>
              </a:buClr>
              <a:buSzPts val="700"/>
              <a:buFont typeface="Arial"/>
              <a:buNone/>
            </a:pPr>
            <a:r>
              <a:rPr b="1" i="1" lang="fr" sz="1400" u="none" cap="none" strike="noStrike">
                <a:solidFill>
                  <a:srgbClr val="000000"/>
                </a:solidFill>
                <a:latin typeface="Montserrat"/>
                <a:ea typeface="Montserrat"/>
                <a:cs typeface="Montserrat"/>
                <a:sym typeface="Montserrat"/>
              </a:rPr>
              <a:t>Ouvrage plan barreaudé et galvanisé</a:t>
            </a:r>
            <a:endParaRPr b="1" i="1" sz="1400" u="none" cap="none" strike="noStrike">
              <a:solidFill>
                <a:schemeClr val="dk1"/>
              </a:solidFill>
              <a:latin typeface="Montserrat"/>
              <a:ea typeface="Montserrat"/>
              <a:cs typeface="Montserrat"/>
              <a:sym typeface="Montserrat"/>
            </a:endParaRPr>
          </a:p>
        </p:txBody>
      </p:sp>
      <p:sp>
        <p:nvSpPr>
          <p:cNvPr id="300" name="Google Shape;300;p56"/>
          <p:cNvSpPr txBox="1"/>
          <p:nvPr/>
        </p:nvSpPr>
        <p:spPr>
          <a:xfrm>
            <a:off x="542738" y="1421904"/>
            <a:ext cx="3441300" cy="57315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Durée :</a:t>
            </a:r>
            <a:endParaRPr i="1" sz="1200" u="none" cap="none" strike="noStrike">
              <a:solidFill>
                <a:schemeClr val="dk1"/>
              </a:solidFill>
              <a:latin typeface="Montserrat"/>
              <a:ea typeface="Montserrat"/>
              <a:cs typeface="Montserrat"/>
              <a:sym typeface="Montserrat"/>
            </a:endParaRPr>
          </a:p>
          <a:p>
            <a:pPr indent="-298450" lvl="0" marL="457200" marR="0" rtl="0" algn="l">
              <a:lnSpc>
                <a:spcPct val="100000"/>
              </a:lnSpc>
              <a:spcBef>
                <a:spcPts val="1200"/>
              </a:spcBef>
              <a:spcAft>
                <a:spcPts val="0"/>
              </a:spcAft>
              <a:buClr>
                <a:schemeClr val="dk1"/>
              </a:buClr>
              <a:buSzPts val="1100"/>
              <a:buFont typeface="Montserrat"/>
              <a:buChar char="●"/>
            </a:pPr>
            <a:r>
              <a:rPr i="0" lang="fr" sz="1100" u="none" cap="none" strike="noStrike">
                <a:solidFill>
                  <a:schemeClr val="dk1"/>
                </a:solidFill>
                <a:latin typeface="Montserrat"/>
                <a:ea typeface="Montserrat"/>
                <a:cs typeface="Montserrat"/>
                <a:sym typeface="Montserrat"/>
              </a:rPr>
              <a:t>Métier : 35 h</a:t>
            </a:r>
            <a:endParaRPr i="0" sz="1100" u="none" cap="none" strike="noStrike">
              <a:solidFill>
                <a:schemeClr val="dk1"/>
              </a:solidFill>
              <a:latin typeface="Montserrat"/>
              <a:ea typeface="Montserrat"/>
              <a:cs typeface="Montserrat"/>
              <a:sym typeface="Montserrat"/>
            </a:endParaRPr>
          </a:p>
          <a:p>
            <a:pPr indent="-298450" lvl="0" marL="457200" marR="0" rtl="0" algn="l">
              <a:lnSpc>
                <a:spcPct val="100000"/>
              </a:lnSpc>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TPP </a:t>
            </a:r>
            <a:r>
              <a:rPr i="0" lang="fr" sz="1100" u="none" cap="none" strike="noStrike">
                <a:solidFill>
                  <a:schemeClr val="dk1"/>
                </a:solidFill>
                <a:latin typeface="Montserrat"/>
                <a:ea typeface="Montserrat"/>
                <a:cs typeface="Montserrat"/>
                <a:sym typeface="Montserrat"/>
              </a:rPr>
              <a:t>: </a:t>
            </a:r>
            <a:r>
              <a:rPr lang="fr" sz="1100">
                <a:solidFill>
                  <a:schemeClr val="dk1"/>
                </a:solidFill>
                <a:latin typeface="Montserrat"/>
                <a:ea typeface="Montserrat"/>
                <a:cs typeface="Montserrat"/>
                <a:sym typeface="Montserrat"/>
              </a:rPr>
              <a:t>2</a:t>
            </a:r>
            <a:r>
              <a:rPr i="0" lang="fr" sz="1100" u="none" cap="none" strike="noStrike">
                <a:solidFill>
                  <a:schemeClr val="dk1"/>
                </a:solidFill>
                <a:latin typeface="Montserrat"/>
                <a:ea typeface="Montserrat"/>
                <a:cs typeface="Montserrat"/>
                <a:sym typeface="Montserrat"/>
              </a:rPr>
              <a:t> h</a:t>
            </a:r>
            <a:endParaRPr sz="1400">
              <a:latin typeface="Montserrat"/>
              <a:ea typeface="Montserrat"/>
              <a:cs typeface="Montserrat"/>
              <a:sym typeface="Montserrat"/>
            </a:endParaRPr>
          </a:p>
          <a:p>
            <a:pPr indent="-298450" lvl="0" marL="457200" marR="0" rtl="0" algn="l">
              <a:lnSpc>
                <a:spcPct val="100000"/>
              </a:lnSpc>
              <a:spcBef>
                <a:spcPts val="0"/>
              </a:spcBef>
              <a:spcAft>
                <a:spcPts val="0"/>
              </a:spcAft>
              <a:buClr>
                <a:schemeClr val="dk1"/>
              </a:buClr>
              <a:buSzPts val="1100"/>
              <a:buFont typeface="Montserrat"/>
              <a:buChar char="●"/>
            </a:pPr>
            <a:r>
              <a:rPr i="0" lang="fr" sz="1100" u="none" cap="none" strike="noStrike">
                <a:solidFill>
                  <a:schemeClr val="dk1"/>
                </a:solidFill>
                <a:latin typeface="Montserrat"/>
                <a:ea typeface="Montserrat"/>
                <a:cs typeface="Montserrat"/>
                <a:sym typeface="Montserrat"/>
              </a:rPr>
              <a:t>Cours du soir : </a:t>
            </a:r>
            <a:r>
              <a:rPr lang="fr" sz="1100">
                <a:solidFill>
                  <a:schemeClr val="dk1"/>
                </a:solidFill>
                <a:latin typeface="Montserrat"/>
                <a:ea typeface="Montserrat"/>
                <a:cs typeface="Montserrat"/>
                <a:sym typeface="Montserrat"/>
              </a:rPr>
              <a:t>2</a:t>
            </a:r>
            <a:r>
              <a:rPr i="0" lang="fr" sz="1100" u="none" cap="none" strike="noStrike">
                <a:solidFill>
                  <a:schemeClr val="dk1"/>
                </a:solidFill>
                <a:latin typeface="Montserrat"/>
                <a:ea typeface="Montserrat"/>
                <a:cs typeface="Montserrat"/>
                <a:sym typeface="Montserrat"/>
              </a:rPr>
              <a:t> h</a:t>
            </a:r>
            <a:endParaRPr i="0" sz="13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700"/>
              <a:buFont typeface="Arial"/>
              <a:buNone/>
            </a:pPr>
            <a:r>
              <a:t/>
            </a:r>
            <a:endParaRPr b="1" i="0" sz="14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None/>
            </a:pPr>
            <a:r>
              <a:rPr b="1" i="0" lang="fr" sz="1300" u="none" cap="none" strike="noStrike">
                <a:solidFill>
                  <a:schemeClr val="dk1"/>
                </a:solidFill>
                <a:latin typeface="Montserrat"/>
                <a:ea typeface="Montserrat"/>
                <a:cs typeface="Montserrat"/>
                <a:sym typeface="Montserrat"/>
              </a:rPr>
              <a:t>Livrable : </a:t>
            </a:r>
            <a:r>
              <a:rPr i="1" lang="fr" sz="1400" u="none" cap="none" strike="noStrike">
                <a:solidFill>
                  <a:schemeClr val="dk1"/>
                </a:solidFill>
                <a:latin typeface="Montserrat"/>
                <a:ea typeface="Montserrat"/>
                <a:cs typeface="Montserrat"/>
                <a:sym typeface="Montserrat"/>
              </a:rPr>
              <a:t>Garde corps pour barrage</a:t>
            </a:r>
            <a:endParaRPr i="1" sz="1300" u="none" cap="none" strike="noStrike">
              <a:solidFill>
                <a:schemeClr val="dk1"/>
              </a:solidFill>
              <a:latin typeface="Montserrat"/>
              <a:ea typeface="Montserrat"/>
              <a:cs typeface="Montserrat"/>
              <a:sym typeface="Montserrat"/>
            </a:endParaRPr>
          </a:p>
          <a:p>
            <a:pPr indent="0" lvl="0" marL="0" marR="0" rtl="0" algn="l">
              <a:lnSpc>
                <a:spcPct val="95000"/>
              </a:lnSpc>
              <a:spcBef>
                <a:spcPts val="1200"/>
              </a:spcBef>
              <a:spcAft>
                <a:spcPts val="0"/>
              </a:spcAft>
              <a:buClr>
                <a:srgbClr val="000000"/>
              </a:buClr>
              <a:buSzPts val="700"/>
              <a:buFont typeface="Arial"/>
              <a:buNone/>
            </a:pPr>
            <a:r>
              <a:t/>
            </a:r>
            <a:endParaRPr b="1" sz="1300">
              <a:solidFill>
                <a:schemeClr val="dk1"/>
              </a:solidFill>
              <a:latin typeface="Montserrat"/>
              <a:ea typeface="Montserrat"/>
              <a:cs typeface="Montserrat"/>
              <a:sym typeface="Montserrat"/>
            </a:endParaRPr>
          </a:p>
          <a:p>
            <a:pPr indent="0" lvl="0" marL="0" marR="0" rtl="0" algn="l">
              <a:lnSpc>
                <a:spcPct val="95000"/>
              </a:lnSpc>
              <a:spcBef>
                <a:spcPts val="120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Aptitudes abordées : </a:t>
            </a:r>
            <a:endParaRPr b="1" i="0" sz="13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Recueillir la demande du commanditaire</a:t>
            </a:r>
            <a:endParaRPr sz="14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Diagnostiquer les besoins du commanditaire</a:t>
            </a:r>
            <a:endParaRPr sz="1100">
              <a:highlight>
                <a:srgbClr val="F9CB9C"/>
              </a:highlight>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Valider la conception avec toutes les personnes concernées</a:t>
            </a:r>
            <a:endParaRPr sz="11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Maintenir l'outillage, le matériel et les machines</a:t>
            </a:r>
            <a:endParaRPr sz="14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Préparer, tracer et réaliser les usinages</a:t>
            </a:r>
            <a:endParaRPr sz="14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Préparer et assurer la finition de l'ouvrage</a:t>
            </a:r>
            <a:endParaRPr sz="11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Rendre compte du déroulement d'un chantier</a:t>
            </a:r>
            <a:endParaRPr sz="11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700"/>
              <a:buFont typeface="Arial"/>
              <a:buNone/>
            </a:pPr>
            <a:r>
              <a:t/>
            </a:r>
            <a:endParaRPr sz="1200">
              <a:solidFill>
                <a:schemeClr val="dk1"/>
              </a:solidFill>
              <a:highlight>
                <a:srgbClr val="F9CB9C"/>
              </a:highlight>
              <a:latin typeface="Montserrat"/>
              <a:ea typeface="Montserrat"/>
              <a:cs typeface="Montserrat"/>
              <a:sym typeface="Montserrat"/>
            </a:endParaRPr>
          </a:p>
          <a:p>
            <a:pPr indent="0" lvl="0" marL="0" marR="0" rtl="0" algn="l">
              <a:lnSpc>
                <a:spcPct val="95000"/>
              </a:lnSpc>
              <a:spcBef>
                <a:spcPts val="0"/>
              </a:spcBef>
              <a:spcAft>
                <a:spcPts val="0"/>
              </a:spcAft>
              <a:buClr>
                <a:srgbClr val="000000"/>
              </a:buClr>
              <a:buSzPts val="700"/>
              <a:buFont typeface="Arial"/>
              <a:buNone/>
            </a:pPr>
            <a:r>
              <a:t/>
            </a:r>
            <a:endParaRPr b="1" sz="1300">
              <a:solidFill>
                <a:schemeClr val="dk1"/>
              </a:solidFill>
              <a:latin typeface="Montserrat"/>
              <a:ea typeface="Montserrat"/>
              <a:cs typeface="Montserrat"/>
              <a:sym typeface="Montserrat"/>
            </a:endParaRPr>
          </a:p>
          <a:p>
            <a:pPr indent="0" lvl="0" marL="0" marR="0" rtl="0" algn="l">
              <a:lnSpc>
                <a:spcPct val="95000"/>
              </a:lnSpc>
              <a:spcBef>
                <a:spcPts val="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Aptitudes évaluées : </a:t>
            </a:r>
            <a:endParaRPr sz="1400">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i="0" lang="fr" sz="1100" u="none" cap="none" strike="noStrike">
                <a:solidFill>
                  <a:schemeClr val="dk1"/>
                </a:solidFill>
                <a:latin typeface="Montserrat"/>
                <a:ea typeface="Montserrat"/>
                <a:cs typeface="Montserrat"/>
                <a:sym typeface="Montserrat"/>
              </a:rPr>
              <a:t>Proposer des solutions constructives</a:t>
            </a:r>
            <a:endParaRPr sz="1400">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i="0" lang="fr" sz="1100" u="none" cap="none" strike="noStrike">
                <a:solidFill>
                  <a:schemeClr val="dk1"/>
                </a:solidFill>
                <a:latin typeface="Montserrat"/>
                <a:ea typeface="Montserrat"/>
                <a:cs typeface="Montserrat"/>
                <a:sym typeface="Montserrat"/>
              </a:rPr>
              <a:t>Modéliser le projet en 2D / 3D</a:t>
            </a:r>
            <a:endParaRPr sz="1400">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i="0" lang="fr" sz="1100" u="none" cap="none" strike="noStrike">
                <a:solidFill>
                  <a:schemeClr val="dk1"/>
                </a:solidFill>
                <a:latin typeface="Montserrat"/>
                <a:ea typeface="Montserrat"/>
                <a:cs typeface="Montserrat"/>
                <a:sym typeface="Montserrat"/>
              </a:rPr>
              <a:t>Préparer et planifier la fabrication</a:t>
            </a:r>
            <a:endParaRPr sz="1400">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i="0" lang="fr" sz="1100" u="none" cap="none" strike="noStrike">
                <a:solidFill>
                  <a:schemeClr val="dk1"/>
                </a:solidFill>
                <a:latin typeface="Montserrat"/>
                <a:ea typeface="Montserrat"/>
                <a:cs typeface="Montserrat"/>
                <a:sym typeface="Montserrat"/>
              </a:rPr>
              <a:t>Organiser l'environnement de travail</a:t>
            </a:r>
            <a:endParaRPr sz="1400">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i="0" lang="fr" sz="1100" u="none" cap="none" strike="noStrike">
                <a:solidFill>
                  <a:schemeClr val="dk1"/>
                </a:solidFill>
                <a:latin typeface="Montserrat"/>
                <a:ea typeface="Montserrat"/>
                <a:cs typeface="Montserrat"/>
                <a:sym typeface="Montserrat"/>
              </a:rPr>
              <a:t>Débiter les éléments</a:t>
            </a:r>
            <a:endParaRPr sz="1400">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i="0" lang="fr" sz="1100" u="none" cap="none" strike="noStrike">
                <a:solidFill>
                  <a:schemeClr val="dk1"/>
                </a:solidFill>
                <a:latin typeface="Montserrat"/>
                <a:ea typeface="Montserrat"/>
                <a:cs typeface="Montserrat"/>
                <a:sym typeface="Montserrat"/>
              </a:rPr>
              <a:t>Monter l'ouvrage</a:t>
            </a:r>
            <a:endParaRPr sz="1400">
              <a:latin typeface="Montserrat"/>
              <a:ea typeface="Montserrat"/>
              <a:cs typeface="Montserrat"/>
              <a:sym typeface="Montserrat"/>
            </a:endParaRPr>
          </a:p>
          <a:p>
            <a:pPr indent="0" lvl="0" marL="0" marR="0" rtl="0" algn="l">
              <a:lnSpc>
                <a:spcPct val="100000"/>
              </a:lnSpc>
              <a:spcBef>
                <a:spcPts val="600"/>
              </a:spcBef>
              <a:spcAft>
                <a:spcPts val="0"/>
              </a:spcAft>
              <a:buClr>
                <a:schemeClr val="dk1"/>
              </a:buClr>
              <a:buSzPts val="1100"/>
              <a:buFont typeface="Arial"/>
              <a:buNone/>
            </a:pPr>
            <a:r>
              <a:t/>
            </a:r>
            <a:endParaRPr i="0" sz="1100" u="none" cap="none" strike="noStrike">
              <a:solidFill>
                <a:schemeClr val="dk1"/>
              </a:solidFill>
              <a:latin typeface="Montserrat"/>
              <a:ea typeface="Montserrat"/>
              <a:cs typeface="Montserrat"/>
              <a:sym typeface="Montserrat"/>
            </a:endParaRPr>
          </a:p>
          <a:p>
            <a:pPr indent="0" lvl="0" marL="0" marR="0" rtl="0" algn="l">
              <a:lnSpc>
                <a:spcPct val="100000"/>
              </a:lnSpc>
              <a:spcBef>
                <a:spcPts val="600"/>
              </a:spcBef>
              <a:spcAft>
                <a:spcPts val="0"/>
              </a:spcAft>
              <a:buClr>
                <a:schemeClr val="dk1"/>
              </a:buClr>
              <a:buSzPts val="1100"/>
              <a:buFont typeface="Arial"/>
              <a:buNone/>
            </a:pPr>
            <a:r>
              <a:t/>
            </a:r>
            <a:endParaRPr i="0" sz="12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Clr>
                <a:schemeClr val="dk1"/>
              </a:buClr>
              <a:buSzPts val="1100"/>
              <a:buFont typeface="Arial"/>
              <a:buNone/>
            </a:pPr>
            <a:r>
              <a:t/>
            </a:r>
            <a:endParaRPr i="0" sz="1200" u="none" cap="none" strike="noStrike">
              <a:solidFill>
                <a:schemeClr val="dk1"/>
              </a:solidFill>
              <a:latin typeface="Montserrat"/>
              <a:ea typeface="Montserrat"/>
              <a:cs typeface="Montserrat"/>
              <a:sym typeface="Montserrat"/>
            </a:endParaRPr>
          </a:p>
        </p:txBody>
      </p:sp>
      <p:sp>
        <p:nvSpPr>
          <p:cNvPr id="301" name="Google Shape;301;p56"/>
          <p:cNvSpPr txBox="1"/>
          <p:nvPr/>
        </p:nvSpPr>
        <p:spPr>
          <a:xfrm>
            <a:off x="338880" y="7451453"/>
            <a:ext cx="6882900" cy="24621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Dossier livrable : </a:t>
            </a:r>
            <a:endParaRPr b="1" i="0" sz="1300" u="none" cap="none" strike="noStrike">
              <a:solidFill>
                <a:srgbClr val="000000"/>
              </a:solidFill>
              <a:latin typeface="Montserrat"/>
              <a:ea typeface="Montserrat"/>
              <a:cs typeface="Montserrat"/>
              <a:sym typeface="Montserrat"/>
            </a:endParaRPr>
          </a:p>
          <a:p>
            <a:pPr indent="-311150" lvl="0" marL="457200" marR="0" rtl="0" algn="l">
              <a:lnSpc>
                <a:spcPct val="115000"/>
              </a:lnSpc>
              <a:spcBef>
                <a:spcPts val="1200"/>
              </a:spcBef>
              <a:spcAft>
                <a:spcPts val="0"/>
              </a:spcAft>
              <a:buClr>
                <a:srgbClr val="000000"/>
              </a:buClr>
              <a:buSzPts val="1300"/>
              <a:buFont typeface="Montserrat"/>
              <a:buChar char="●"/>
            </a:pPr>
            <a:r>
              <a:rPr i="0" lang="fr" sz="1100" u="none" cap="none" strike="noStrike">
                <a:solidFill>
                  <a:srgbClr val="000000"/>
                </a:solidFill>
                <a:latin typeface="Montserrat"/>
                <a:ea typeface="Montserrat"/>
                <a:cs typeface="Montserrat"/>
                <a:sym typeface="Montserrat"/>
              </a:rPr>
              <a:t>Plan</a:t>
            </a:r>
            <a:endParaRPr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i="0" lang="fr" sz="1100" u="none" cap="none" strike="noStrike">
                <a:solidFill>
                  <a:srgbClr val="000000"/>
                </a:solidFill>
                <a:latin typeface="Montserrat"/>
                <a:ea typeface="Montserrat"/>
                <a:cs typeface="Montserrat"/>
                <a:sym typeface="Montserrat"/>
              </a:rPr>
              <a:t>Maquette 3D</a:t>
            </a:r>
            <a:endParaRPr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i="0" lang="fr" sz="1100" u="none" cap="none" strike="noStrike">
                <a:solidFill>
                  <a:srgbClr val="000000"/>
                </a:solidFill>
                <a:latin typeface="Montserrat"/>
                <a:ea typeface="Montserrat"/>
                <a:cs typeface="Montserrat"/>
                <a:sym typeface="Montserrat"/>
              </a:rPr>
              <a:t>Descriptif</a:t>
            </a:r>
            <a:endParaRPr i="0" sz="1100" u="none" cap="none" strike="noStrike">
              <a:solidFill>
                <a:srgbClr val="000000"/>
              </a:solidFill>
              <a:latin typeface="Montserrat"/>
              <a:ea typeface="Montserrat"/>
              <a:cs typeface="Montserrat"/>
              <a:sym typeface="Montserrat"/>
            </a:endParaRPr>
          </a:p>
        </p:txBody>
      </p:sp>
      <p:pic>
        <p:nvPicPr>
          <p:cNvPr id="302" name="Google Shape;302;p56"/>
          <p:cNvPicPr preferRelativeResize="0"/>
          <p:nvPr/>
        </p:nvPicPr>
        <p:blipFill rotWithShape="1">
          <a:blip r:embed="rId4">
            <a:alphaModFix/>
          </a:blip>
          <a:srcRect b="0" l="0" r="0" t="0"/>
          <a:stretch/>
        </p:blipFill>
        <p:spPr>
          <a:xfrm>
            <a:off x="4109027" y="1421910"/>
            <a:ext cx="2902716" cy="275066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6" name="Shape 306"/>
        <p:cNvGrpSpPr/>
        <p:nvPr/>
      </p:nvGrpSpPr>
      <p:grpSpPr>
        <a:xfrm>
          <a:off x="0" y="0"/>
          <a:ext cx="0" cy="0"/>
          <a:chOff x="0" y="0"/>
          <a:chExt cx="0" cy="0"/>
        </a:xfrm>
      </p:grpSpPr>
      <p:sp>
        <p:nvSpPr>
          <p:cNvPr id="307" name="Google Shape;307;p57"/>
          <p:cNvSpPr txBox="1"/>
          <p:nvPr/>
        </p:nvSpPr>
        <p:spPr>
          <a:xfrm>
            <a:off x="0" y="255760"/>
            <a:ext cx="7560600" cy="5022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600"/>
              </a:spcAft>
              <a:buNone/>
            </a:pPr>
            <a:r>
              <a:rPr b="1" i="0" lang="fr" sz="2400" u="none" cap="none" strike="noStrike">
                <a:solidFill>
                  <a:schemeClr val="dk1"/>
                </a:solidFill>
                <a:latin typeface="Montserrat"/>
                <a:ea typeface="Montserrat"/>
                <a:cs typeface="Montserrat"/>
                <a:sym typeface="Montserrat"/>
              </a:rPr>
              <a:t>TP Métallier : module 1</a:t>
            </a:r>
            <a:endParaRPr sz="1400">
              <a:latin typeface="Montserrat"/>
              <a:ea typeface="Montserrat"/>
              <a:cs typeface="Montserrat"/>
              <a:sym typeface="Montserrat"/>
            </a:endParaRPr>
          </a:p>
        </p:txBody>
      </p:sp>
      <p:sp>
        <p:nvSpPr>
          <p:cNvPr id="308" name="Google Shape;308;p57"/>
          <p:cNvSpPr txBox="1"/>
          <p:nvPr/>
        </p:nvSpPr>
        <p:spPr>
          <a:xfrm>
            <a:off x="338880" y="7010512"/>
            <a:ext cx="6882900" cy="14670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Outillage et matériel spécifique : </a:t>
            </a:r>
            <a:endParaRPr i="0" sz="1000" u="none" cap="none" strike="noStrike">
              <a:solidFill>
                <a:srgbClr val="000000"/>
              </a:solidFill>
              <a:latin typeface="Montserrat"/>
              <a:ea typeface="Montserrat"/>
              <a:cs typeface="Montserrat"/>
              <a:sym typeface="Montserrat"/>
            </a:endParaRPr>
          </a:p>
          <a:p>
            <a:pPr indent="-298450" lvl="0" marL="457200" marR="0" rtl="0" algn="l">
              <a:lnSpc>
                <a:spcPct val="95000"/>
              </a:lnSpc>
              <a:spcBef>
                <a:spcPts val="1200"/>
              </a:spcBef>
              <a:spcAft>
                <a:spcPts val="0"/>
              </a:spcAft>
              <a:buClr>
                <a:schemeClr val="dk1"/>
              </a:buClr>
              <a:buSzPts val="1100"/>
              <a:buFont typeface="Montserrat"/>
              <a:buChar char="●"/>
            </a:pPr>
            <a:r>
              <a:rPr i="0" lang="fr" sz="1100" u="none" cap="none" strike="noStrike">
                <a:solidFill>
                  <a:schemeClr val="dk1"/>
                </a:solidFill>
                <a:latin typeface="Montserrat"/>
                <a:ea typeface="Montserrat"/>
                <a:cs typeface="Montserrat"/>
                <a:sym typeface="Montserrat"/>
              </a:rPr>
              <a:t>Ordinateur pourvu du logiciel et d</a:t>
            </a:r>
            <a:r>
              <a:rPr lang="fr" sz="1100">
                <a:solidFill>
                  <a:schemeClr val="dk1"/>
                </a:solidFill>
                <a:latin typeface="Montserrat"/>
                <a:ea typeface="Montserrat"/>
                <a:cs typeface="Montserrat"/>
                <a:sym typeface="Montserrat"/>
              </a:rPr>
              <a:t>’une</a:t>
            </a:r>
            <a:r>
              <a:rPr i="0" lang="fr" sz="1100" u="none" cap="none" strike="noStrike">
                <a:solidFill>
                  <a:schemeClr val="dk1"/>
                </a:solidFill>
                <a:latin typeface="Montserrat"/>
                <a:ea typeface="Montserrat"/>
                <a:cs typeface="Montserrat"/>
                <a:sym typeface="Montserrat"/>
              </a:rPr>
              <a:t> </a:t>
            </a:r>
            <a:r>
              <a:rPr lang="fr" sz="1100">
                <a:solidFill>
                  <a:schemeClr val="dk1"/>
                </a:solidFill>
                <a:latin typeface="Montserrat"/>
                <a:ea typeface="Montserrat"/>
                <a:cs typeface="Montserrat"/>
                <a:sym typeface="Montserrat"/>
              </a:rPr>
              <a:t>licence AutoCAD</a:t>
            </a:r>
            <a:endParaRPr i="0" sz="11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Clr>
                <a:srgbClr val="000000"/>
              </a:buClr>
              <a:buSzPts val="1200"/>
              <a:buFont typeface="Arial"/>
              <a:buNone/>
            </a:pPr>
            <a:r>
              <a:t/>
            </a:r>
            <a:endParaRPr i="0" sz="1200" u="none" cap="none" strike="noStrike">
              <a:solidFill>
                <a:srgbClr val="000000"/>
              </a:solidFill>
              <a:latin typeface="Montserrat"/>
              <a:ea typeface="Montserrat"/>
              <a:cs typeface="Montserrat"/>
              <a:sym typeface="Montserrat"/>
            </a:endParaRPr>
          </a:p>
        </p:txBody>
      </p:sp>
      <p:sp>
        <p:nvSpPr>
          <p:cNvPr id="309" name="Google Shape;309;p57"/>
          <p:cNvSpPr txBox="1"/>
          <p:nvPr/>
        </p:nvSpPr>
        <p:spPr>
          <a:xfrm>
            <a:off x="338880" y="8477568"/>
            <a:ext cx="6882900" cy="14670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Documents d’accompagnement et d’évaluation : </a:t>
            </a:r>
            <a:endParaRPr b="1" i="0" sz="1300" u="none" cap="none" strike="noStrike">
              <a:solidFill>
                <a:srgbClr val="000000"/>
              </a:solidFill>
              <a:latin typeface="Montserrat"/>
              <a:ea typeface="Montserrat"/>
              <a:cs typeface="Montserrat"/>
              <a:sym typeface="Montserrat"/>
            </a:endParaRPr>
          </a:p>
          <a:p>
            <a:pPr indent="-228600" lvl="0" marL="457200" marR="0" rtl="0" algn="l">
              <a:lnSpc>
                <a:spcPct val="115000"/>
              </a:lnSpc>
              <a:spcBef>
                <a:spcPts val="0"/>
              </a:spcBef>
              <a:spcAft>
                <a:spcPts val="0"/>
              </a:spcAft>
              <a:buClr>
                <a:srgbClr val="000000"/>
              </a:buClr>
              <a:buSzPts val="1100"/>
              <a:buFont typeface="Montserrat"/>
              <a:buNone/>
            </a:pPr>
            <a:r>
              <a:t/>
            </a:r>
            <a:endParaRPr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i="0" lang="fr" sz="1100" u="none" cap="none" strike="noStrike">
                <a:solidFill>
                  <a:srgbClr val="000000"/>
                </a:solidFill>
                <a:latin typeface="Montserrat"/>
                <a:ea typeface="Montserrat"/>
                <a:cs typeface="Montserrat"/>
                <a:sym typeface="Montserrat"/>
              </a:rPr>
              <a:t>Grille d'évaluation Module 1</a:t>
            </a:r>
            <a:endParaRPr sz="1400">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i="0" lang="fr" sz="1100" u="none" cap="none" strike="noStrike">
                <a:solidFill>
                  <a:srgbClr val="000000"/>
                </a:solidFill>
                <a:latin typeface="Montserrat"/>
                <a:ea typeface="Montserrat"/>
                <a:cs typeface="Montserrat"/>
                <a:sym typeface="Montserrat"/>
              </a:rPr>
              <a:t>Roue de positionnement - </a:t>
            </a:r>
            <a:r>
              <a:rPr lang="fr" sz="1100">
                <a:latin typeface="Montserrat"/>
                <a:ea typeface="Montserrat"/>
                <a:cs typeface="Montserrat"/>
                <a:sym typeface="Montserrat"/>
              </a:rPr>
              <a:t>P</a:t>
            </a:r>
            <a:r>
              <a:rPr i="0" lang="fr" sz="1100" u="none" cap="none" strike="noStrike">
                <a:solidFill>
                  <a:srgbClr val="000000"/>
                </a:solidFill>
                <a:latin typeface="Montserrat"/>
                <a:ea typeface="Montserrat"/>
                <a:cs typeface="Montserrat"/>
                <a:sym typeface="Montserrat"/>
              </a:rPr>
              <a:t>rotection des biens et des personnes</a:t>
            </a:r>
            <a:endParaRPr sz="1400">
              <a:latin typeface="Montserrat"/>
              <a:ea typeface="Montserrat"/>
              <a:cs typeface="Montserrat"/>
              <a:sym typeface="Montserrat"/>
            </a:endParaRPr>
          </a:p>
        </p:txBody>
      </p:sp>
      <p:sp>
        <p:nvSpPr>
          <p:cNvPr id="310" name="Google Shape;310;p57"/>
          <p:cNvSpPr txBox="1"/>
          <p:nvPr/>
        </p:nvSpPr>
        <p:spPr>
          <a:xfrm>
            <a:off x="338880" y="824405"/>
            <a:ext cx="6882900" cy="663900"/>
          </a:xfrm>
          <a:prstGeom prst="rect">
            <a:avLst/>
          </a:prstGeom>
          <a:noFill/>
          <a:ln>
            <a:noFill/>
          </a:ln>
        </p:spPr>
        <p:txBody>
          <a:bodyPr anchorCtr="0" anchor="t" bIns="91425" lIns="91425" spcFirstLastPara="1" rIns="91425" wrap="square" tIns="91425">
            <a:noAutofit/>
          </a:bodyPr>
          <a:lstStyle/>
          <a:p>
            <a:pPr indent="0" lvl="0" marL="0" marR="0" rtl="0" algn="ctr">
              <a:lnSpc>
                <a:spcPct val="95000"/>
              </a:lnSpc>
              <a:spcBef>
                <a:spcPts val="0"/>
              </a:spcBef>
              <a:spcAft>
                <a:spcPts val="1200"/>
              </a:spcAft>
              <a:buNone/>
            </a:pPr>
            <a:r>
              <a:rPr b="1" i="1" lang="fr" sz="1400" u="none" cap="none" strike="noStrike">
                <a:solidFill>
                  <a:srgbClr val="000000"/>
                </a:solidFill>
                <a:latin typeface="Montserrat"/>
                <a:ea typeface="Montserrat"/>
                <a:cs typeface="Montserrat"/>
                <a:sym typeface="Montserrat"/>
              </a:rPr>
              <a:t>Ouvrage plan barreaudé et galvanisé</a:t>
            </a:r>
            <a:endParaRPr b="1" i="1" sz="1400" u="none" cap="none" strike="noStrike">
              <a:solidFill>
                <a:schemeClr val="dk1"/>
              </a:solidFill>
              <a:latin typeface="Montserrat"/>
              <a:ea typeface="Montserrat"/>
              <a:cs typeface="Montserrat"/>
              <a:sym typeface="Montserrat"/>
            </a:endParaRPr>
          </a:p>
        </p:txBody>
      </p:sp>
      <p:sp>
        <p:nvSpPr>
          <p:cNvPr id="311" name="Google Shape;311;p57"/>
          <p:cNvSpPr txBox="1"/>
          <p:nvPr/>
        </p:nvSpPr>
        <p:spPr>
          <a:xfrm>
            <a:off x="338880" y="1348013"/>
            <a:ext cx="6882900" cy="11718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Séquence liée aux connaissances :</a:t>
            </a:r>
            <a:endParaRPr b="1" i="0" sz="1300" u="none" cap="none" strike="noStrike">
              <a:solidFill>
                <a:srgbClr val="000000"/>
              </a:solidFill>
              <a:latin typeface="Montserrat"/>
              <a:ea typeface="Montserrat"/>
              <a:cs typeface="Montserrat"/>
              <a:sym typeface="Montserrat"/>
            </a:endParaRPr>
          </a:p>
          <a:p>
            <a:pPr indent="-228600" lvl="0" marL="457200" marR="0" rtl="0" algn="l">
              <a:lnSpc>
                <a:spcPct val="100000"/>
              </a:lnSpc>
              <a:spcBef>
                <a:spcPts val="0"/>
              </a:spcBef>
              <a:spcAft>
                <a:spcPts val="0"/>
              </a:spcAft>
              <a:buClr>
                <a:srgbClr val="000000"/>
              </a:buClr>
              <a:buSzPts val="1100"/>
              <a:buFont typeface="Montserrat"/>
              <a:buNone/>
            </a:pPr>
            <a:r>
              <a:t/>
            </a:r>
            <a:endParaRPr i="0" sz="1100" u="none" cap="none" strike="noStrike">
              <a:solidFill>
                <a:srgbClr val="000000"/>
              </a:solidFill>
              <a:latin typeface="Montserrat"/>
              <a:ea typeface="Montserrat"/>
              <a:cs typeface="Montserrat"/>
              <a:sym typeface="Montserrat"/>
            </a:endParaRPr>
          </a:p>
          <a:p>
            <a:pPr indent="-298450" lvl="0" marL="457200" marR="0" rtl="0" algn="l">
              <a:lnSpc>
                <a:spcPct val="100000"/>
              </a:lnSpc>
              <a:spcBef>
                <a:spcPts val="0"/>
              </a:spcBef>
              <a:spcAft>
                <a:spcPts val="0"/>
              </a:spcAft>
              <a:buClr>
                <a:srgbClr val="000000"/>
              </a:buClr>
              <a:buSzPts val="1100"/>
              <a:buFont typeface="Montserrat"/>
              <a:buChar char="●"/>
            </a:pPr>
            <a:r>
              <a:rPr lang="fr" sz="1100">
                <a:latin typeface="Montserrat"/>
                <a:ea typeface="Montserrat"/>
                <a:cs typeface="Montserrat"/>
                <a:sym typeface="Montserrat"/>
              </a:rPr>
              <a:t>N°2 Vie de l'alternance : début de stage</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N°3 Suivi progression </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N°4 Étude des ressources professionnelles</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N°10 Vie de l'alternance : fin de stage</a:t>
            </a:r>
            <a:endParaRPr sz="1100">
              <a:latin typeface="Montserrat"/>
              <a:ea typeface="Montserrat"/>
              <a:cs typeface="Montserrat"/>
              <a:sym typeface="Montserrat"/>
            </a:endParaRPr>
          </a:p>
        </p:txBody>
      </p:sp>
      <p:sp>
        <p:nvSpPr>
          <p:cNvPr id="312" name="Google Shape;312;p57"/>
          <p:cNvSpPr txBox="1"/>
          <p:nvPr/>
        </p:nvSpPr>
        <p:spPr>
          <a:xfrm>
            <a:off x="338554" y="3016073"/>
            <a:ext cx="6882900" cy="27798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Séquence liée aux habiletés :</a:t>
            </a:r>
            <a:endParaRPr b="1" i="0" sz="1300" u="none" cap="none" strike="noStrike">
              <a:solidFill>
                <a:srgbClr val="000000"/>
              </a:solidFill>
              <a:latin typeface="Montserrat"/>
              <a:ea typeface="Montserrat"/>
              <a:cs typeface="Montserrat"/>
              <a:sym typeface="Montserrat"/>
            </a:endParaRPr>
          </a:p>
          <a:p>
            <a:pPr indent="-228600" lvl="0" marL="457200" marR="0" rtl="0" algn="l">
              <a:lnSpc>
                <a:spcPct val="100000"/>
              </a:lnSpc>
              <a:spcBef>
                <a:spcPts val="0"/>
              </a:spcBef>
              <a:spcAft>
                <a:spcPts val="0"/>
              </a:spcAft>
              <a:buClr>
                <a:srgbClr val="000000"/>
              </a:buClr>
              <a:buSzPts val="1100"/>
              <a:buFont typeface="Montserrat"/>
              <a:buNone/>
            </a:pPr>
            <a:r>
              <a:t/>
            </a:r>
            <a:endParaRPr i="0" sz="1100" u="none" cap="none" strike="noStrike">
              <a:solidFill>
                <a:srgbClr val="000000"/>
              </a:solidFill>
              <a:latin typeface="Montserrat"/>
              <a:ea typeface="Montserrat"/>
              <a:cs typeface="Montserrat"/>
              <a:sym typeface="Montserrat"/>
            </a:endParaRPr>
          </a:p>
          <a:p>
            <a:pPr indent="-298450" lvl="0" marL="457200" marR="0" rtl="0" algn="l">
              <a:lnSpc>
                <a:spcPct val="100000"/>
              </a:lnSpc>
              <a:spcBef>
                <a:spcPts val="0"/>
              </a:spcBef>
              <a:spcAft>
                <a:spcPts val="0"/>
              </a:spcAft>
              <a:buClr>
                <a:srgbClr val="000000"/>
              </a:buClr>
              <a:buSzPts val="1100"/>
              <a:buFont typeface="Montserrat"/>
              <a:buChar char="●"/>
            </a:pPr>
            <a:r>
              <a:rPr lang="fr" sz="1100">
                <a:latin typeface="Montserrat"/>
                <a:ea typeface="Montserrat"/>
                <a:cs typeface="Montserrat"/>
                <a:sym typeface="Montserrat"/>
              </a:rPr>
              <a:t>N°1 Installation et paramétrage AutoCAD</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N°5 Conception du garde corps pour barrage</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N°6 Modélisation du projet sur AutoCAD</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N°7 Préparation à la fabrication</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N°8 : Prévention des risques liés au métier en situation de travail</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N°9 Fabrication de l'ouvrage</a:t>
            </a:r>
            <a:endParaRPr sz="1100">
              <a:latin typeface="Montserrat"/>
              <a:ea typeface="Montserrat"/>
              <a:cs typeface="Montserrat"/>
              <a:sym typeface="Montserrat"/>
            </a:endParaRPr>
          </a:p>
        </p:txBody>
      </p:sp>
      <p:sp>
        <p:nvSpPr>
          <p:cNvPr id="313" name="Google Shape;313;p57"/>
          <p:cNvSpPr txBox="1"/>
          <p:nvPr/>
        </p:nvSpPr>
        <p:spPr>
          <a:xfrm>
            <a:off x="338554" y="5911977"/>
            <a:ext cx="6882900" cy="10596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Supports </a:t>
            </a:r>
            <a:r>
              <a:rPr b="1" i="0" lang="fr" sz="1300" u="none" cap="none" strike="noStrike">
                <a:solidFill>
                  <a:schemeClr val="dk1"/>
                </a:solidFill>
                <a:latin typeface="Montserrat"/>
                <a:ea typeface="Montserrat"/>
                <a:cs typeface="Montserrat"/>
                <a:sym typeface="Montserrat"/>
              </a:rPr>
              <a:t>de révision :</a:t>
            </a:r>
            <a:endParaRPr b="1" i="0" sz="13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1200"/>
              </a:spcBef>
              <a:spcAft>
                <a:spcPts val="0"/>
              </a:spcAft>
              <a:buClr>
                <a:srgbClr val="000000"/>
              </a:buClr>
              <a:buSzPts val="1100"/>
              <a:buFont typeface="Montserrat"/>
              <a:buChar char="●"/>
            </a:pPr>
            <a:r>
              <a:rPr i="0" lang="fr" sz="1100" u="none" cap="none" strike="noStrike">
                <a:solidFill>
                  <a:srgbClr val="000000"/>
                </a:solidFill>
                <a:latin typeface="Montserrat"/>
                <a:ea typeface="Montserrat"/>
                <a:cs typeface="Montserrat"/>
                <a:sym typeface="Montserrat"/>
              </a:rPr>
              <a:t>N/C</a:t>
            </a:r>
            <a:endParaRPr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7" name="Shape 317"/>
        <p:cNvGrpSpPr/>
        <p:nvPr/>
      </p:nvGrpSpPr>
      <p:grpSpPr>
        <a:xfrm>
          <a:off x="0" y="0"/>
          <a:ext cx="0" cy="0"/>
          <a:chOff x="0" y="0"/>
          <a:chExt cx="0" cy="0"/>
        </a:xfrm>
      </p:grpSpPr>
      <p:sp>
        <p:nvSpPr>
          <p:cNvPr id="318" name="Google Shape;318;p58"/>
          <p:cNvSpPr txBox="1"/>
          <p:nvPr/>
        </p:nvSpPr>
        <p:spPr>
          <a:xfrm>
            <a:off x="574084" y="227904"/>
            <a:ext cx="4950000" cy="147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fr" sz="2700" u="none" cap="none" strike="noStrike">
                <a:solidFill>
                  <a:srgbClr val="000000"/>
                </a:solidFill>
                <a:latin typeface="Proxima Nova"/>
                <a:ea typeface="Proxima Nova"/>
                <a:cs typeface="Proxima Nova"/>
                <a:sym typeface="Proxima Nova"/>
              </a:rPr>
              <a:t>Compte Rendu de Stage</a:t>
            </a:r>
            <a:br>
              <a:rPr b="1" i="0" lang="fr" sz="2700" u="none" cap="none" strike="noStrike">
                <a:solidFill>
                  <a:srgbClr val="000000"/>
                </a:solidFill>
                <a:latin typeface="Economica"/>
                <a:ea typeface="Economica"/>
                <a:cs typeface="Economica"/>
                <a:sym typeface="Economica"/>
              </a:rPr>
            </a:br>
            <a:r>
              <a:rPr b="0" i="0" lang="fr" sz="1700" u="none" cap="none" strike="noStrike">
                <a:solidFill>
                  <a:srgbClr val="000000"/>
                </a:solidFill>
                <a:latin typeface="Proxima Nova"/>
                <a:ea typeface="Proxima Nova"/>
                <a:cs typeface="Proxima Nova"/>
                <a:sym typeface="Proxima Nova"/>
              </a:rPr>
              <a:t>NOM DE LA FORMATION</a:t>
            </a:r>
            <a:endParaRPr b="0" i="0" sz="1700" u="none" cap="none" strike="noStrike">
              <a:solidFill>
                <a:srgbClr val="000000"/>
              </a:solidFill>
              <a:latin typeface="Proxima Nova"/>
              <a:ea typeface="Proxima Nova"/>
              <a:cs typeface="Proxima Nova"/>
              <a:sym typeface="Proxima Nova"/>
            </a:endParaRPr>
          </a:p>
          <a:p>
            <a:pPr indent="0" lvl="0" marL="0" marR="0" rtl="0" algn="l">
              <a:lnSpc>
                <a:spcPct val="115000"/>
              </a:lnSpc>
              <a:spcBef>
                <a:spcPts val="0"/>
              </a:spcBef>
              <a:spcAft>
                <a:spcPts val="600"/>
              </a:spcAft>
              <a:buClr>
                <a:srgbClr val="000000"/>
              </a:buClr>
              <a:buSzPts val="2700"/>
              <a:buFont typeface="Arial"/>
              <a:buNone/>
            </a:pPr>
            <a:r>
              <a:rPr b="1" i="0" lang="fr" sz="2700" u="none" cap="none" strike="noStrike">
                <a:solidFill>
                  <a:srgbClr val="E2A77D"/>
                </a:solidFill>
                <a:latin typeface="Proxima Nova"/>
                <a:ea typeface="Proxima Nova"/>
                <a:cs typeface="Proxima Nova"/>
                <a:sym typeface="Proxima Nova"/>
              </a:rPr>
              <a:t>STAGE # XX </a:t>
            </a:r>
            <a:endParaRPr b="0" i="0" sz="1700" u="none" cap="none" strike="noStrike">
              <a:solidFill>
                <a:srgbClr val="E2A77D"/>
              </a:solidFill>
              <a:latin typeface="Arial"/>
              <a:ea typeface="Arial"/>
              <a:cs typeface="Arial"/>
              <a:sym typeface="Arial"/>
            </a:endParaRPr>
          </a:p>
        </p:txBody>
      </p:sp>
      <p:sp>
        <p:nvSpPr>
          <p:cNvPr id="319" name="Google Shape;319;p58"/>
          <p:cNvSpPr txBox="1"/>
          <p:nvPr/>
        </p:nvSpPr>
        <p:spPr>
          <a:xfrm>
            <a:off x="462424" y="1610551"/>
            <a:ext cx="3317700" cy="22248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NOM</a:t>
            </a:r>
            <a:r>
              <a:rPr b="1" i="0" lang="fr" sz="1800" u="none" cap="none" strike="noStrike">
                <a:solidFill>
                  <a:srgbClr val="E2A77D"/>
                </a:solidFill>
                <a:latin typeface="Proxima Nova"/>
                <a:ea typeface="Proxima Nova"/>
                <a:cs typeface="Proxima Nova"/>
                <a:sym typeface="Proxima Nova"/>
              </a:rPr>
              <a:t> DU MODULE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5000"/>
              </a:lnSpc>
              <a:spcBef>
                <a:spcPts val="600"/>
              </a:spcBef>
              <a:spcAft>
                <a:spcPts val="0"/>
              </a:spcAft>
              <a:buClr>
                <a:srgbClr val="6AA84F"/>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objectifs principaux</a:t>
            </a:r>
            <a:endParaRPr b="0" i="0" sz="1300" u="none" cap="none" strike="noStrike">
              <a:solidFill>
                <a:srgbClr val="353744"/>
              </a:solidFill>
              <a:latin typeface="Montserrat"/>
              <a:ea typeface="Montserrat"/>
              <a:cs typeface="Montserrat"/>
              <a:sym typeface="Montserrat"/>
            </a:endParaRPr>
          </a:p>
          <a:p>
            <a:pPr indent="-228600" lvl="0" marL="457200" marR="0" rtl="0" algn="l">
              <a:lnSpc>
                <a:spcPct val="114999"/>
              </a:lnSpc>
              <a:spcBef>
                <a:spcPts val="600"/>
              </a:spcBef>
              <a:spcAft>
                <a:spcPts val="0"/>
              </a:spcAft>
              <a:buClr>
                <a:srgbClr val="6AA84F"/>
              </a:buClr>
              <a:buSzPts val="1300"/>
              <a:buFont typeface="Montserrat"/>
              <a:buNone/>
            </a:pPr>
            <a:r>
              <a:t/>
            </a:r>
            <a:endParaRPr b="0" i="0" sz="1300" u="none" cap="none" strike="noStrike">
              <a:solidFill>
                <a:srgbClr val="353744"/>
              </a:solidFill>
              <a:latin typeface="Montserrat"/>
              <a:ea typeface="Montserrat"/>
              <a:cs typeface="Montserrat"/>
              <a:sym typeface="Montserrat"/>
            </a:endParaRPr>
          </a:p>
          <a:p>
            <a:pPr indent="0" lvl="0" marL="0" marR="0" rtl="0" algn="just">
              <a:lnSpc>
                <a:spcPct val="114999"/>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LIVRABLES</a:t>
            </a:r>
            <a:endParaRPr b="0" i="0" sz="1800" u="none" cap="none" strike="noStrike">
              <a:solidFill>
                <a:srgbClr val="000000"/>
              </a:solidFill>
              <a:latin typeface="Arimo"/>
              <a:ea typeface="Arimo"/>
              <a:cs typeface="Arimo"/>
              <a:sym typeface="Arimo"/>
            </a:endParaRPr>
          </a:p>
          <a:p>
            <a:pPr indent="-311150" lvl="0" marL="457200" marR="0" rtl="0" algn="l">
              <a:lnSpc>
                <a:spcPct val="114999"/>
              </a:lnSpc>
              <a:spcBef>
                <a:spcPts val="600"/>
              </a:spcBef>
              <a:spcAft>
                <a:spcPts val="0"/>
              </a:spcAft>
              <a:buClr>
                <a:srgbClr val="000000"/>
              </a:buClr>
              <a:buSzPts val="1300"/>
              <a:buFont typeface="Montserrat"/>
              <a:buChar char="-"/>
            </a:pPr>
            <a:r>
              <a:rPr b="0" i="0" lang="fr" sz="1300" u="none" cap="none" strike="noStrike">
                <a:solidFill>
                  <a:srgbClr val="353744"/>
                </a:solidFill>
                <a:latin typeface="Montserrat"/>
                <a:ea typeface="Montserrat"/>
                <a:cs typeface="Montserrat"/>
                <a:sym typeface="Montserrat"/>
              </a:rPr>
              <a:t>projet(s) réalisé(s) pendant le stage</a:t>
            </a:r>
            <a:endParaRPr b="0" i="0" sz="1300" u="none" cap="none" strike="noStrike">
              <a:solidFill>
                <a:srgbClr val="000000"/>
              </a:solidFill>
              <a:latin typeface="Montserrat"/>
              <a:ea typeface="Montserrat"/>
              <a:cs typeface="Montserrat"/>
              <a:sym typeface="Montserrat"/>
            </a:endParaRPr>
          </a:p>
          <a:p>
            <a:pPr indent="0" lvl="0" marL="457200" marR="0" rtl="0" algn="just">
              <a:lnSpc>
                <a:spcPct val="114999"/>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152400" marR="0" rtl="0" algn="l">
              <a:lnSpc>
                <a:spcPct val="114999"/>
              </a:lnSpc>
              <a:spcBef>
                <a:spcPts val="60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152400" marR="0" rtl="0" algn="l">
              <a:lnSpc>
                <a:spcPct val="114999"/>
              </a:lnSpc>
              <a:spcBef>
                <a:spcPts val="60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0" marR="0" rtl="0" algn="just">
              <a:lnSpc>
                <a:spcPct val="115000"/>
              </a:lnSpc>
              <a:spcBef>
                <a:spcPts val="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cxnSp>
        <p:nvCxnSpPr>
          <p:cNvPr id="320" name="Google Shape;320;p58"/>
          <p:cNvCxnSpPr/>
          <p:nvPr/>
        </p:nvCxnSpPr>
        <p:spPr>
          <a:xfrm>
            <a:off x="571647" y="3603269"/>
            <a:ext cx="6527400" cy="34500"/>
          </a:xfrm>
          <a:prstGeom prst="straightConnector1">
            <a:avLst/>
          </a:prstGeom>
          <a:noFill/>
          <a:ln cap="flat" cmpd="sng" w="28575">
            <a:solidFill>
              <a:srgbClr val="E2A77D"/>
            </a:solidFill>
            <a:prstDash val="solid"/>
            <a:round/>
            <a:headEnd len="sm" w="sm" type="none"/>
            <a:tailEnd len="sm" w="sm" type="none"/>
          </a:ln>
        </p:spPr>
      </p:cxnSp>
      <p:sp>
        <p:nvSpPr>
          <p:cNvPr id="321" name="Google Shape;321;p58"/>
          <p:cNvSpPr txBox="1"/>
          <p:nvPr/>
        </p:nvSpPr>
        <p:spPr>
          <a:xfrm>
            <a:off x="456060" y="3632007"/>
            <a:ext cx="6554400" cy="220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DÉROULÉ DU STAGE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4999"/>
              </a:lnSpc>
              <a:spcBef>
                <a:spcPts val="600"/>
              </a:spcBef>
              <a:spcAft>
                <a:spcPts val="0"/>
              </a:spcAft>
              <a:buClr>
                <a:srgbClr val="353744"/>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notions principales abordées</a:t>
            </a:r>
            <a:endParaRPr b="0" i="0" sz="1300" u="none" cap="none" strike="noStrike">
              <a:solidFill>
                <a:srgbClr val="353744"/>
              </a:solidFill>
              <a:latin typeface="Montserrat"/>
              <a:ea typeface="Montserrat"/>
              <a:cs typeface="Montserrat"/>
              <a:sym typeface="Montserrat"/>
            </a:endParaRPr>
          </a:p>
        </p:txBody>
      </p:sp>
      <p:cxnSp>
        <p:nvCxnSpPr>
          <p:cNvPr id="322" name="Google Shape;322;p58"/>
          <p:cNvCxnSpPr/>
          <p:nvPr/>
        </p:nvCxnSpPr>
        <p:spPr>
          <a:xfrm>
            <a:off x="688106" y="1530953"/>
            <a:ext cx="1896000" cy="3300"/>
          </a:xfrm>
          <a:prstGeom prst="straightConnector1">
            <a:avLst/>
          </a:prstGeom>
          <a:noFill/>
          <a:ln cap="flat" cmpd="sng" w="28575">
            <a:solidFill>
              <a:srgbClr val="E2A77D"/>
            </a:solidFill>
            <a:prstDash val="solid"/>
            <a:round/>
            <a:headEnd len="sm" w="sm" type="none"/>
            <a:tailEnd len="sm" w="sm" type="none"/>
          </a:ln>
        </p:spPr>
      </p:cxnSp>
      <p:sp>
        <p:nvSpPr>
          <p:cNvPr id="323" name="Google Shape;323;p58"/>
          <p:cNvSpPr txBox="1"/>
          <p:nvPr/>
        </p:nvSpPr>
        <p:spPr>
          <a:xfrm>
            <a:off x="3834788" y="8179121"/>
            <a:ext cx="2869800" cy="25059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Objectifs du prochain stage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4999"/>
              </a:lnSpc>
              <a:spcBef>
                <a:spcPts val="600"/>
              </a:spcBef>
              <a:spcAft>
                <a:spcPts val="0"/>
              </a:spcAft>
              <a:buClr>
                <a:srgbClr val="353744"/>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objectifs principaux du prochain stage</a:t>
            </a:r>
            <a:endParaRPr b="0" i="0" sz="1300" u="none" cap="none" strike="noStrike">
              <a:solidFill>
                <a:srgbClr val="353744"/>
              </a:solidFill>
              <a:latin typeface="Montserrat"/>
              <a:ea typeface="Montserrat"/>
              <a:cs typeface="Montserrat"/>
              <a:sym typeface="Montserrat"/>
            </a:endParaRPr>
          </a:p>
          <a:p>
            <a:pPr indent="0" lvl="0" marL="457200" marR="0" rtl="0" algn="just">
              <a:lnSpc>
                <a:spcPct val="115000"/>
              </a:lnSpc>
              <a:spcBef>
                <a:spcPts val="0"/>
              </a:spcBef>
              <a:spcAft>
                <a:spcPts val="0"/>
              </a:spcAft>
              <a:buClr>
                <a:srgbClr val="000000"/>
              </a:buClr>
              <a:buSzPts val="1400"/>
              <a:buFont typeface="Arial"/>
              <a:buNone/>
            </a:pPr>
            <a:r>
              <a:t/>
            </a:r>
            <a:endParaRPr b="0" i="0" sz="1400" u="none" cap="none" strike="noStrike">
              <a:solidFill>
                <a:srgbClr val="353744"/>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24" name="Google Shape;324;p58"/>
          <p:cNvSpPr/>
          <p:nvPr/>
        </p:nvSpPr>
        <p:spPr>
          <a:xfrm>
            <a:off x="4402276" y="966732"/>
            <a:ext cx="2500200" cy="2375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fr" sz="1400" u="none" cap="none" strike="noStrike">
                <a:solidFill>
                  <a:srgbClr val="000000"/>
                </a:solidFill>
                <a:latin typeface="Montserrat"/>
                <a:ea typeface="Montserrat"/>
                <a:cs typeface="Montserrat"/>
                <a:sym typeface="Montserrat"/>
              </a:rPr>
              <a:t>Photo du livrable terminé ou en cours</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5" name="Google Shape;325;p58"/>
          <p:cNvSpPr/>
          <p:nvPr/>
        </p:nvSpPr>
        <p:spPr>
          <a:xfrm>
            <a:off x="690748" y="7924949"/>
            <a:ext cx="2364000" cy="1932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fr" sz="1400" u="none" cap="none" strike="noStrike">
                <a:solidFill>
                  <a:srgbClr val="000000"/>
                </a:solidFill>
                <a:latin typeface="Montserrat"/>
                <a:ea typeface="Montserrat"/>
                <a:cs typeface="Montserrat"/>
                <a:sym typeface="Montserrat"/>
              </a:rPr>
              <a:t>Photo du groupe pendant un temps fort du stage</a:t>
            </a:r>
            <a:endParaRPr b="0" i="0" sz="1400" u="none" cap="none" strike="noStrike">
              <a:solidFill>
                <a:srgbClr val="000000"/>
              </a:solidFill>
              <a:latin typeface="Montserrat"/>
              <a:ea typeface="Montserrat"/>
              <a:cs typeface="Montserrat"/>
              <a:sym typeface="Montserrat"/>
            </a:endParaRPr>
          </a:p>
        </p:txBody>
      </p:sp>
      <p:cxnSp>
        <p:nvCxnSpPr>
          <p:cNvPr id="326" name="Google Shape;326;p58"/>
          <p:cNvCxnSpPr/>
          <p:nvPr/>
        </p:nvCxnSpPr>
        <p:spPr>
          <a:xfrm>
            <a:off x="525933" y="7811797"/>
            <a:ext cx="6527400" cy="34500"/>
          </a:xfrm>
          <a:prstGeom prst="straightConnector1">
            <a:avLst/>
          </a:prstGeom>
          <a:noFill/>
          <a:ln cap="flat" cmpd="sng" w="28575">
            <a:solidFill>
              <a:srgbClr val="E2A77D"/>
            </a:solidFill>
            <a:prstDash val="solid"/>
            <a:round/>
            <a:headEnd len="sm" w="sm" type="none"/>
            <a:tailEnd len="sm" w="sm"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59"/>
          <p:cNvSpPr txBox="1"/>
          <p:nvPr/>
        </p:nvSpPr>
        <p:spPr>
          <a:xfrm>
            <a:off x="574109" y="162256"/>
            <a:ext cx="5092800" cy="147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fr" sz="2700" u="none" cap="none" strike="noStrike">
                <a:solidFill>
                  <a:srgbClr val="000000"/>
                </a:solidFill>
                <a:latin typeface="Proxima Nova"/>
                <a:ea typeface="Proxima Nova"/>
                <a:cs typeface="Proxima Nova"/>
                <a:sym typeface="Proxima Nova"/>
              </a:rPr>
              <a:t>Travaux de progression</a:t>
            </a:r>
            <a:br>
              <a:rPr b="1" i="0" lang="fr" sz="2700" u="none" cap="none" strike="noStrike">
                <a:solidFill>
                  <a:srgbClr val="000000"/>
                </a:solidFill>
                <a:latin typeface="Economica"/>
                <a:ea typeface="Economica"/>
                <a:cs typeface="Economica"/>
                <a:sym typeface="Economica"/>
              </a:rPr>
            </a:br>
            <a:r>
              <a:rPr b="0" i="0" lang="fr" sz="1700" u="none" cap="none" strike="noStrike">
                <a:solidFill>
                  <a:schemeClr val="dk1"/>
                </a:solidFill>
                <a:latin typeface="Proxima Nova"/>
                <a:ea typeface="Proxima Nova"/>
                <a:cs typeface="Proxima Nova"/>
                <a:sym typeface="Proxima Nova"/>
              </a:rPr>
              <a:t>TP METALLIER</a:t>
            </a:r>
            <a:endParaRPr b="0" i="0" sz="1700" u="none" cap="none" strike="noStrike">
              <a:solidFill>
                <a:srgbClr val="000000"/>
              </a:solidFill>
              <a:latin typeface="Proxima Nova"/>
              <a:ea typeface="Proxima Nova"/>
              <a:cs typeface="Proxima Nova"/>
              <a:sym typeface="Proxima Nova"/>
            </a:endParaRPr>
          </a:p>
          <a:p>
            <a:pPr indent="0" lvl="0" marL="0" marR="0" rtl="0" algn="just">
              <a:lnSpc>
                <a:spcPct val="115000"/>
              </a:lnSpc>
              <a:spcBef>
                <a:spcPts val="0"/>
              </a:spcBef>
              <a:spcAft>
                <a:spcPts val="600"/>
              </a:spcAft>
              <a:buClr>
                <a:srgbClr val="000000"/>
              </a:buClr>
              <a:buSzPts val="2700"/>
              <a:buFont typeface="Arial"/>
              <a:buNone/>
            </a:pPr>
            <a:r>
              <a:rPr b="1" i="0" lang="fr" sz="2700" u="none" cap="none" strike="noStrike">
                <a:solidFill>
                  <a:srgbClr val="E2A77D"/>
                </a:solidFill>
                <a:latin typeface="Proxima Nova"/>
                <a:ea typeface="Proxima Nova"/>
                <a:cs typeface="Proxima Nova"/>
                <a:sym typeface="Proxima Nova"/>
              </a:rPr>
              <a:t>INTERSTAGE # 01 </a:t>
            </a:r>
            <a:endParaRPr b="0" i="0" sz="1700" u="none" cap="none" strike="noStrike">
              <a:solidFill>
                <a:srgbClr val="E2A77D"/>
              </a:solidFill>
              <a:latin typeface="Arial"/>
              <a:ea typeface="Arial"/>
              <a:cs typeface="Arial"/>
              <a:sym typeface="Arial"/>
            </a:endParaRPr>
          </a:p>
        </p:txBody>
      </p:sp>
      <p:cxnSp>
        <p:nvCxnSpPr>
          <p:cNvPr id="332" name="Google Shape;332;p59"/>
          <p:cNvCxnSpPr/>
          <p:nvPr/>
        </p:nvCxnSpPr>
        <p:spPr>
          <a:xfrm>
            <a:off x="704286" y="1626859"/>
            <a:ext cx="1469400" cy="0"/>
          </a:xfrm>
          <a:prstGeom prst="straightConnector1">
            <a:avLst/>
          </a:prstGeom>
          <a:noFill/>
          <a:ln cap="flat" cmpd="sng" w="28575">
            <a:solidFill>
              <a:srgbClr val="E2A77D"/>
            </a:solidFill>
            <a:prstDash val="solid"/>
            <a:round/>
            <a:headEnd len="sm" w="sm" type="none"/>
            <a:tailEnd len="sm" w="sm" type="none"/>
          </a:ln>
        </p:spPr>
      </p:cxnSp>
      <p:sp>
        <p:nvSpPr>
          <p:cNvPr id="333" name="Google Shape;333;p59"/>
          <p:cNvSpPr txBox="1"/>
          <p:nvPr/>
        </p:nvSpPr>
        <p:spPr>
          <a:xfrm>
            <a:off x="570375" y="2459142"/>
            <a:ext cx="6420000" cy="30168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Montserrat"/>
              <a:buChar char="●"/>
            </a:pPr>
            <a:r>
              <a:rPr b="0" i="0" lang="fr" sz="1600" u="none" cap="none" strike="noStrike">
                <a:solidFill>
                  <a:schemeClr val="dk1"/>
                </a:solidFill>
                <a:latin typeface="Arial"/>
                <a:ea typeface="Arial"/>
                <a:cs typeface="Arial"/>
                <a:sym typeface="Arial"/>
              </a:rPr>
              <a:t>Terminer la conception et la mise en plan du garde corps pour barrage. Le livrable attendu est un plan de fabrication coté, mis en page qui soit exploitable pour la fabrication de l’ouvrage par un tiers. </a:t>
            </a:r>
            <a:endParaRPr sz="1400"/>
          </a:p>
          <a:p>
            <a:pPr indent="-330200" lvl="0" marL="457200" marR="0" rtl="0" algn="l">
              <a:lnSpc>
                <a:spcPct val="150000"/>
              </a:lnSpc>
              <a:spcBef>
                <a:spcPts val="0"/>
              </a:spcBef>
              <a:spcAft>
                <a:spcPts val="0"/>
              </a:spcAft>
              <a:buClr>
                <a:schemeClr val="dk1"/>
              </a:buClr>
              <a:buSzPts val="1600"/>
              <a:buFont typeface="Montserrat"/>
              <a:buChar char="●"/>
            </a:pPr>
            <a:r>
              <a:rPr lang="fr" sz="1600">
                <a:solidFill>
                  <a:schemeClr val="dk1"/>
                </a:solidFill>
              </a:rPr>
              <a:t>Terminer </a:t>
            </a:r>
            <a:r>
              <a:rPr b="0" i="0" lang="fr" sz="1600" u="none" cap="none" strike="noStrike">
                <a:solidFill>
                  <a:schemeClr val="dk1"/>
                </a:solidFill>
                <a:latin typeface="Arial"/>
                <a:ea typeface="Arial"/>
                <a:cs typeface="Arial"/>
                <a:sym typeface="Arial"/>
              </a:rPr>
              <a:t>la feuille de débit et l’analyse de fabrication complète du garde corps</a:t>
            </a:r>
            <a:endParaRPr b="0" i="0" sz="1600" u="none" cap="none" strike="noStrike">
              <a:solidFill>
                <a:schemeClr val="dk1"/>
              </a:solidFill>
              <a:latin typeface="Arial"/>
              <a:ea typeface="Arial"/>
              <a:cs typeface="Arial"/>
              <a:sym typeface="Arial"/>
            </a:endParaRPr>
          </a:p>
          <a:p>
            <a:pPr indent="-330200" lvl="0" marL="457200" marR="0" rtl="0" algn="l">
              <a:lnSpc>
                <a:spcPct val="150000"/>
              </a:lnSpc>
              <a:spcBef>
                <a:spcPts val="0"/>
              </a:spcBef>
              <a:spcAft>
                <a:spcPts val="0"/>
              </a:spcAft>
              <a:buClr>
                <a:schemeClr val="dk1"/>
              </a:buClr>
              <a:buSzPts val="1600"/>
              <a:buChar char="●"/>
            </a:pPr>
            <a:r>
              <a:rPr lang="fr" sz="1600">
                <a:solidFill>
                  <a:schemeClr val="dk1"/>
                </a:solidFill>
              </a:rPr>
              <a:t>Approfondir le projet lié lié à la séquence « Amélioration des situations de travail », compléter la fiche prévention des risques</a:t>
            </a:r>
            <a:endParaRPr sz="1600">
              <a:solidFill>
                <a:schemeClr val="dk1"/>
              </a:solidFill>
            </a:endParaRPr>
          </a:p>
        </p:txBody>
      </p:sp>
      <p:sp>
        <p:nvSpPr>
          <p:cNvPr id="334" name="Google Shape;334;p59"/>
          <p:cNvSpPr txBox="1"/>
          <p:nvPr/>
        </p:nvSpPr>
        <p:spPr>
          <a:xfrm>
            <a:off x="569988" y="6517196"/>
            <a:ext cx="6420000" cy="8004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Montserrat"/>
              <a:buChar char="●"/>
            </a:pPr>
            <a:r>
              <a:rPr b="0" i="0" lang="fr" sz="1600" u="none" cap="none" strike="noStrike">
                <a:solidFill>
                  <a:schemeClr val="dk1"/>
                </a:solidFill>
                <a:latin typeface="Arial"/>
                <a:ea typeface="Arial"/>
                <a:cs typeface="Arial"/>
                <a:sym typeface="Arial"/>
              </a:rPr>
              <a:t>Paramétrage de l’environnement de travail AutoCAD : mise à jour des calques et des fenêtres de présentation</a:t>
            </a:r>
            <a:endParaRPr b="0" i="0" sz="1600" u="none" cap="none" strike="noStrike">
              <a:solidFill>
                <a:schemeClr val="dk1"/>
              </a:solidFill>
              <a:latin typeface="Arial"/>
              <a:ea typeface="Arial"/>
              <a:cs typeface="Arial"/>
              <a:sym typeface="Arial"/>
            </a:endParaRPr>
          </a:p>
        </p:txBody>
      </p:sp>
      <p:sp>
        <p:nvSpPr>
          <p:cNvPr id="335" name="Google Shape;335;p59"/>
          <p:cNvSpPr txBox="1"/>
          <p:nvPr/>
        </p:nvSpPr>
        <p:spPr>
          <a:xfrm>
            <a:off x="570350" y="1997424"/>
            <a:ext cx="64200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Arial"/>
                <a:ea typeface="Arial"/>
                <a:cs typeface="Arial"/>
                <a:sym typeface="Arial"/>
              </a:rPr>
              <a:t>Travaux à réaliser</a:t>
            </a:r>
            <a:endParaRPr b="0" i="0" sz="2100" u="none" cap="none" strike="noStrike">
              <a:solidFill>
                <a:srgbClr val="E2A77D"/>
              </a:solidFill>
              <a:latin typeface="Arial"/>
              <a:ea typeface="Arial"/>
              <a:cs typeface="Arial"/>
              <a:sym typeface="Arial"/>
            </a:endParaRPr>
          </a:p>
        </p:txBody>
      </p:sp>
      <p:sp>
        <p:nvSpPr>
          <p:cNvPr id="336" name="Google Shape;336;p59"/>
          <p:cNvSpPr txBox="1"/>
          <p:nvPr/>
        </p:nvSpPr>
        <p:spPr>
          <a:xfrm>
            <a:off x="570000" y="6048281"/>
            <a:ext cx="64200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Arial"/>
                <a:ea typeface="Arial"/>
                <a:cs typeface="Arial"/>
                <a:sym typeface="Arial"/>
              </a:rPr>
              <a:t>Éléments à revoir</a:t>
            </a:r>
            <a:endParaRPr b="0" i="0" sz="2100" u="none" cap="none" strike="noStrike">
              <a:solidFill>
                <a:srgbClr val="E2A77D"/>
              </a:solidFill>
              <a:latin typeface="Arial"/>
              <a:ea typeface="Arial"/>
              <a:cs typeface="Arial"/>
              <a:sym typeface="Arial"/>
            </a:endParaRPr>
          </a:p>
        </p:txBody>
      </p:sp>
      <p:sp>
        <p:nvSpPr>
          <p:cNvPr id="337" name="Google Shape;337;p59"/>
          <p:cNvSpPr txBox="1"/>
          <p:nvPr/>
        </p:nvSpPr>
        <p:spPr>
          <a:xfrm>
            <a:off x="570000" y="8810559"/>
            <a:ext cx="6420000" cy="19836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50000"/>
              </a:lnSpc>
              <a:spcBef>
                <a:spcPts val="0"/>
              </a:spcBef>
              <a:spcAft>
                <a:spcPts val="0"/>
              </a:spcAft>
              <a:buClr>
                <a:schemeClr val="dk1"/>
              </a:buClr>
              <a:buSzPts val="1600"/>
              <a:buFont typeface="Montserrat"/>
              <a:buChar char="●"/>
            </a:pPr>
            <a:r>
              <a:rPr b="0" i="0" lang="fr" sz="1600" u="none" cap="none" strike="noStrike">
                <a:solidFill>
                  <a:schemeClr val="dk1"/>
                </a:solidFill>
                <a:latin typeface="Arial"/>
                <a:ea typeface="Arial"/>
                <a:cs typeface="Arial"/>
                <a:sym typeface="Arial"/>
              </a:rPr>
              <a:t>Renseigner la roue de positionnement mobilier </a:t>
            </a:r>
            <a:endParaRPr sz="1400"/>
          </a:p>
          <a:p>
            <a:pPr indent="0" lvl="0" marL="457200" marR="0" rtl="0" algn="l">
              <a:lnSpc>
                <a:spcPct val="150000"/>
              </a:lnSpc>
              <a:spcBef>
                <a:spcPts val="0"/>
              </a:spcBef>
              <a:spcAft>
                <a:spcPts val="0"/>
              </a:spcAft>
              <a:buNone/>
            </a:pPr>
            <a:r>
              <a:t/>
            </a:r>
            <a:endParaRPr b="0" i="0" sz="1600" u="none" cap="none" strike="noStrike">
              <a:solidFill>
                <a:schemeClr val="dk1"/>
              </a:solidFill>
              <a:latin typeface="Arial"/>
              <a:ea typeface="Arial"/>
              <a:cs typeface="Arial"/>
              <a:sym typeface="Arial"/>
            </a:endParaRPr>
          </a:p>
        </p:txBody>
      </p:sp>
      <p:sp>
        <p:nvSpPr>
          <p:cNvPr id="338" name="Google Shape;338;p59"/>
          <p:cNvSpPr txBox="1"/>
          <p:nvPr/>
        </p:nvSpPr>
        <p:spPr>
          <a:xfrm>
            <a:off x="570025" y="8341654"/>
            <a:ext cx="64200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Arial"/>
                <a:ea typeface="Arial"/>
                <a:cs typeface="Arial"/>
                <a:sym typeface="Arial"/>
              </a:rPr>
              <a:t>Accompagnement et évaluation</a:t>
            </a:r>
            <a:endParaRPr b="0" i="0" sz="2100" u="none" cap="none" strike="noStrike">
              <a:solidFill>
                <a:srgbClr val="E2A77D"/>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2" name="Shape 342"/>
        <p:cNvGrpSpPr/>
        <p:nvPr/>
      </p:nvGrpSpPr>
      <p:grpSpPr>
        <a:xfrm>
          <a:off x="0" y="0"/>
          <a:ext cx="0" cy="0"/>
          <a:chOff x="0" y="0"/>
          <a:chExt cx="0" cy="0"/>
        </a:xfrm>
      </p:grpSpPr>
      <p:sp>
        <p:nvSpPr>
          <p:cNvPr id="343" name="Google Shape;343;p60"/>
          <p:cNvSpPr txBox="1"/>
          <p:nvPr/>
        </p:nvSpPr>
        <p:spPr>
          <a:xfrm>
            <a:off x="0" y="255760"/>
            <a:ext cx="7560600" cy="5022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600"/>
              </a:spcAft>
              <a:buClr>
                <a:srgbClr val="000000"/>
              </a:buClr>
              <a:buSzPts val="2400"/>
              <a:buFont typeface="Arial"/>
              <a:buNone/>
            </a:pPr>
            <a:r>
              <a:rPr b="1" i="0" lang="fr" sz="2400" u="none" cap="none" strike="noStrike">
                <a:solidFill>
                  <a:schemeClr val="dk1"/>
                </a:solidFill>
                <a:latin typeface="Montserrat"/>
                <a:ea typeface="Montserrat"/>
                <a:cs typeface="Montserrat"/>
                <a:sym typeface="Montserrat"/>
              </a:rPr>
              <a:t>TP Métallier : module 2</a:t>
            </a:r>
            <a:endParaRPr b="1" i="0" sz="2400" u="none" cap="none" strike="noStrike">
              <a:solidFill>
                <a:schemeClr val="dk1"/>
              </a:solidFill>
              <a:latin typeface="Montserrat"/>
              <a:ea typeface="Montserrat"/>
              <a:cs typeface="Montserrat"/>
              <a:sym typeface="Montserrat"/>
            </a:endParaRPr>
          </a:p>
        </p:txBody>
      </p:sp>
      <p:sp>
        <p:nvSpPr>
          <p:cNvPr id="344" name="Google Shape;344;p60"/>
          <p:cNvSpPr txBox="1"/>
          <p:nvPr/>
        </p:nvSpPr>
        <p:spPr>
          <a:xfrm>
            <a:off x="123695" y="757978"/>
            <a:ext cx="6882900" cy="663900"/>
          </a:xfrm>
          <a:prstGeom prst="rect">
            <a:avLst/>
          </a:prstGeom>
          <a:noFill/>
          <a:ln>
            <a:noFill/>
          </a:ln>
        </p:spPr>
        <p:txBody>
          <a:bodyPr anchorCtr="0" anchor="t" bIns="91425" lIns="91425" spcFirstLastPara="1" rIns="91425" wrap="square" tIns="91425">
            <a:noAutofit/>
          </a:bodyPr>
          <a:lstStyle/>
          <a:p>
            <a:pPr indent="0" lvl="0" marL="0" marR="0" rtl="0" algn="ctr">
              <a:lnSpc>
                <a:spcPct val="95000"/>
              </a:lnSpc>
              <a:spcBef>
                <a:spcPts val="0"/>
              </a:spcBef>
              <a:spcAft>
                <a:spcPts val="1200"/>
              </a:spcAft>
              <a:buNone/>
            </a:pPr>
            <a:r>
              <a:rPr b="1" i="1" lang="fr" sz="1400" u="none" cap="none" strike="noStrike">
                <a:solidFill>
                  <a:srgbClr val="000000"/>
                </a:solidFill>
                <a:latin typeface="Montserrat"/>
                <a:ea typeface="Montserrat"/>
                <a:cs typeface="Montserrat"/>
                <a:sym typeface="Montserrat"/>
              </a:rPr>
              <a:t>Mobilier d'atelier avec gueule de loup</a:t>
            </a:r>
            <a:endParaRPr b="1" i="1" sz="1400" u="none" cap="none" strike="noStrike">
              <a:solidFill>
                <a:schemeClr val="dk1"/>
              </a:solidFill>
              <a:latin typeface="Montserrat"/>
              <a:ea typeface="Montserrat"/>
              <a:cs typeface="Montserrat"/>
              <a:sym typeface="Montserrat"/>
            </a:endParaRPr>
          </a:p>
        </p:txBody>
      </p:sp>
      <p:sp>
        <p:nvSpPr>
          <p:cNvPr id="345" name="Google Shape;345;p60"/>
          <p:cNvSpPr txBox="1"/>
          <p:nvPr/>
        </p:nvSpPr>
        <p:spPr>
          <a:xfrm>
            <a:off x="338880" y="1421904"/>
            <a:ext cx="3441300" cy="57315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Durée : </a:t>
            </a:r>
            <a:r>
              <a:rPr b="0" i="1" lang="fr" sz="1200" u="none" cap="none" strike="noStrike">
                <a:solidFill>
                  <a:schemeClr val="dk1"/>
                </a:solidFill>
                <a:latin typeface="Montserrat"/>
                <a:ea typeface="Montserrat"/>
                <a:cs typeface="Montserrat"/>
                <a:sym typeface="Montserrat"/>
              </a:rPr>
              <a:t>35 h</a:t>
            </a:r>
            <a:endParaRPr b="0" i="1" sz="1200" u="none" cap="none" strike="noStrike">
              <a:solidFill>
                <a:schemeClr val="dk1"/>
              </a:solidFill>
              <a:latin typeface="Montserrat"/>
              <a:ea typeface="Montserrat"/>
              <a:cs typeface="Montserrat"/>
              <a:sym typeface="Montserrat"/>
            </a:endParaRPr>
          </a:p>
          <a:p>
            <a:pPr indent="-298450" lvl="0" marL="457200" marR="0" rtl="0" algn="l">
              <a:lnSpc>
                <a:spcPct val="100000"/>
              </a:lnSpc>
              <a:spcBef>
                <a:spcPts val="1200"/>
              </a:spcBef>
              <a:spcAft>
                <a:spcPts val="0"/>
              </a:spcAft>
              <a:buClr>
                <a:schemeClr val="dk1"/>
              </a:buClr>
              <a:buSzPts val="1100"/>
              <a:buFont typeface="Montserrat"/>
              <a:buChar char="●"/>
            </a:pPr>
            <a:r>
              <a:rPr b="0" i="0" lang="fr" sz="1100" u="none" cap="none" strike="noStrike">
                <a:solidFill>
                  <a:schemeClr val="dk1"/>
                </a:solidFill>
                <a:latin typeface="Montserrat"/>
                <a:ea typeface="Montserrat"/>
                <a:cs typeface="Montserrat"/>
                <a:sym typeface="Montserrat"/>
              </a:rPr>
              <a:t>Métier : 35 h</a:t>
            </a:r>
            <a:endParaRPr b="0" i="0" sz="1100" u="none" cap="none" strike="noStrike">
              <a:solidFill>
                <a:schemeClr val="dk1"/>
              </a:solidFill>
              <a:latin typeface="Montserrat"/>
              <a:ea typeface="Montserrat"/>
              <a:cs typeface="Montserrat"/>
              <a:sym typeface="Montserrat"/>
            </a:endParaRPr>
          </a:p>
          <a:p>
            <a:pPr indent="-298450" lvl="0" marL="457200" marR="0" rtl="0" algn="l">
              <a:lnSpc>
                <a:spcPct val="100000"/>
              </a:lnSpc>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TPP </a:t>
            </a:r>
            <a:r>
              <a:rPr b="0" i="0" lang="fr" sz="1100" u="none" cap="none" strike="noStrike">
                <a:solidFill>
                  <a:schemeClr val="dk1"/>
                </a:solidFill>
                <a:latin typeface="Montserrat"/>
                <a:ea typeface="Montserrat"/>
                <a:cs typeface="Montserrat"/>
                <a:sym typeface="Montserrat"/>
              </a:rPr>
              <a:t>: </a:t>
            </a:r>
            <a:r>
              <a:rPr lang="fr" sz="1100">
                <a:solidFill>
                  <a:schemeClr val="dk1"/>
                </a:solidFill>
                <a:latin typeface="Montserrat"/>
                <a:ea typeface="Montserrat"/>
                <a:cs typeface="Montserrat"/>
                <a:sym typeface="Montserrat"/>
              </a:rPr>
              <a:t>10</a:t>
            </a:r>
            <a:r>
              <a:rPr b="0" i="0" lang="fr" sz="1100" u="none" cap="none" strike="noStrike">
                <a:solidFill>
                  <a:schemeClr val="dk1"/>
                </a:solidFill>
                <a:latin typeface="Montserrat"/>
                <a:ea typeface="Montserrat"/>
                <a:cs typeface="Montserrat"/>
                <a:sym typeface="Montserrat"/>
              </a:rPr>
              <a:t> h</a:t>
            </a:r>
            <a:endParaRPr sz="1400"/>
          </a:p>
          <a:p>
            <a:pPr indent="-298450" lvl="0" marL="457200" marR="0" rtl="0" algn="l">
              <a:lnSpc>
                <a:spcPct val="100000"/>
              </a:lnSpc>
              <a:spcBef>
                <a:spcPts val="0"/>
              </a:spcBef>
              <a:spcAft>
                <a:spcPts val="0"/>
              </a:spcAft>
              <a:buClr>
                <a:schemeClr val="dk1"/>
              </a:buClr>
              <a:buSzPts val="1100"/>
              <a:buFont typeface="Montserrat"/>
              <a:buChar char="●"/>
            </a:pPr>
            <a:r>
              <a:rPr b="0" i="0" lang="fr" sz="1100" u="none" cap="none" strike="noStrike">
                <a:solidFill>
                  <a:schemeClr val="dk1"/>
                </a:solidFill>
                <a:latin typeface="Montserrat"/>
                <a:ea typeface="Montserrat"/>
                <a:cs typeface="Montserrat"/>
                <a:sym typeface="Montserrat"/>
              </a:rPr>
              <a:t>Cours du soir : </a:t>
            </a:r>
            <a:r>
              <a:rPr lang="fr" sz="1100">
                <a:solidFill>
                  <a:schemeClr val="dk1"/>
                </a:solidFill>
                <a:latin typeface="Montserrat"/>
                <a:ea typeface="Montserrat"/>
                <a:cs typeface="Montserrat"/>
                <a:sym typeface="Montserrat"/>
              </a:rPr>
              <a:t>2</a:t>
            </a:r>
            <a:r>
              <a:rPr b="0" i="0" lang="fr" sz="1100" u="none" cap="none" strike="noStrike">
                <a:solidFill>
                  <a:schemeClr val="dk1"/>
                </a:solidFill>
                <a:latin typeface="Montserrat"/>
                <a:ea typeface="Montserrat"/>
                <a:cs typeface="Montserrat"/>
                <a:sym typeface="Montserrat"/>
              </a:rPr>
              <a:t> h</a:t>
            </a:r>
            <a:endParaRPr b="0" i="0" sz="13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700"/>
              <a:buFont typeface="Arial"/>
              <a:buNone/>
            </a:pPr>
            <a:r>
              <a:t/>
            </a:r>
            <a:endParaRPr b="1" i="0" sz="14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Livrable : </a:t>
            </a:r>
            <a:r>
              <a:rPr b="0" i="1" lang="fr" sz="1300" u="none" cap="none" strike="noStrike">
                <a:solidFill>
                  <a:schemeClr val="dk1"/>
                </a:solidFill>
                <a:latin typeface="Montserrat"/>
                <a:ea typeface="Montserrat"/>
                <a:cs typeface="Montserrat"/>
                <a:sym typeface="Montserrat"/>
              </a:rPr>
              <a:t>Servante d’atelier</a:t>
            </a:r>
            <a:endParaRPr b="0" i="1" sz="13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Clr>
                <a:srgbClr val="000000"/>
              </a:buClr>
              <a:buSzPts val="700"/>
              <a:buFont typeface="Arial"/>
              <a:buNone/>
            </a:pPr>
            <a:r>
              <a:t/>
            </a:r>
            <a:endParaRPr i="1" sz="1300">
              <a:solidFill>
                <a:schemeClr val="dk1"/>
              </a:solidFill>
              <a:latin typeface="Montserrat"/>
              <a:ea typeface="Montserrat"/>
              <a:cs typeface="Montserrat"/>
              <a:sym typeface="Montserrat"/>
            </a:endParaRPr>
          </a:p>
          <a:p>
            <a:pPr indent="0" lvl="0" marL="0" marR="0" rtl="0" algn="l">
              <a:lnSpc>
                <a:spcPct val="95000"/>
              </a:lnSpc>
              <a:spcBef>
                <a:spcPts val="120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Aptitudes abordées : </a:t>
            </a:r>
            <a:endParaRPr b="1" i="0" sz="1300" u="none" cap="none" strike="noStrike">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Recueillir la demande du commanditaire</a:t>
            </a:r>
            <a:endParaRPr sz="1400">
              <a:solidFill>
                <a:schemeClr val="dk1"/>
              </a:solidFill>
            </a:endParaRPr>
          </a:p>
          <a:p>
            <a:pPr indent="0" lvl="0" marL="0" rtl="0" algn="l">
              <a:spcBef>
                <a:spcPts val="0"/>
              </a:spcBef>
              <a:spcAft>
                <a:spcPts val="0"/>
              </a:spcAft>
              <a:buClr>
                <a:schemeClr val="dk1"/>
              </a:buClr>
              <a:buFont typeface="Arial"/>
              <a:buNone/>
            </a:pPr>
            <a:r>
              <a:rPr lang="fr" sz="1100">
                <a:solidFill>
                  <a:schemeClr val="dk1"/>
                </a:solidFill>
                <a:latin typeface="Montserrat"/>
                <a:ea typeface="Montserrat"/>
                <a:cs typeface="Montserrat"/>
                <a:sym typeface="Montserrat"/>
              </a:rPr>
              <a:t>Diagnostiquer les besoins du commanditaire</a:t>
            </a:r>
            <a:endParaRPr sz="11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 sz="1100" u="none" cap="none" strike="noStrike">
                <a:solidFill>
                  <a:srgbClr val="000000"/>
                </a:solidFill>
                <a:latin typeface="Montserrat"/>
                <a:ea typeface="Montserrat"/>
                <a:cs typeface="Montserrat"/>
                <a:sym typeface="Montserrat"/>
              </a:rPr>
              <a:t>Commander, réceptionner et stocker les matériaux, matériels et équipements</a:t>
            </a:r>
            <a:endParaRPr b="0" i="0" sz="1100" u="none" cap="none" strike="noStrike">
              <a:solidFill>
                <a:srgbClr val="000000"/>
              </a:solidFill>
              <a:latin typeface="Montserrat"/>
              <a:ea typeface="Montserrat"/>
              <a:cs typeface="Montserrat"/>
              <a:sym typeface="Montserrat"/>
            </a:endParaRPr>
          </a:p>
          <a:p>
            <a:pPr indent="0" lvl="0" marL="0" rtl="0" algn="l">
              <a:spcBef>
                <a:spcPts val="0"/>
              </a:spcBef>
              <a:spcAft>
                <a:spcPts val="0"/>
              </a:spcAft>
              <a:buSzPts val="1100"/>
              <a:buNone/>
            </a:pPr>
            <a:r>
              <a:rPr lang="fr" sz="1100">
                <a:solidFill>
                  <a:schemeClr val="dk1"/>
                </a:solidFill>
                <a:latin typeface="Montserrat"/>
                <a:ea typeface="Montserrat"/>
                <a:cs typeface="Montserrat"/>
                <a:sym typeface="Montserrat"/>
              </a:rPr>
              <a:t>Débiter les éléments</a:t>
            </a:r>
            <a:endParaRPr sz="1100">
              <a:solidFill>
                <a:schemeClr val="dk1"/>
              </a:solidFill>
              <a:latin typeface="Montserrat"/>
              <a:ea typeface="Montserrat"/>
              <a:cs typeface="Montserrat"/>
              <a:sym typeface="Montserrat"/>
            </a:endParaRPr>
          </a:p>
          <a:p>
            <a:pPr indent="0" lvl="0" marL="0" rtl="0" algn="l">
              <a:spcBef>
                <a:spcPts val="0"/>
              </a:spcBef>
              <a:spcAft>
                <a:spcPts val="0"/>
              </a:spcAft>
              <a:buSzPts val="1100"/>
              <a:buNone/>
            </a:pPr>
            <a:r>
              <a:rPr lang="fr" sz="1100">
                <a:solidFill>
                  <a:schemeClr val="dk1"/>
                </a:solidFill>
                <a:latin typeface="Montserrat"/>
                <a:ea typeface="Montserrat"/>
                <a:cs typeface="Montserrat"/>
                <a:sym typeface="Montserrat"/>
              </a:rPr>
              <a:t>Préparer et assurer la finition de l’ouvrage</a:t>
            </a:r>
            <a:endParaRPr sz="11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fr" sz="1100">
                <a:solidFill>
                  <a:schemeClr val="dk1"/>
                </a:solidFill>
                <a:latin typeface="Montserrat"/>
                <a:ea typeface="Montserrat"/>
                <a:cs typeface="Montserrat"/>
                <a:sym typeface="Montserrat"/>
              </a:rPr>
              <a:t>Équiper</a:t>
            </a:r>
            <a:r>
              <a:rPr b="0" i="0" lang="fr" sz="1100" u="none" cap="none" strike="noStrike">
                <a:solidFill>
                  <a:schemeClr val="dk1"/>
                </a:solidFill>
                <a:latin typeface="Montserrat"/>
                <a:ea typeface="Montserrat"/>
                <a:cs typeface="Montserrat"/>
                <a:sym typeface="Montserrat"/>
              </a:rPr>
              <a:t> l’ouvrage</a:t>
            </a:r>
            <a:endParaRPr sz="1400"/>
          </a:p>
          <a:p>
            <a:pPr indent="0" lvl="0" marL="0" marR="0" rtl="0" algn="l">
              <a:lnSpc>
                <a:spcPct val="100000"/>
              </a:lnSpc>
              <a:spcBef>
                <a:spcPts val="0"/>
              </a:spcBef>
              <a:spcAft>
                <a:spcPts val="0"/>
              </a:spcAft>
              <a:buNone/>
            </a:pPr>
            <a:r>
              <a:rPr b="0" i="0" lang="fr" sz="1100" u="none" cap="none" strike="noStrike">
                <a:solidFill>
                  <a:schemeClr val="dk1"/>
                </a:solidFill>
                <a:latin typeface="Montserrat"/>
                <a:ea typeface="Montserrat"/>
                <a:cs typeface="Montserrat"/>
                <a:sym typeface="Montserrat"/>
              </a:rPr>
              <a:t>Rendre compte du déroulement d’un chantier</a:t>
            </a:r>
            <a:endParaRPr b="0" i="0" sz="1100" u="none" cap="none" strike="noStrike">
              <a:solidFill>
                <a:srgbClr val="000000"/>
              </a:solidFill>
              <a:highlight>
                <a:srgbClr val="F9CB9C"/>
              </a:highlight>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700"/>
              <a:buFont typeface="Arial"/>
              <a:buNone/>
            </a:pPr>
            <a:r>
              <a:t/>
            </a:r>
            <a:endParaRPr sz="1200">
              <a:solidFill>
                <a:schemeClr val="dk1"/>
              </a:solidFill>
              <a:highlight>
                <a:srgbClr val="F9CB9C"/>
              </a:highlight>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700"/>
              <a:buFont typeface="Arial"/>
              <a:buNone/>
            </a:pPr>
            <a:r>
              <a:t/>
            </a:r>
            <a:endParaRPr sz="1200">
              <a:solidFill>
                <a:schemeClr val="dk1"/>
              </a:solidFill>
              <a:highlight>
                <a:srgbClr val="F9CB9C"/>
              </a:highlight>
              <a:latin typeface="Montserrat"/>
              <a:ea typeface="Montserrat"/>
              <a:cs typeface="Montserrat"/>
              <a:sym typeface="Montserrat"/>
            </a:endParaRPr>
          </a:p>
          <a:p>
            <a:pPr indent="0" lvl="0" marL="0" marR="0" rtl="0" algn="l">
              <a:lnSpc>
                <a:spcPct val="95000"/>
              </a:lnSpc>
              <a:spcBef>
                <a:spcPts val="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Aptitudes évaluées : </a:t>
            </a:r>
            <a:endParaRPr b="1" sz="13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Promouvoir son entreprise et son métier</a:t>
            </a:r>
            <a:endParaRPr sz="1400"/>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Modéliser le projet en 2D / 3D</a:t>
            </a:r>
            <a:endParaRPr sz="1400"/>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Préparer et planifier la fabrication</a:t>
            </a:r>
            <a:endParaRPr sz="1400"/>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Maintenir l'outillage, le matériel et les machines</a:t>
            </a:r>
            <a:endParaRPr sz="1400"/>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Organiser l'environnement de travail</a:t>
            </a:r>
            <a:endParaRPr sz="1400"/>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Mettre en forme (cintrer, forger, plier)</a:t>
            </a:r>
            <a:endParaRPr b="0" i="0" sz="11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Préparer, tracer et réaliser les usinages</a:t>
            </a:r>
            <a:endParaRPr sz="1400"/>
          </a:p>
          <a:p>
            <a:pPr indent="0" lvl="0" marL="0" marR="0" rtl="0" algn="l">
              <a:lnSpc>
                <a:spcPct val="100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Monter l'ouvrage</a:t>
            </a:r>
            <a:endParaRPr sz="1400"/>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Montserrat"/>
              <a:ea typeface="Montserrat"/>
              <a:cs typeface="Montserrat"/>
              <a:sym typeface="Montserrat"/>
            </a:endParaRPr>
          </a:p>
        </p:txBody>
      </p:sp>
      <p:sp>
        <p:nvSpPr>
          <p:cNvPr id="346" name="Google Shape;346;p60"/>
          <p:cNvSpPr txBox="1"/>
          <p:nvPr/>
        </p:nvSpPr>
        <p:spPr>
          <a:xfrm>
            <a:off x="338880" y="7451453"/>
            <a:ext cx="6882900" cy="24621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Dossier livrable : </a:t>
            </a:r>
            <a:endParaRPr b="1" i="0" sz="1300" u="none" cap="none" strike="noStrike">
              <a:solidFill>
                <a:srgbClr val="000000"/>
              </a:solidFill>
              <a:latin typeface="Montserrat"/>
              <a:ea typeface="Montserrat"/>
              <a:cs typeface="Montserrat"/>
              <a:sym typeface="Montserrat"/>
            </a:endParaRPr>
          </a:p>
          <a:p>
            <a:pPr indent="-311150" lvl="0" marL="457200" marR="0" rtl="0" algn="l">
              <a:lnSpc>
                <a:spcPct val="115000"/>
              </a:lnSpc>
              <a:spcBef>
                <a:spcPts val="1200"/>
              </a:spcBef>
              <a:spcAft>
                <a:spcPts val="0"/>
              </a:spcAft>
              <a:buClr>
                <a:srgbClr val="000000"/>
              </a:buClr>
              <a:buSzPts val="1300"/>
              <a:buFont typeface="Montserrat"/>
              <a:buChar char="●"/>
            </a:pPr>
            <a:r>
              <a:rPr b="0" i="0" lang="fr" sz="1100" u="none" cap="none" strike="noStrike">
                <a:solidFill>
                  <a:srgbClr val="000000"/>
                </a:solidFill>
                <a:latin typeface="Montserrat"/>
                <a:ea typeface="Montserrat"/>
                <a:cs typeface="Montserrat"/>
                <a:sym typeface="Montserrat"/>
              </a:rPr>
              <a:t>Plan</a:t>
            </a:r>
            <a:endParaRPr b="0"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Maquette 3D</a:t>
            </a:r>
            <a:endParaRPr b="0"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Descriptif</a:t>
            </a:r>
            <a:endParaRPr b="0"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Quantitatifs</a:t>
            </a:r>
            <a:endParaRPr b="0"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Analyse de fabrication</a:t>
            </a:r>
            <a:endParaRPr b="0"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Etude des coûts / déboursé</a:t>
            </a:r>
            <a:endParaRPr b="0" i="0" sz="1100" u="none" cap="none" strike="noStrike">
              <a:solidFill>
                <a:srgbClr val="000000"/>
              </a:solidFill>
              <a:latin typeface="Montserrat"/>
              <a:ea typeface="Montserrat"/>
              <a:cs typeface="Montserrat"/>
              <a:sym typeface="Montserrat"/>
            </a:endParaRPr>
          </a:p>
        </p:txBody>
      </p:sp>
      <p:pic>
        <p:nvPicPr>
          <p:cNvPr descr="Une image contenant meubles, métal, table&#10;&#10;Le contenu généré par l’IA peut être incorrect." id="347" name="Google Shape;347;p60"/>
          <p:cNvPicPr preferRelativeResize="0"/>
          <p:nvPr/>
        </p:nvPicPr>
        <p:blipFill rotWithShape="1">
          <a:blip r:embed="rId4">
            <a:alphaModFix/>
          </a:blip>
          <a:srcRect b="0" l="0" r="0" t="0"/>
          <a:stretch/>
        </p:blipFill>
        <p:spPr>
          <a:xfrm>
            <a:off x="3779988" y="1421902"/>
            <a:ext cx="3333300" cy="2640000"/>
          </a:xfrm>
          <a:prstGeom prst="ellipse">
            <a:avLst/>
          </a:prstGeom>
          <a:noFill/>
          <a:ln cap="rnd" cmpd="sng" w="9525">
            <a:solidFill>
              <a:srgbClr val="333333"/>
            </a:solidFill>
            <a:prstDash val="solid"/>
            <a:round/>
            <a:headEnd len="sm" w="sm" type="none"/>
            <a:tailEnd len="sm" w="sm" type="none"/>
          </a:ln>
          <a:effectLst>
            <a:outerShdw blurRad="381013" sx="-80000" rotWithShape="0" dir="5400000" dist="292110" sy="-18000">
              <a:srgbClr val="000000">
                <a:alpha val="2196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1" name="Shape 351"/>
        <p:cNvGrpSpPr/>
        <p:nvPr/>
      </p:nvGrpSpPr>
      <p:grpSpPr>
        <a:xfrm>
          <a:off x="0" y="0"/>
          <a:ext cx="0" cy="0"/>
          <a:chOff x="0" y="0"/>
          <a:chExt cx="0" cy="0"/>
        </a:xfrm>
      </p:grpSpPr>
      <p:sp>
        <p:nvSpPr>
          <p:cNvPr id="352" name="Google Shape;352;p61"/>
          <p:cNvSpPr txBox="1"/>
          <p:nvPr/>
        </p:nvSpPr>
        <p:spPr>
          <a:xfrm>
            <a:off x="0" y="255760"/>
            <a:ext cx="7560600" cy="502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600"/>
              </a:spcAft>
              <a:buClr>
                <a:schemeClr val="dk1"/>
              </a:buClr>
              <a:buSzPts val="2400"/>
              <a:buFont typeface="Arial"/>
              <a:buNone/>
            </a:pPr>
            <a:r>
              <a:rPr b="1" lang="fr" sz="2400">
                <a:solidFill>
                  <a:schemeClr val="dk1"/>
                </a:solidFill>
                <a:latin typeface="Montserrat"/>
                <a:ea typeface="Montserrat"/>
                <a:cs typeface="Montserrat"/>
                <a:sym typeface="Montserrat"/>
              </a:rPr>
              <a:t>TP Métallier : module 2</a:t>
            </a:r>
            <a:endParaRPr b="1" sz="2400">
              <a:solidFill>
                <a:schemeClr val="dk1"/>
              </a:solidFill>
              <a:latin typeface="Montserrat"/>
              <a:ea typeface="Montserrat"/>
              <a:cs typeface="Montserrat"/>
              <a:sym typeface="Montserrat"/>
            </a:endParaRPr>
          </a:p>
        </p:txBody>
      </p:sp>
      <p:sp>
        <p:nvSpPr>
          <p:cNvPr id="353" name="Google Shape;353;p61"/>
          <p:cNvSpPr txBox="1"/>
          <p:nvPr/>
        </p:nvSpPr>
        <p:spPr>
          <a:xfrm>
            <a:off x="338229" y="7316576"/>
            <a:ext cx="6882900" cy="14670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Outillage et matériel spécifique : </a:t>
            </a:r>
            <a:endParaRPr b="0" i="0" sz="1000" u="none" cap="none" strike="noStrike">
              <a:solidFill>
                <a:srgbClr val="000000"/>
              </a:solidFill>
              <a:latin typeface="Montserrat"/>
              <a:ea typeface="Montserrat"/>
              <a:cs typeface="Montserrat"/>
              <a:sym typeface="Montserrat"/>
            </a:endParaRPr>
          </a:p>
          <a:p>
            <a:pPr indent="-298450" lvl="0" marL="457200" marR="0" rtl="0" algn="l">
              <a:lnSpc>
                <a:spcPct val="95000"/>
              </a:lnSpc>
              <a:spcBef>
                <a:spcPts val="1200"/>
              </a:spcBef>
              <a:spcAft>
                <a:spcPts val="0"/>
              </a:spcAft>
              <a:buClr>
                <a:schemeClr val="dk1"/>
              </a:buClr>
              <a:buSzPts val="1100"/>
              <a:buFont typeface="Montserrat"/>
              <a:buChar char="●"/>
            </a:pPr>
            <a:r>
              <a:rPr b="0" i="0" lang="fr" sz="1100" u="none" cap="none" strike="noStrike">
                <a:solidFill>
                  <a:schemeClr val="dk1"/>
                </a:solidFill>
                <a:latin typeface="Montserrat"/>
                <a:ea typeface="Montserrat"/>
                <a:cs typeface="Montserrat"/>
                <a:sym typeface="Montserrat"/>
              </a:rPr>
              <a:t>Cintreuse Mingori avec galets diamètre 27</a:t>
            </a:r>
            <a:endParaRPr b="0" i="0" sz="11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p:txBody>
      </p:sp>
      <p:sp>
        <p:nvSpPr>
          <p:cNvPr id="354" name="Google Shape;354;p61"/>
          <p:cNvSpPr txBox="1"/>
          <p:nvPr/>
        </p:nvSpPr>
        <p:spPr>
          <a:xfrm>
            <a:off x="338880" y="8477568"/>
            <a:ext cx="6882900" cy="1467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Documents d’accompagnement et d’évaluation : </a:t>
            </a:r>
            <a:endParaRPr b="1" i="0" sz="1300" u="none" cap="none" strike="noStrike">
              <a:solidFill>
                <a:srgbClr val="000000"/>
              </a:solidFill>
              <a:latin typeface="Montserrat"/>
              <a:ea typeface="Montserrat"/>
              <a:cs typeface="Montserrat"/>
              <a:sym typeface="Montserrat"/>
            </a:endParaRPr>
          </a:p>
          <a:p>
            <a:pPr indent="-298450" lvl="0" marL="457200" marR="0" rtl="0" algn="l">
              <a:lnSpc>
                <a:spcPct val="100000"/>
              </a:lnSpc>
              <a:spcBef>
                <a:spcPts val="120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Grille d’évaluation module 2</a:t>
            </a:r>
            <a:endParaRPr sz="1400"/>
          </a:p>
          <a:p>
            <a:pPr indent="-298450" lvl="0" marL="457200" marR="0" rtl="0" algn="l">
              <a:lnSpc>
                <a:spcPct val="100000"/>
              </a:lnSpc>
              <a:spcBef>
                <a:spcPts val="120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Roue de positionnement </a:t>
            </a:r>
            <a:r>
              <a:rPr lang="fr" sz="1100">
                <a:latin typeface="Montserrat"/>
                <a:ea typeface="Montserrat"/>
                <a:cs typeface="Montserrat"/>
                <a:sym typeface="Montserrat"/>
              </a:rPr>
              <a:t>- M</a:t>
            </a:r>
            <a:r>
              <a:rPr b="0" i="0" lang="fr" sz="1100" u="none" cap="none" strike="noStrike">
                <a:solidFill>
                  <a:srgbClr val="000000"/>
                </a:solidFill>
                <a:latin typeface="Montserrat"/>
                <a:ea typeface="Montserrat"/>
                <a:cs typeface="Montserrat"/>
                <a:sym typeface="Montserrat"/>
              </a:rPr>
              <a:t>obilier d’atelier</a:t>
            </a:r>
            <a:endParaRPr sz="1400"/>
          </a:p>
          <a:p>
            <a:pPr indent="-228600" lvl="0" marL="457200" marR="0" rtl="0" algn="l">
              <a:lnSpc>
                <a:spcPct val="100000"/>
              </a:lnSpc>
              <a:spcBef>
                <a:spcPts val="1200"/>
              </a:spcBef>
              <a:spcAft>
                <a:spcPts val="0"/>
              </a:spcAft>
              <a:buClr>
                <a:srgbClr val="000000"/>
              </a:buClr>
              <a:buSzPts val="1100"/>
              <a:buFont typeface="Montserrat"/>
              <a:buNone/>
            </a:pPr>
            <a:r>
              <a:t/>
            </a:r>
            <a:endParaRPr b="0" i="0" sz="1100" u="none" cap="none" strike="noStrike">
              <a:solidFill>
                <a:srgbClr val="000000"/>
              </a:solidFill>
              <a:latin typeface="Montserrat"/>
              <a:ea typeface="Montserrat"/>
              <a:cs typeface="Montserrat"/>
              <a:sym typeface="Montserrat"/>
            </a:endParaRPr>
          </a:p>
        </p:txBody>
      </p:sp>
      <p:sp>
        <p:nvSpPr>
          <p:cNvPr id="355" name="Google Shape;355;p61"/>
          <p:cNvSpPr txBox="1"/>
          <p:nvPr/>
        </p:nvSpPr>
        <p:spPr>
          <a:xfrm>
            <a:off x="338880" y="824405"/>
            <a:ext cx="6882900" cy="663900"/>
          </a:xfrm>
          <a:prstGeom prst="rect">
            <a:avLst/>
          </a:prstGeom>
          <a:noFill/>
          <a:ln>
            <a:noFill/>
          </a:ln>
        </p:spPr>
        <p:txBody>
          <a:bodyPr anchorCtr="0" anchor="t" bIns="91425" lIns="91425" spcFirstLastPara="1" rIns="91425" wrap="square" tIns="91425">
            <a:noAutofit/>
          </a:bodyPr>
          <a:lstStyle/>
          <a:p>
            <a:pPr indent="0" lvl="0" marL="0" rtl="0" algn="ctr">
              <a:lnSpc>
                <a:spcPct val="95000"/>
              </a:lnSpc>
              <a:spcBef>
                <a:spcPts val="0"/>
              </a:spcBef>
              <a:spcAft>
                <a:spcPts val="0"/>
              </a:spcAft>
              <a:buClr>
                <a:schemeClr val="dk1"/>
              </a:buClr>
              <a:buFont typeface="Arial"/>
              <a:buNone/>
            </a:pPr>
            <a:r>
              <a:rPr b="1" i="1" lang="fr" sz="1400">
                <a:solidFill>
                  <a:schemeClr val="dk1"/>
                </a:solidFill>
                <a:latin typeface="Montserrat"/>
                <a:ea typeface="Montserrat"/>
                <a:cs typeface="Montserrat"/>
                <a:sym typeface="Montserrat"/>
              </a:rPr>
              <a:t>Mobilier d'atelier avec gueule de loup</a:t>
            </a:r>
            <a:endParaRPr b="1" i="1" sz="1400">
              <a:solidFill>
                <a:schemeClr val="dk1"/>
              </a:solidFill>
              <a:latin typeface="Montserrat"/>
              <a:ea typeface="Montserrat"/>
              <a:cs typeface="Montserrat"/>
              <a:sym typeface="Montserrat"/>
            </a:endParaRPr>
          </a:p>
          <a:p>
            <a:pPr indent="0" lvl="0" marL="0" rtl="0" algn="l">
              <a:lnSpc>
                <a:spcPct val="95000"/>
              </a:lnSpc>
              <a:spcBef>
                <a:spcPts val="1200"/>
              </a:spcBef>
              <a:spcAft>
                <a:spcPts val="0"/>
              </a:spcAft>
              <a:buClr>
                <a:schemeClr val="dk1"/>
              </a:buClr>
              <a:buFont typeface="Arial"/>
              <a:buNone/>
            </a:pPr>
            <a:r>
              <a:t/>
            </a:r>
            <a:endParaRPr b="1" i="1" sz="1400">
              <a:solidFill>
                <a:schemeClr val="dk1"/>
              </a:solidFill>
              <a:latin typeface="Montserrat"/>
              <a:ea typeface="Montserrat"/>
              <a:cs typeface="Montserrat"/>
              <a:sym typeface="Montserrat"/>
            </a:endParaRPr>
          </a:p>
          <a:p>
            <a:pPr indent="0" lvl="0" marL="0" marR="0" rtl="0" algn="ctr">
              <a:lnSpc>
                <a:spcPct val="95000"/>
              </a:lnSpc>
              <a:spcBef>
                <a:spcPts val="1200"/>
              </a:spcBef>
              <a:spcAft>
                <a:spcPts val="1200"/>
              </a:spcAft>
              <a:buClr>
                <a:srgbClr val="000000"/>
              </a:buClr>
              <a:buSzPts val="700"/>
              <a:buFont typeface="Arial"/>
              <a:buNone/>
            </a:pPr>
            <a:r>
              <a:t/>
            </a:r>
            <a:endParaRPr b="1" i="0" sz="1400" u="none" cap="none" strike="noStrike">
              <a:solidFill>
                <a:srgbClr val="000000"/>
              </a:solidFill>
              <a:latin typeface="Montserrat"/>
              <a:ea typeface="Montserrat"/>
              <a:cs typeface="Montserrat"/>
              <a:sym typeface="Montserrat"/>
            </a:endParaRPr>
          </a:p>
        </p:txBody>
      </p:sp>
      <p:sp>
        <p:nvSpPr>
          <p:cNvPr id="356" name="Google Shape;356;p61"/>
          <p:cNvSpPr txBox="1"/>
          <p:nvPr/>
        </p:nvSpPr>
        <p:spPr>
          <a:xfrm>
            <a:off x="338880" y="1348013"/>
            <a:ext cx="6882900" cy="11718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Séquence liée aux connaissances :</a:t>
            </a:r>
            <a:endParaRPr b="1" i="0" sz="1300" u="none" cap="none" strike="noStrike">
              <a:solidFill>
                <a:srgbClr val="000000"/>
              </a:solidFill>
              <a:latin typeface="Montserrat"/>
              <a:ea typeface="Montserrat"/>
              <a:cs typeface="Montserrat"/>
              <a:sym typeface="Montserrat"/>
            </a:endParaRPr>
          </a:p>
          <a:p>
            <a:pPr indent="76200" lvl="0" marL="0" marR="0" rtl="0" algn="l">
              <a:lnSpc>
                <a:spcPct val="100000"/>
              </a:lnSpc>
              <a:spcBef>
                <a:spcPts val="0"/>
              </a:spcBef>
              <a:spcAft>
                <a:spcPts val="0"/>
              </a:spcAft>
              <a:buClr>
                <a:srgbClr val="000000"/>
              </a:buClr>
              <a:buSzPts val="1100"/>
              <a:buFont typeface="Montserrat"/>
              <a:buNone/>
            </a:pPr>
            <a:r>
              <a:t/>
            </a:r>
            <a:endParaRPr b="0" i="0" sz="1100" u="none" cap="none" strike="noStrike">
              <a:solidFill>
                <a:srgbClr val="000000"/>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N°1 Vie de l'alternance : début de stage</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N°2 Suivi progression </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N°3 Étude des ressources professionnelles</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N°7 Suivi progression </a:t>
            </a:r>
            <a:endParaRPr sz="1100">
              <a:solidFill>
                <a:schemeClr val="dk1"/>
              </a:solidFill>
              <a:latin typeface="Montserrat"/>
              <a:ea typeface="Montserrat"/>
              <a:cs typeface="Montserrat"/>
              <a:sym typeface="Montserrat"/>
            </a:endParaRPr>
          </a:p>
          <a:p>
            <a:pPr indent="-298450" lvl="0" marL="457200" rtl="0" algn="l">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N°10 Vie de l'alternance : fin de stage</a:t>
            </a:r>
            <a:endParaRPr sz="1100">
              <a:latin typeface="Montserrat"/>
              <a:ea typeface="Montserrat"/>
              <a:cs typeface="Montserrat"/>
              <a:sym typeface="Montserrat"/>
            </a:endParaRPr>
          </a:p>
        </p:txBody>
      </p:sp>
      <p:sp>
        <p:nvSpPr>
          <p:cNvPr id="357" name="Google Shape;357;p61"/>
          <p:cNvSpPr txBox="1"/>
          <p:nvPr/>
        </p:nvSpPr>
        <p:spPr>
          <a:xfrm>
            <a:off x="338229" y="3835457"/>
            <a:ext cx="6882900" cy="27798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Séquence liée aux habiletés :</a:t>
            </a:r>
            <a:endParaRPr b="1" i="0" sz="1300" u="none" cap="none" strike="noStrike">
              <a:solidFill>
                <a:srgbClr val="000000"/>
              </a:solidFill>
              <a:latin typeface="Montserrat"/>
              <a:ea typeface="Montserrat"/>
              <a:cs typeface="Montserrat"/>
              <a:sym typeface="Montserrat"/>
            </a:endParaRPr>
          </a:p>
          <a:p>
            <a:pPr indent="76200" lvl="0" marL="0" marR="0" rtl="0" algn="l">
              <a:lnSpc>
                <a:spcPct val="100000"/>
              </a:lnSpc>
              <a:spcBef>
                <a:spcPts val="0"/>
              </a:spcBef>
              <a:spcAft>
                <a:spcPts val="0"/>
              </a:spcAft>
              <a:buClr>
                <a:srgbClr val="000000"/>
              </a:buClr>
              <a:buSzPts val="1100"/>
              <a:buFont typeface="Montserrat"/>
              <a:buNone/>
            </a:pPr>
            <a:r>
              <a:t/>
            </a:r>
            <a:endParaRPr b="0" i="0" sz="1100" u="none" cap="none" strike="noStrike">
              <a:solidFill>
                <a:srgbClr val="000000"/>
              </a:solidFill>
              <a:latin typeface="Montserrat"/>
              <a:ea typeface="Montserrat"/>
              <a:cs typeface="Montserrat"/>
              <a:sym typeface="Montserrat"/>
            </a:endParaRPr>
          </a:p>
          <a:p>
            <a:pPr indent="6350" lvl="0" marL="0" marR="0" rtl="0" algn="l">
              <a:lnSpc>
                <a:spcPct val="100000"/>
              </a:lnSpc>
              <a:spcBef>
                <a:spcPts val="0"/>
              </a:spcBef>
              <a:spcAft>
                <a:spcPts val="0"/>
              </a:spcAft>
              <a:buClr>
                <a:srgbClr val="000000"/>
              </a:buClr>
              <a:buSzPts val="1100"/>
              <a:buFont typeface="Montserrat"/>
              <a:buChar char="●"/>
            </a:pPr>
            <a:r>
              <a:rPr lang="fr" sz="1100">
                <a:latin typeface="Montserrat"/>
                <a:ea typeface="Montserrat"/>
                <a:cs typeface="Montserrat"/>
                <a:sym typeface="Montserrat"/>
              </a:rPr>
              <a:t>N°4 Préparation à la fabrication</a:t>
            </a:r>
            <a:endParaRPr sz="1100">
              <a:latin typeface="Montserrat"/>
              <a:ea typeface="Montserrat"/>
              <a:cs typeface="Montserrat"/>
              <a:sym typeface="Montserrat"/>
            </a:endParaRPr>
          </a:p>
          <a:p>
            <a:pPr indent="6350" lvl="0" marL="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N°5 Fabrication de l'ouvrage</a:t>
            </a:r>
            <a:endParaRPr sz="1100">
              <a:latin typeface="Montserrat"/>
              <a:ea typeface="Montserrat"/>
              <a:cs typeface="Montserrat"/>
              <a:sym typeface="Montserrat"/>
            </a:endParaRPr>
          </a:p>
          <a:p>
            <a:pPr indent="6350" lvl="0" marL="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N°6 Assemblage pour mise en service</a:t>
            </a:r>
            <a:endParaRPr sz="1100">
              <a:latin typeface="Montserrat"/>
              <a:ea typeface="Montserrat"/>
              <a:cs typeface="Montserrat"/>
              <a:sym typeface="Montserrat"/>
            </a:endParaRPr>
          </a:p>
          <a:p>
            <a:pPr indent="6350" lvl="0" marL="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N°8 Dossier professionnel TP Métallier</a:t>
            </a:r>
            <a:endParaRPr sz="1100">
              <a:latin typeface="Montserrat"/>
              <a:ea typeface="Montserrat"/>
              <a:cs typeface="Montserrat"/>
              <a:sym typeface="Montserrat"/>
            </a:endParaRPr>
          </a:p>
          <a:p>
            <a:pPr indent="6350" lvl="0" marL="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N°9 Prévention des risques liés au métier en situation de travail</a:t>
            </a:r>
            <a:endParaRPr sz="1100">
              <a:latin typeface="Montserrat"/>
              <a:ea typeface="Montserrat"/>
              <a:cs typeface="Montserrat"/>
              <a:sym typeface="Montserrat"/>
            </a:endParaRPr>
          </a:p>
        </p:txBody>
      </p:sp>
      <p:sp>
        <p:nvSpPr>
          <p:cNvPr id="358" name="Google Shape;358;p61"/>
          <p:cNvSpPr txBox="1"/>
          <p:nvPr/>
        </p:nvSpPr>
        <p:spPr>
          <a:xfrm>
            <a:off x="338229" y="6256936"/>
            <a:ext cx="6882900" cy="10596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Supports </a:t>
            </a:r>
            <a:r>
              <a:rPr b="1" i="0" lang="fr" sz="1300" u="none" cap="none" strike="noStrike">
                <a:solidFill>
                  <a:schemeClr val="dk1"/>
                </a:solidFill>
                <a:latin typeface="Montserrat"/>
                <a:ea typeface="Montserrat"/>
                <a:cs typeface="Montserrat"/>
                <a:sym typeface="Montserrat"/>
              </a:rPr>
              <a:t>de révision :</a:t>
            </a:r>
            <a:endParaRPr b="1" i="0" sz="13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1200"/>
              </a:spcBef>
              <a:spcAft>
                <a:spcPts val="0"/>
              </a:spcAft>
              <a:buClr>
                <a:srgbClr val="000000"/>
              </a:buClr>
              <a:buSzPts val="1100"/>
              <a:buFont typeface="Montserrat"/>
              <a:buChar char="●"/>
            </a:pPr>
            <a:r>
              <a:rPr b="0" i="0" lang="fr" sz="1100" u="none" cap="none" strike="noStrike">
                <a:solidFill>
                  <a:srgbClr val="000000"/>
                </a:solidFill>
                <a:latin typeface="Montserrat"/>
                <a:ea typeface="Montserrat"/>
                <a:cs typeface="Montserrat"/>
                <a:sym typeface="Montserrat"/>
              </a:rPr>
              <a:t>liste des supports de révisions complémentaires</a:t>
            </a:r>
            <a:endParaRPr b="0" i="0" sz="11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2" name="Shape 362"/>
        <p:cNvGrpSpPr/>
        <p:nvPr/>
      </p:nvGrpSpPr>
      <p:grpSpPr>
        <a:xfrm>
          <a:off x="0" y="0"/>
          <a:ext cx="0" cy="0"/>
          <a:chOff x="0" y="0"/>
          <a:chExt cx="0" cy="0"/>
        </a:xfrm>
      </p:grpSpPr>
      <p:sp>
        <p:nvSpPr>
          <p:cNvPr id="363" name="Google Shape;363;p62"/>
          <p:cNvSpPr txBox="1"/>
          <p:nvPr/>
        </p:nvSpPr>
        <p:spPr>
          <a:xfrm>
            <a:off x="574084" y="227904"/>
            <a:ext cx="4950000" cy="147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fr" sz="2700" u="none" cap="none" strike="noStrike">
                <a:solidFill>
                  <a:srgbClr val="000000"/>
                </a:solidFill>
                <a:latin typeface="Proxima Nova"/>
                <a:ea typeface="Proxima Nova"/>
                <a:cs typeface="Proxima Nova"/>
                <a:sym typeface="Proxima Nova"/>
              </a:rPr>
              <a:t>Compte Rendu de Stage</a:t>
            </a:r>
            <a:br>
              <a:rPr b="1" i="0" lang="fr" sz="2700" u="none" cap="none" strike="noStrike">
                <a:solidFill>
                  <a:srgbClr val="000000"/>
                </a:solidFill>
                <a:latin typeface="Economica"/>
                <a:ea typeface="Economica"/>
                <a:cs typeface="Economica"/>
                <a:sym typeface="Economica"/>
              </a:rPr>
            </a:br>
            <a:r>
              <a:rPr b="0" i="0" lang="fr" sz="1700" u="none" cap="none" strike="noStrike">
                <a:solidFill>
                  <a:srgbClr val="000000"/>
                </a:solidFill>
                <a:latin typeface="Proxima Nova"/>
                <a:ea typeface="Proxima Nova"/>
                <a:cs typeface="Proxima Nova"/>
                <a:sym typeface="Proxima Nova"/>
              </a:rPr>
              <a:t>NOM DE LA FORMATION</a:t>
            </a:r>
            <a:endParaRPr b="0" i="0" sz="1700" u="none" cap="none" strike="noStrike">
              <a:solidFill>
                <a:srgbClr val="000000"/>
              </a:solidFill>
              <a:latin typeface="Proxima Nova"/>
              <a:ea typeface="Proxima Nova"/>
              <a:cs typeface="Proxima Nova"/>
              <a:sym typeface="Proxima Nova"/>
            </a:endParaRPr>
          </a:p>
          <a:p>
            <a:pPr indent="0" lvl="0" marL="0" marR="0" rtl="0" algn="l">
              <a:lnSpc>
                <a:spcPct val="115000"/>
              </a:lnSpc>
              <a:spcBef>
                <a:spcPts val="0"/>
              </a:spcBef>
              <a:spcAft>
                <a:spcPts val="600"/>
              </a:spcAft>
              <a:buClr>
                <a:srgbClr val="000000"/>
              </a:buClr>
              <a:buSzPts val="2700"/>
              <a:buFont typeface="Arial"/>
              <a:buNone/>
            </a:pPr>
            <a:r>
              <a:rPr b="1" i="0" lang="fr" sz="2700" u="none" cap="none" strike="noStrike">
                <a:solidFill>
                  <a:srgbClr val="E2A77D"/>
                </a:solidFill>
                <a:latin typeface="Proxima Nova"/>
                <a:ea typeface="Proxima Nova"/>
                <a:cs typeface="Proxima Nova"/>
                <a:sym typeface="Proxima Nova"/>
              </a:rPr>
              <a:t>STAGE # XX </a:t>
            </a:r>
            <a:endParaRPr b="0" i="0" sz="1700" u="none" cap="none" strike="noStrike">
              <a:solidFill>
                <a:srgbClr val="E2A77D"/>
              </a:solidFill>
              <a:latin typeface="Arial"/>
              <a:ea typeface="Arial"/>
              <a:cs typeface="Arial"/>
              <a:sym typeface="Arial"/>
            </a:endParaRPr>
          </a:p>
        </p:txBody>
      </p:sp>
      <p:sp>
        <p:nvSpPr>
          <p:cNvPr id="364" name="Google Shape;364;p62"/>
          <p:cNvSpPr txBox="1"/>
          <p:nvPr/>
        </p:nvSpPr>
        <p:spPr>
          <a:xfrm>
            <a:off x="462424" y="1610551"/>
            <a:ext cx="3317700" cy="22248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NOM</a:t>
            </a:r>
            <a:r>
              <a:rPr b="1" i="0" lang="fr" sz="1800" u="none" cap="none" strike="noStrike">
                <a:solidFill>
                  <a:srgbClr val="E2A77D"/>
                </a:solidFill>
                <a:latin typeface="Proxima Nova"/>
                <a:ea typeface="Proxima Nova"/>
                <a:cs typeface="Proxima Nova"/>
                <a:sym typeface="Proxima Nova"/>
              </a:rPr>
              <a:t> DU MODULE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5000"/>
              </a:lnSpc>
              <a:spcBef>
                <a:spcPts val="600"/>
              </a:spcBef>
              <a:spcAft>
                <a:spcPts val="0"/>
              </a:spcAft>
              <a:buClr>
                <a:srgbClr val="6AA84F"/>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objectifs principaux</a:t>
            </a:r>
            <a:endParaRPr b="0" i="0" sz="1300" u="none" cap="none" strike="noStrike">
              <a:solidFill>
                <a:srgbClr val="353744"/>
              </a:solidFill>
              <a:latin typeface="Montserrat"/>
              <a:ea typeface="Montserrat"/>
              <a:cs typeface="Montserrat"/>
              <a:sym typeface="Montserrat"/>
            </a:endParaRPr>
          </a:p>
          <a:p>
            <a:pPr indent="-228600" lvl="0" marL="457200" marR="0" rtl="0" algn="l">
              <a:lnSpc>
                <a:spcPct val="114999"/>
              </a:lnSpc>
              <a:spcBef>
                <a:spcPts val="600"/>
              </a:spcBef>
              <a:spcAft>
                <a:spcPts val="0"/>
              </a:spcAft>
              <a:buClr>
                <a:srgbClr val="6AA84F"/>
              </a:buClr>
              <a:buSzPts val="1300"/>
              <a:buFont typeface="Montserrat"/>
              <a:buNone/>
            </a:pPr>
            <a:r>
              <a:t/>
            </a:r>
            <a:endParaRPr b="0" i="0" sz="1300" u="none" cap="none" strike="noStrike">
              <a:solidFill>
                <a:srgbClr val="353744"/>
              </a:solidFill>
              <a:latin typeface="Montserrat"/>
              <a:ea typeface="Montserrat"/>
              <a:cs typeface="Montserrat"/>
              <a:sym typeface="Montserrat"/>
            </a:endParaRPr>
          </a:p>
          <a:p>
            <a:pPr indent="0" lvl="0" marL="0" marR="0" rtl="0" algn="just">
              <a:lnSpc>
                <a:spcPct val="114999"/>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LIVRABLES</a:t>
            </a:r>
            <a:endParaRPr b="0" i="0" sz="1800" u="none" cap="none" strike="noStrike">
              <a:solidFill>
                <a:srgbClr val="000000"/>
              </a:solidFill>
              <a:latin typeface="Arimo"/>
              <a:ea typeface="Arimo"/>
              <a:cs typeface="Arimo"/>
              <a:sym typeface="Arimo"/>
            </a:endParaRPr>
          </a:p>
          <a:p>
            <a:pPr indent="-311150" lvl="0" marL="457200" marR="0" rtl="0" algn="l">
              <a:lnSpc>
                <a:spcPct val="114999"/>
              </a:lnSpc>
              <a:spcBef>
                <a:spcPts val="600"/>
              </a:spcBef>
              <a:spcAft>
                <a:spcPts val="0"/>
              </a:spcAft>
              <a:buClr>
                <a:srgbClr val="000000"/>
              </a:buClr>
              <a:buSzPts val="1300"/>
              <a:buFont typeface="Montserrat"/>
              <a:buChar char="-"/>
            </a:pPr>
            <a:r>
              <a:rPr b="0" i="0" lang="fr" sz="1300" u="none" cap="none" strike="noStrike">
                <a:solidFill>
                  <a:srgbClr val="353744"/>
                </a:solidFill>
                <a:latin typeface="Montserrat"/>
                <a:ea typeface="Montserrat"/>
                <a:cs typeface="Montserrat"/>
                <a:sym typeface="Montserrat"/>
              </a:rPr>
              <a:t>projet(s) réalisé(s) pendant le stage</a:t>
            </a:r>
            <a:endParaRPr b="0" i="0" sz="1300" u="none" cap="none" strike="noStrike">
              <a:solidFill>
                <a:srgbClr val="000000"/>
              </a:solidFill>
              <a:latin typeface="Montserrat"/>
              <a:ea typeface="Montserrat"/>
              <a:cs typeface="Montserrat"/>
              <a:sym typeface="Montserrat"/>
            </a:endParaRPr>
          </a:p>
          <a:p>
            <a:pPr indent="0" lvl="0" marL="457200" marR="0" rtl="0" algn="just">
              <a:lnSpc>
                <a:spcPct val="114999"/>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152400" marR="0" rtl="0" algn="l">
              <a:lnSpc>
                <a:spcPct val="114999"/>
              </a:lnSpc>
              <a:spcBef>
                <a:spcPts val="60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152400" marR="0" rtl="0" algn="l">
              <a:lnSpc>
                <a:spcPct val="114999"/>
              </a:lnSpc>
              <a:spcBef>
                <a:spcPts val="60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0" marR="0" rtl="0" algn="just">
              <a:lnSpc>
                <a:spcPct val="115000"/>
              </a:lnSpc>
              <a:spcBef>
                <a:spcPts val="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cxnSp>
        <p:nvCxnSpPr>
          <p:cNvPr id="365" name="Google Shape;365;p62"/>
          <p:cNvCxnSpPr/>
          <p:nvPr/>
        </p:nvCxnSpPr>
        <p:spPr>
          <a:xfrm>
            <a:off x="571647" y="3603269"/>
            <a:ext cx="6527400" cy="34500"/>
          </a:xfrm>
          <a:prstGeom prst="straightConnector1">
            <a:avLst/>
          </a:prstGeom>
          <a:noFill/>
          <a:ln cap="flat" cmpd="sng" w="28575">
            <a:solidFill>
              <a:srgbClr val="E2A77D"/>
            </a:solidFill>
            <a:prstDash val="solid"/>
            <a:round/>
            <a:headEnd len="sm" w="sm" type="none"/>
            <a:tailEnd len="sm" w="sm" type="none"/>
          </a:ln>
        </p:spPr>
      </p:cxnSp>
      <p:sp>
        <p:nvSpPr>
          <p:cNvPr id="366" name="Google Shape;366;p62"/>
          <p:cNvSpPr txBox="1"/>
          <p:nvPr/>
        </p:nvSpPr>
        <p:spPr>
          <a:xfrm>
            <a:off x="456060" y="3632007"/>
            <a:ext cx="6554400" cy="220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DÉROULÉ DU STAGE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4999"/>
              </a:lnSpc>
              <a:spcBef>
                <a:spcPts val="600"/>
              </a:spcBef>
              <a:spcAft>
                <a:spcPts val="0"/>
              </a:spcAft>
              <a:buClr>
                <a:srgbClr val="353744"/>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notions principales abordées</a:t>
            </a:r>
            <a:endParaRPr b="0" i="0" sz="1300" u="none" cap="none" strike="noStrike">
              <a:solidFill>
                <a:srgbClr val="353744"/>
              </a:solidFill>
              <a:latin typeface="Montserrat"/>
              <a:ea typeface="Montserrat"/>
              <a:cs typeface="Montserrat"/>
              <a:sym typeface="Montserrat"/>
            </a:endParaRPr>
          </a:p>
        </p:txBody>
      </p:sp>
      <p:cxnSp>
        <p:nvCxnSpPr>
          <p:cNvPr id="367" name="Google Shape;367;p62"/>
          <p:cNvCxnSpPr/>
          <p:nvPr/>
        </p:nvCxnSpPr>
        <p:spPr>
          <a:xfrm>
            <a:off x="688106" y="1530953"/>
            <a:ext cx="1896000" cy="3300"/>
          </a:xfrm>
          <a:prstGeom prst="straightConnector1">
            <a:avLst/>
          </a:prstGeom>
          <a:noFill/>
          <a:ln cap="flat" cmpd="sng" w="28575">
            <a:solidFill>
              <a:srgbClr val="E2A77D"/>
            </a:solidFill>
            <a:prstDash val="solid"/>
            <a:round/>
            <a:headEnd len="sm" w="sm" type="none"/>
            <a:tailEnd len="sm" w="sm" type="none"/>
          </a:ln>
        </p:spPr>
      </p:cxnSp>
      <p:sp>
        <p:nvSpPr>
          <p:cNvPr id="368" name="Google Shape;368;p62"/>
          <p:cNvSpPr txBox="1"/>
          <p:nvPr/>
        </p:nvSpPr>
        <p:spPr>
          <a:xfrm>
            <a:off x="3834788" y="8179121"/>
            <a:ext cx="2869800" cy="25059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Objectifs du prochain stage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4999"/>
              </a:lnSpc>
              <a:spcBef>
                <a:spcPts val="600"/>
              </a:spcBef>
              <a:spcAft>
                <a:spcPts val="0"/>
              </a:spcAft>
              <a:buClr>
                <a:srgbClr val="353744"/>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objectifs principaux du prochain stage</a:t>
            </a:r>
            <a:endParaRPr b="0" i="0" sz="1300" u="none" cap="none" strike="noStrike">
              <a:solidFill>
                <a:srgbClr val="353744"/>
              </a:solidFill>
              <a:latin typeface="Montserrat"/>
              <a:ea typeface="Montserrat"/>
              <a:cs typeface="Montserrat"/>
              <a:sym typeface="Montserrat"/>
            </a:endParaRPr>
          </a:p>
          <a:p>
            <a:pPr indent="0" lvl="0" marL="457200" marR="0" rtl="0" algn="just">
              <a:lnSpc>
                <a:spcPct val="115000"/>
              </a:lnSpc>
              <a:spcBef>
                <a:spcPts val="0"/>
              </a:spcBef>
              <a:spcAft>
                <a:spcPts val="0"/>
              </a:spcAft>
              <a:buClr>
                <a:srgbClr val="000000"/>
              </a:buClr>
              <a:buSzPts val="1400"/>
              <a:buFont typeface="Arial"/>
              <a:buNone/>
            </a:pPr>
            <a:r>
              <a:t/>
            </a:r>
            <a:endParaRPr b="0" i="0" sz="1400" u="none" cap="none" strike="noStrike">
              <a:solidFill>
                <a:srgbClr val="353744"/>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69" name="Google Shape;369;p62"/>
          <p:cNvSpPr/>
          <p:nvPr/>
        </p:nvSpPr>
        <p:spPr>
          <a:xfrm>
            <a:off x="4402276" y="966732"/>
            <a:ext cx="2500200" cy="2375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fr" sz="1400" u="none" cap="none" strike="noStrike">
                <a:solidFill>
                  <a:srgbClr val="000000"/>
                </a:solidFill>
                <a:latin typeface="Montserrat"/>
                <a:ea typeface="Montserrat"/>
                <a:cs typeface="Montserrat"/>
                <a:sym typeface="Montserrat"/>
              </a:rPr>
              <a:t>Photo du livrable terminé ou en cours</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70" name="Google Shape;370;p62"/>
          <p:cNvSpPr/>
          <p:nvPr/>
        </p:nvSpPr>
        <p:spPr>
          <a:xfrm>
            <a:off x="690748" y="7924949"/>
            <a:ext cx="2364000" cy="1932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fr" sz="1400" u="none" cap="none" strike="noStrike">
                <a:solidFill>
                  <a:srgbClr val="000000"/>
                </a:solidFill>
                <a:latin typeface="Montserrat"/>
                <a:ea typeface="Montserrat"/>
                <a:cs typeface="Montserrat"/>
                <a:sym typeface="Montserrat"/>
              </a:rPr>
              <a:t>Photo du groupe pendant un temps fort du stage</a:t>
            </a:r>
            <a:endParaRPr b="0" i="0" sz="1400" u="none" cap="none" strike="noStrike">
              <a:solidFill>
                <a:srgbClr val="000000"/>
              </a:solidFill>
              <a:latin typeface="Montserrat"/>
              <a:ea typeface="Montserrat"/>
              <a:cs typeface="Montserrat"/>
              <a:sym typeface="Montserrat"/>
            </a:endParaRPr>
          </a:p>
        </p:txBody>
      </p:sp>
      <p:cxnSp>
        <p:nvCxnSpPr>
          <p:cNvPr id="371" name="Google Shape;371;p62"/>
          <p:cNvCxnSpPr/>
          <p:nvPr/>
        </p:nvCxnSpPr>
        <p:spPr>
          <a:xfrm>
            <a:off x="525933" y="7811797"/>
            <a:ext cx="6527400" cy="34500"/>
          </a:xfrm>
          <a:prstGeom prst="straightConnector1">
            <a:avLst/>
          </a:prstGeom>
          <a:noFill/>
          <a:ln cap="flat" cmpd="sng" w="28575">
            <a:solidFill>
              <a:srgbClr val="E2A77D"/>
            </a:solidFill>
            <a:prstDash val="solid"/>
            <a:round/>
            <a:headEnd len="sm" w="sm" type="none"/>
            <a:tailEnd len="sm" w="sm" type="non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5" name="Shape 375"/>
        <p:cNvGrpSpPr/>
        <p:nvPr/>
      </p:nvGrpSpPr>
      <p:grpSpPr>
        <a:xfrm>
          <a:off x="0" y="0"/>
          <a:ext cx="0" cy="0"/>
          <a:chOff x="0" y="0"/>
          <a:chExt cx="0" cy="0"/>
        </a:xfrm>
      </p:grpSpPr>
      <p:sp>
        <p:nvSpPr>
          <p:cNvPr id="376" name="Google Shape;376;p63"/>
          <p:cNvSpPr txBox="1"/>
          <p:nvPr/>
        </p:nvSpPr>
        <p:spPr>
          <a:xfrm>
            <a:off x="574109" y="162256"/>
            <a:ext cx="5092800" cy="147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fr" sz="2700" u="none" cap="none" strike="noStrike">
                <a:solidFill>
                  <a:srgbClr val="000000"/>
                </a:solidFill>
                <a:latin typeface="Proxima Nova"/>
                <a:ea typeface="Proxima Nova"/>
                <a:cs typeface="Proxima Nova"/>
                <a:sym typeface="Proxima Nova"/>
              </a:rPr>
              <a:t>Travaux de progression</a:t>
            </a:r>
            <a:br>
              <a:rPr b="1" i="0" lang="fr" sz="2700" u="none" cap="none" strike="noStrike">
                <a:solidFill>
                  <a:srgbClr val="000000"/>
                </a:solidFill>
                <a:latin typeface="Economica"/>
                <a:ea typeface="Economica"/>
                <a:cs typeface="Economica"/>
                <a:sym typeface="Economica"/>
              </a:rPr>
            </a:br>
            <a:r>
              <a:rPr b="0" i="0" lang="fr" sz="1700" u="none" cap="none" strike="noStrike">
                <a:solidFill>
                  <a:schemeClr val="dk1"/>
                </a:solidFill>
                <a:latin typeface="Proxima Nova"/>
                <a:ea typeface="Proxima Nova"/>
                <a:cs typeface="Proxima Nova"/>
                <a:sym typeface="Proxima Nova"/>
              </a:rPr>
              <a:t>TP METALLIER</a:t>
            </a:r>
            <a:endParaRPr b="0" i="0" sz="1700" u="none" cap="none" strike="noStrike">
              <a:solidFill>
                <a:srgbClr val="000000"/>
              </a:solidFill>
              <a:latin typeface="Proxima Nova"/>
              <a:ea typeface="Proxima Nova"/>
              <a:cs typeface="Proxima Nova"/>
              <a:sym typeface="Proxima Nova"/>
            </a:endParaRPr>
          </a:p>
          <a:p>
            <a:pPr indent="0" lvl="0" marL="0" marR="0" rtl="0" algn="just">
              <a:lnSpc>
                <a:spcPct val="115000"/>
              </a:lnSpc>
              <a:spcBef>
                <a:spcPts val="0"/>
              </a:spcBef>
              <a:spcAft>
                <a:spcPts val="600"/>
              </a:spcAft>
              <a:buClr>
                <a:srgbClr val="000000"/>
              </a:buClr>
              <a:buSzPts val="2700"/>
              <a:buFont typeface="Arial"/>
              <a:buNone/>
            </a:pPr>
            <a:r>
              <a:rPr b="1" i="0" lang="fr" sz="2700" u="none" cap="none" strike="noStrike">
                <a:solidFill>
                  <a:srgbClr val="E2A77D"/>
                </a:solidFill>
                <a:latin typeface="Proxima Nova"/>
                <a:ea typeface="Proxima Nova"/>
                <a:cs typeface="Proxima Nova"/>
                <a:sym typeface="Proxima Nova"/>
              </a:rPr>
              <a:t>INTERSTAGE # 2 </a:t>
            </a:r>
            <a:endParaRPr b="0" i="0" sz="1700" u="none" cap="none" strike="noStrike">
              <a:solidFill>
                <a:srgbClr val="E2A77D"/>
              </a:solidFill>
              <a:latin typeface="Arial"/>
              <a:ea typeface="Arial"/>
              <a:cs typeface="Arial"/>
              <a:sym typeface="Arial"/>
            </a:endParaRPr>
          </a:p>
        </p:txBody>
      </p:sp>
      <p:cxnSp>
        <p:nvCxnSpPr>
          <p:cNvPr id="377" name="Google Shape;377;p63"/>
          <p:cNvCxnSpPr/>
          <p:nvPr/>
        </p:nvCxnSpPr>
        <p:spPr>
          <a:xfrm>
            <a:off x="704286" y="1626859"/>
            <a:ext cx="1469400" cy="0"/>
          </a:xfrm>
          <a:prstGeom prst="straightConnector1">
            <a:avLst/>
          </a:prstGeom>
          <a:noFill/>
          <a:ln cap="flat" cmpd="sng" w="28575">
            <a:solidFill>
              <a:srgbClr val="E2A77D"/>
            </a:solidFill>
            <a:prstDash val="solid"/>
            <a:round/>
            <a:headEnd len="sm" w="sm" type="none"/>
            <a:tailEnd len="sm" w="sm" type="none"/>
          </a:ln>
        </p:spPr>
      </p:cxnSp>
      <p:sp>
        <p:nvSpPr>
          <p:cNvPr id="378" name="Google Shape;378;p63"/>
          <p:cNvSpPr txBox="1"/>
          <p:nvPr/>
        </p:nvSpPr>
        <p:spPr>
          <a:xfrm>
            <a:off x="570375" y="2459142"/>
            <a:ext cx="6420000" cy="19086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Montserrat"/>
              <a:buChar char="●"/>
            </a:pPr>
            <a:r>
              <a:rPr b="0" i="0" lang="fr" sz="1600" u="none" cap="none" strike="noStrike">
                <a:solidFill>
                  <a:schemeClr val="dk1"/>
                </a:solidFill>
                <a:latin typeface="Arial"/>
                <a:ea typeface="Arial"/>
                <a:cs typeface="Arial"/>
                <a:sym typeface="Arial"/>
              </a:rPr>
              <a:t>Concevoir le projet lié à la séquence « Amélioration des situations de travail »</a:t>
            </a:r>
            <a:endParaRPr b="0" i="0" sz="1600" u="none" cap="none" strike="noStrike">
              <a:solidFill>
                <a:schemeClr val="dk1"/>
              </a:solidFill>
              <a:latin typeface="Arial"/>
              <a:ea typeface="Arial"/>
              <a:cs typeface="Arial"/>
              <a:sym typeface="Arial"/>
            </a:endParaRPr>
          </a:p>
          <a:p>
            <a:pPr indent="-330200" lvl="0" marL="457200" marR="0" rtl="0" algn="l">
              <a:lnSpc>
                <a:spcPct val="150000"/>
              </a:lnSpc>
              <a:spcBef>
                <a:spcPts val="0"/>
              </a:spcBef>
              <a:spcAft>
                <a:spcPts val="0"/>
              </a:spcAft>
              <a:buClr>
                <a:schemeClr val="dk1"/>
              </a:buClr>
              <a:buSzPts val="1600"/>
              <a:buChar char="●"/>
            </a:pPr>
            <a:r>
              <a:rPr lang="fr" sz="1600">
                <a:solidFill>
                  <a:schemeClr val="dk1"/>
                </a:solidFill>
              </a:rPr>
              <a:t>Documenter les chantiers en entreprise pour alimenter la rédaction du dossier TP métallier (photos, notes, documents en lien avec la pose)</a:t>
            </a:r>
            <a:endParaRPr sz="1600">
              <a:solidFill>
                <a:schemeClr val="dk1"/>
              </a:solidFill>
            </a:endParaRPr>
          </a:p>
        </p:txBody>
      </p:sp>
      <p:sp>
        <p:nvSpPr>
          <p:cNvPr id="379" name="Google Shape;379;p63"/>
          <p:cNvSpPr txBox="1"/>
          <p:nvPr/>
        </p:nvSpPr>
        <p:spPr>
          <a:xfrm>
            <a:off x="570338" y="5442576"/>
            <a:ext cx="6420000" cy="4311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Montserrat"/>
              <a:buChar char="●"/>
            </a:pPr>
            <a:r>
              <a:rPr b="0" i="0" lang="fr" sz="1600" u="none" cap="none" strike="noStrike">
                <a:solidFill>
                  <a:schemeClr val="dk1"/>
                </a:solidFill>
                <a:latin typeface="Arial"/>
                <a:ea typeface="Arial"/>
                <a:cs typeface="Arial"/>
                <a:sym typeface="Arial"/>
              </a:rPr>
              <a:t> </a:t>
            </a:r>
            <a:endParaRPr b="0" i="0" sz="1600" u="none" cap="none" strike="noStrike">
              <a:solidFill>
                <a:schemeClr val="dk1"/>
              </a:solidFill>
              <a:latin typeface="Arial"/>
              <a:ea typeface="Arial"/>
              <a:cs typeface="Arial"/>
              <a:sym typeface="Arial"/>
            </a:endParaRPr>
          </a:p>
        </p:txBody>
      </p:sp>
      <p:sp>
        <p:nvSpPr>
          <p:cNvPr id="380" name="Google Shape;380;p63"/>
          <p:cNvSpPr txBox="1"/>
          <p:nvPr/>
        </p:nvSpPr>
        <p:spPr>
          <a:xfrm>
            <a:off x="570350" y="1997424"/>
            <a:ext cx="64200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Arial"/>
                <a:ea typeface="Arial"/>
                <a:cs typeface="Arial"/>
                <a:sym typeface="Arial"/>
              </a:rPr>
              <a:t>Travaux à réaliser</a:t>
            </a:r>
            <a:endParaRPr b="0" i="0" sz="2100" u="none" cap="none" strike="noStrike">
              <a:solidFill>
                <a:srgbClr val="E2A77D"/>
              </a:solidFill>
              <a:latin typeface="Arial"/>
              <a:ea typeface="Arial"/>
              <a:cs typeface="Arial"/>
              <a:sym typeface="Arial"/>
            </a:endParaRPr>
          </a:p>
        </p:txBody>
      </p:sp>
      <p:sp>
        <p:nvSpPr>
          <p:cNvPr id="381" name="Google Shape;381;p63"/>
          <p:cNvSpPr txBox="1"/>
          <p:nvPr/>
        </p:nvSpPr>
        <p:spPr>
          <a:xfrm>
            <a:off x="570350" y="4973661"/>
            <a:ext cx="64200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Arial"/>
                <a:ea typeface="Arial"/>
                <a:cs typeface="Arial"/>
                <a:sym typeface="Arial"/>
              </a:rPr>
              <a:t>Éléments à revoir</a:t>
            </a:r>
            <a:endParaRPr b="0" i="0" sz="2100" u="none" cap="none" strike="noStrike">
              <a:solidFill>
                <a:srgbClr val="E2A77D"/>
              </a:solidFill>
              <a:latin typeface="Arial"/>
              <a:ea typeface="Arial"/>
              <a:cs typeface="Arial"/>
              <a:sym typeface="Arial"/>
            </a:endParaRPr>
          </a:p>
        </p:txBody>
      </p:sp>
      <p:sp>
        <p:nvSpPr>
          <p:cNvPr id="382" name="Google Shape;382;p63"/>
          <p:cNvSpPr txBox="1"/>
          <p:nvPr/>
        </p:nvSpPr>
        <p:spPr>
          <a:xfrm>
            <a:off x="570338" y="7687063"/>
            <a:ext cx="6420000" cy="1983600"/>
          </a:xfrm>
          <a:prstGeom prst="rect">
            <a:avLst/>
          </a:prstGeom>
          <a:noFill/>
          <a:ln>
            <a:noFill/>
          </a:ln>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Clr>
                <a:schemeClr val="dk1"/>
              </a:buClr>
              <a:buSzPts val="1600"/>
              <a:buFont typeface="Montserrat"/>
              <a:buChar char="●"/>
            </a:pPr>
            <a:r>
              <a:rPr lang="fr" sz="1600">
                <a:solidFill>
                  <a:schemeClr val="dk1"/>
                </a:solidFill>
              </a:rPr>
              <a:t>Renseigner la roue de positionnement escalier</a:t>
            </a:r>
            <a:endParaRPr sz="1600">
              <a:solidFill>
                <a:schemeClr val="dk1"/>
              </a:solidFill>
            </a:endParaRPr>
          </a:p>
        </p:txBody>
      </p:sp>
      <p:sp>
        <p:nvSpPr>
          <p:cNvPr id="383" name="Google Shape;383;p63"/>
          <p:cNvSpPr txBox="1"/>
          <p:nvPr/>
        </p:nvSpPr>
        <p:spPr>
          <a:xfrm>
            <a:off x="570363" y="7218158"/>
            <a:ext cx="64200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Arial"/>
                <a:ea typeface="Arial"/>
                <a:cs typeface="Arial"/>
                <a:sym typeface="Arial"/>
              </a:rPr>
              <a:t>Accompagnement et évaluation</a:t>
            </a:r>
            <a:endParaRPr b="0" i="0" sz="2100" u="none" cap="none" strike="noStrike">
              <a:solidFill>
                <a:srgbClr val="E2A77D"/>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7" name="Shape 387"/>
        <p:cNvGrpSpPr/>
        <p:nvPr/>
      </p:nvGrpSpPr>
      <p:grpSpPr>
        <a:xfrm>
          <a:off x="0" y="0"/>
          <a:ext cx="0" cy="0"/>
          <a:chOff x="0" y="0"/>
          <a:chExt cx="0" cy="0"/>
        </a:xfrm>
      </p:grpSpPr>
      <p:sp>
        <p:nvSpPr>
          <p:cNvPr id="388" name="Google Shape;388;p64"/>
          <p:cNvSpPr txBox="1"/>
          <p:nvPr/>
        </p:nvSpPr>
        <p:spPr>
          <a:xfrm>
            <a:off x="0" y="255755"/>
            <a:ext cx="7560300" cy="5022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600"/>
              </a:spcAft>
              <a:buClr>
                <a:srgbClr val="000000"/>
              </a:buClr>
              <a:buSzPts val="2400"/>
              <a:buFont typeface="Arial"/>
              <a:buNone/>
            </a:pPr>
            <a:r>
              <a:rPr b="1" lang="fr" sz="2400">
                <a:solidFill>
                  <a:schemeClr val="dk1"/>
                </a:solidFill>
                <a:latin typeface="Montserrat"/>
                <a:ea typeface="Montserrat"/>
                <a:cs typeface="Montserrat"/>
                <a:sym typeface="Montserrat"/>
              </a:rPr>
              <a:t>TP Métallier</a:t>
            </a:r>
            <a:r>
              <a:rPr b="1" i="0" lang="fr" sz="2400" u="none" cap="none" strike="noStrike">
                <a:solidFill>
                  <a:schemeClr val="dk1"/>
                </a:solidFill>
                <a:latin typeface="Montserrat"/>
                <a:ea typeface="Montserrat"/>
                <a:cs typeface="Montserrat"/>
                <a:sym typeface="Montserrat"/>
              </a:rPr>
              <a:t> : module 3</a:t>
            </a:r>
            <a:endParaRPr b="1" i="0" sz="2400" u="none" cap="none" strike="noStrike">
              <a:solidFill>
                <a:schemeClr val="dk1"/>
              </a:solidFill>
              <a:latin typeface="Montserrat"/>
              <a:ea typeface="Montserrat"/>
              <a:cs typeface="Montserrat"/>
              <a:sym typeface="Montserrat"/>
            </a:endParaRPr>
          </a:p>
        </p:txBody>
      </p:sp>
      <p:sp>
        <p:nvSpPr>
          <p:cNvPr id="389" name="Google Shape;389;p64"/>
          <p:cNvSpPr txBox="1"/>
          <p:nvPr/>
        </p:nvSpPr>
        <p:spPr>
          <a:xfrm>
            <a:off x="338865" y="757964"/>
            <a:ext cx="6882600" cy="663900"/>
          </a:xfrm>
          <a:prstGeom prst="rect">
            <a:avLst/>
          </a:prstGeom>
          <a:noFill/>
          <a:ln>
            <a:noFill/>
          </a:ln>
        </p:spPr>
        <p:txBody>
          <a:bodyPr anchorCtr="0" anchor="t" bIns="91425" lIns="91425" spcFirstLastPara="1" rIns="91425" wrap="square" tIns="91425">
            <a:noAutofit/>
          </a:bodyPr>
          <a:lstStyle/>
          <a:p>
            <a:pPr indent="0" lvl="0" marL="0" marR="0" rtl="0" algn="ctr">
              <a:lnSpc>
                <a:spcPct val="95000"/>
              </a:lnSpc>
              <a:spcBef>
                <a:spcPts val="0"/>
              </a:spcBef>
              <a:spcAft>
                <a:spcPts val="1200"/>
              </a:spcAft>
              <a:buClr>
                <a:srgbClr val="000000"/>
              </a:buClr>
              <a:buSzPts val="700"/>
              <a:buFont typeface="Arial"/>
              <a:buNone/>
            </a:pPr>
            <a:r>
              <a:rPr b="1" i="1" lang="fr">
                <a:latin typeface="Montserrat"/>
                <a:ea typeface="Montserrat"/>
                <a:cs typeface="Montserrat"/>
                <a:sym typeface="Montserrat"/>
              </a:rPr>
              <a:t>Escalier-étagère et rampe</a:t>
            </a:r>
            <a:endParaRPr b="1" i="1" sz="1400" u="none" cap="none" strike="noStrike">
              <a:solidFill>
                <a:schemeClr val="dk1"/>
              </a:solidFill>
              <a:latin typeface="Montserrat"/>
              <a:ea typeface="Montserrat"/>
              <a:cs typeface="Montserrat"/>
              <a:sym typeface="Montserrat"/>
            </a:endParaRPr>
          </a:p>
        </p:txBody>
      </p:sp>
      <p:sp>
        <p:nvSpPr>
          <p:cNvPr id="390" name="Google Shape;390;p64"/>
          <p:cNvSpPr txBox="1"/>
          <p:nvPr/>
        </p:nvSpPr>
        <p:spPr>
          <a:xfrm>
            <a:off x="338865" y="1421877"/>
            <a:ext cx="3441300" cy="57315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Durée : </a:t>
            </a:r>
            <a:r>
              <a:rPr i="1" lang="fr" sz="1200">
                <a:solidFill>
                  <a:schemeClr val="dk1"/>
                </a:solidFill>
                <a:latin typeface="Montserrat"/>
                <a:ea typeface="Montserrat"/>
                <a:cs typeface="Montserrat"/>
                <a:sym typeface="Montserrat"/>
              </a:rPr>
              <a:t>70h</a:t>
            </a:r>
            <a:endParaRPr b="0" i="1" sz="1200" u="none" cap="none" strike="noStrike">
              <a:solidFill>
                <a:schemeClr val="dk1"/>
              </a:solidFill>
              <a:latin typeface="Montserrat"/>
              <a:ea typeface="Montserrat"/>
              <a:cs typeface="Montserrat"/>
              <a:sym typeface="Montserrat"/>
            </a:endParaRPr>
          </a:p>
          <a:p>
            <a:pPr indent="-298450" lvl="0" marL="457200" marR="0" rtl="0" algn="l">
              <a:lnSpc>
                <a:spcPct val="100000"/>
              </a:lnSpc>
              <a:spcBef>
                <a:spcPts val="1200"/>
              </a:spcBef>
              <a:spcAft>
                <a:spcPts val="0"/>
              </a:spcAft>
              <a:buClr>
                <a:schemeClr val="dk1"/>
              </a:buClr>
              <a:buSzPts val="1100"/>
              <a:buFont typeface="Montserrat"/>
              <a:buChar char="●"/>
            </a:pPr>
            <a:r>
              <a:rPr b="0" i="0" lang="fr" sz="1100" u="none" cap="none" strike="noStrike">
                <a:solidFill>
                  <a:schemeClr val="dk1"/>
                </a:solidFill>
                <a:latin typeface="Montserrat"/>
                <a:ea typeface="Montserrat"/>
                <a:cs typeface="Montserrat"/>
                <a:sym typeface="Montserrat"/>
              </a:rPr>
              <a:t>Métier : </a:t>
            </a:r>
            <a:r>
              <a:rPr lang="fr" sz="1100">
                <a:solidFill>
                  <a:schemeClr val="dk1"/>
                </a:solidFill>
                <a:latin typeface="Montserrat"/>
                <a:ea typeface="Montserrat"/>
                <a:cs typeface="Montserrat"/>
                <a:sym typeface="Montserrat"/>
              </a:rPr>
              <a:t>70</a:t>
            </a:r>
            <a:r>
              <a:rPr b="0" i="0" lang="fr" sz="1100" u="none" cap="none" strike="noStrike">
                <a:solidFill>
                  <a:schemeClr val="dk1"/>
                </a:solidFill>
                <a:latin typeface="Montserrat"/>
                <a:ea typeface="Montserrat"/>
                <a:cs typeface="Montserrat"/>
                <a:sym typeface="Montserrat"/>
              </a:rPr>
              <a:t>h</a:t>
            </a:r>
            <a:endParaRPr b="0" i="0" sz="1100" u="none" cap="none" strike="noStrike">
              <a:solidFill>
                <a:schemeClr val="dk1"/>
              </a:solidFill>
              <a:latin typeface="Montserrat"/>
              <a:ea typeface="Montserrat"/>
              <a:cs typeface="Montserrat"/>
              <a:sym typeface="Montserrat"/>
            </a:endParaRPr>
          </a:p>
          <a:p>
            <a:pPr indent="-298450" lvl="0" marL="457200" marR="0" rtl="0" algn="l">
              <a:lnSpc>
                <a:spcPct val="100000"/>
              </a:lnSpc>
              <a:spcBef>
                <a:spcPts val="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TPP : 10h</a:t>
            </a:r>
            <a:endParaRPr sz="11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700"/>
              <a:buFont typeface="Arial"/>
              <a:buNone/>
            </a:pPr>
            <a:r>
              <a:t/>
            </a:r>
            <a:endParaRPr b="1" i="0" sz="14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Livrable : </a:t>
            </a:r>
            <a:r>
              <a:rPr i="1" lang="fr" sz="1300">
                <a:solidFill>
                  <a:schemeClr val="dk1"/>
                </a:solidFill>
                <a:latin typeface="Montserrat"/>
                <a:ea typeface="Montserrat"/>
                <a:cs typeface="Montserrat"/>
                <a:sym typeface="Montserrat"/>
              </a:rPr>
              <a:t>Escalier-étagère et rampe</a:t>
            </a:r>
            <a:endParaRPr i="1" sz="1300">
              <a:solidFill>
                <a:schemeClr val="dk1"/>
              </a:solidFill>
              <a:latin typeface="Montserrat"/>
              <a:ea typeface="Montserrat"/>
              <a:cs typeface="Montserrat"/>
              <a:sym typeface="Montserrat"/>
            </a:endParaRPr>
          </a:p>
          <a:p>
            <a:pPr indent="0" lvl="0" marL="0" marR="0" rtl="0" algn="l">
              <a:lnSpc>
                <a:spcPct val="95000"/>
              </a:lnSpc>
              <a:spcBef>
                <a:spcPts val="120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Aptitudes abordées : </a:t>
            </a:r>
            <a:endParaRPr b="1" sz="13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0" i="0" lang="fr" sz="1100" u="none" cap="none" strike="noStrike">
                <a:solidFill>
                  <a:srgbClr val="000000"/>
                </a:solidFill>
                <a:latin typeface="Montserrat"/>
                <a:ea typeface="Montserrat"/>
                <a:cs typeface="Montserrat"/>
                <a:sym typeface="Montserrat"/>
              </a:rPr>
              <a:t>Diagnostiquer les besoins du commanditaire</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Organiser l'environnement de travail</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Débiter les éléments</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Maintenir l'outillage, le matériel et les machines</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Équiper l'ouvrage</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Rendre compte du déroulement d'un chantier</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Assurer le transport de l'ouvrage et du matériel</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Préparer la zone de travail et le support</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lang="fr" sz="1100">
                <a:latin typeface="Montserrat"/>
                <a:ea typeface="Montserrat"/>
                <a:cs typeface="Montserrat"/>
                <a:sym typeface="Montserrat"/>
              </a:rPr>
              <a:t>Promouvoir son entreprise et son métier</a:t>
            </a:r>
            <a:endParaRPr sz="11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700"/>
              <a:buFont typeface="Arial"/>
              <a:buNone/>
            </a:pPr>
            <a:r>
              <a:t/>
            </a:r>
            <a:endParaRPr b="0" i="0" sz="1200" u="none" cap="none" strike="noStrike">
              <a:solidFill>
                <a:schemeClr val="dk1"/>
              </a:solidFill>
              <a:highlight>
                <a:srgbClr val="F9CB9C"/>
              </a:highlight>
              <a:latin typeface="Montserrat"/>
              <a:ea typeface="Montserrat"/>
              <a:cs typeface="Montserrat"/>
              <a:sym typeface="Montserrat"/>
            </a:endParaRPr>
          </a:p>
          <a:p>
            <a:pPr indent="0" lvl="0" marL="0" marR="0" rtl="0" algn="l">
              <a:lnSpc>
                <a:spcPct val="95000"/>
              </a:lnSpc>
              <a:spcBef>
                <a:spcPts val="0"/>
              </a:spcBef>
              <a:spcAft>
                <a:spcPts val="0"/>
              </a:spcAft>
              <a:buClr>
                <a:srgbClr val="000000"/>
              </a:buClr>
              <a:buSzPts val="700"/>
              <a:buFont typeface="Arial"/>
              <a:buNone/>
            </a:pPr>
            <a:r>
              <a:rPr b="1" i="0" lang="fr" sz="1300" u="none" cap="none" strike="noStrike">
                <a:solidFill>
                  <a:schemeClr val="dk1"/>
                </a:solidFill>
                <a:latin typeface="Montserrat"/>
                <a:ea typeface="Montserrat"/>
                <a:cs typeface="Montserrat"/>
                <a:sym typeface="Montserrat"/>
              </a:rPr>
              <a:t>Aptitudes évaluées : </a:t>
            </a:r>
            <a:endParaRPr b="1" i="0" sz="13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b="0" i="0" lang="fr" sz="1100" u="none" cap="none" strike="noStrike">
                <a:solidFill>
                  <a:schemeClr val="dk1"/>
                </a:solidFill>
                <a:latin typeface="Montserrat"/>
                <a:ea typeface="Montserrat"/>
                <a:cs typeface="Montserrat"/>
                <a:sym typeface="Montserrat"/>
              </a:rPr>
              <a:t>Relever l'existant</a:t>
            </a:r>
            <a:endParaRPr b="0" i="0" sz="11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Proposer des solutions constructives</a:t>
            </a:r>
            <a:endParaRPr sz="11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Préparer, tracer et réaliser les usinages</a:t>
            </a:r>
            <a:endParaRPr sz="11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Monter l'ouvrage</a:t>
            </a:r>
            <a:endParaRPr sz="11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Obtenir la validation du commanditaire</a:t>
            </a:r>
            <a:endParaRPr sz="11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Préparer et assurer la finition de l'ouvrage</a:t>
            </a:r>
            <a:endParaRPr sz="11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Modéliser le projet en 2D / 3D</a:t>
            </a:r>
            <a:endParaRPr sz="11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Mettre en forme (cintrer, forger, plier)</a:t>
            </a:r>
            <a:endParaRPr sz="11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 sz="1100">
                <a:solidFill>
                  <a:schemeClr val="dk1"/>
                </a:solidFill>
                <a:latin typeface="Montserrat"/>
                <a:ea typeface="Montserrat"/>
                <a:cs typeface="Montserrat"/>
                <a:sym typeface="Montserrat"/>
              </a:rPr>
              <a:t>Installer l'ouvrage</a:t>
            </a:r>
            <a:endParaRPr sz="1100">
              <a:solidFill>
                <a:schemeClr val="dk1"/>
              </a:solidFill>
              <a:latin typeface="Montserrat"/>
              <a:ea typeface="Montserrat"/>
              <a:cs typeface="Montserrat"/>
              <a:sym typeface="Montserrat"/>
            </a:endParaRPr>
          </a:p>
        </p:txBody>
      </p:sp>
      <p:sp>
        <p:nvSpPr>
          <p:cNvPr id="391" name="Google Shape;391;p64"/>
          <p:cNvSpPr txBox="1"/>
          <p:nvPr/>
        </p:nvSpPr>
        <p:spPr>
          <a:xfrm>
            <a:off x="338865" y="7451314"/>
            <a:ext cx="6882600" cy="24621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Dossier livrable : </a:t>
            </a:r>
            <a:endParaRPr b="1" i="0" sz="1300" u="none" cap="none" strike="noStrike">
              <a:solidFill>
                <a:srgbClr val="000000"/>
              </a:solidFill>
              <a:latin typeface="Montserrat"/>
              <a:ea typeface="Montserrat"/>
              <a:cs typeface="Montserrat"/>
              <a:sym typeface="Montserrat"/>
            </a:endParaRPr>
          </a:p>
          <a:p>
            <a:pPr indent="-311150" lvl="0" marL="457200" marR="0" rtl="0" algn="l">
              <a:lnSpc>
                <a:spcPct val="115000"/>
              </a:lnSpc>
              <a:spcBef>
                <a:spcPts val="1200"/>
              </a:spcBef>
              <a:spcAft>
                <a:spcPts val="0"/>
              </a:spcAft>
              <a:buClr>
                <a:srgbClr val="000000"/>
              </a:buClr>
              <a:buSzPts val="1300"/>
              <a:buFont typeface="Montserrat"/>
              <a:buChar char="●"/>
            </a:pPr>
            <a:r>
              <a:rPr b="0" i="0" lang="fr" sz="1100" u="none" cap="none" strike="noStrike">
                <a:solidFill>
                  <a:srgbClr val="000000"/>
                </a:solidFill>
                <a:latin typeface="Montserrat"/>
                <a:ea typeface="Montserrat"/>
                <a:cs typeface="Montserrat"/>
                <a:sym typeface="Montserrat"/>
              </a:rPr>
              <a:t>Maquette 3D</a:t>
            </a:r>
            <a:endParaRPr b="0" i="0" sz="1100" u="none" cap="none" strike="noStrike">
              <a:solidFill>
                <a:srgbClr val="000000"/>
              </a:solidFill>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lang="fr" sz="1100">
                <a:latin typeface="Montserrat"/>
                <a:ea typeface="Montserrat"/>
                <a:cs typeface="Montserrat"/>
                <a:sym typeface="Montserrat"/>
              </a:rPr>
              <a:t>Plan</a:t>
            </a:r>
            <a:endParaRPr b="0" i="0" sz="1100" u="none" cap="none" strike="noStrike">
              <a:solidFill>
                <a:srgbClr val="000000"/>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p:txBody>
      </p:sp>
      <p:pic>
        <p:nvPicPr>
          <p:cNvPr id="392" name="Google Shape;392;p64"/>
          <p:cNvPicPr preferRelativeResize="0"/>
          <p:nvPr/>
        </p:nvPicPr>
        <p:blipFill>
          <a:blip r:embed="rId4">
            <a:alphaModFix/>
          </a:blip>
          <a:stretch>
            <a:fillRect/>
          </a:stretch>
        </p:blipFill>
        <p:spPr>
          <a:xfrm>
            <a:off x="4023250" y="1628600"/>
            <a:ext cx="2882375" cy="2183300"/>
          </a:xfrm>
          <a:prstGeom prst="rect">
            <a:avLst/>
          </a:prstGeom>
          <a:solidFill>
            <a:schemeClr val="lt2"/>
          </a:solidFill>
          <a:ln cap="flat" cmpd="sng" w="9525">
            <a:solidFill>
              <a:schemeClr val="dk2"/>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sp>
        <p:nvSpPr>
          <p:cNvPr id="397" name="Google Shape;397;p65"/>
          <p:cNvSpPr txBox="1"/>
          <p:nvPr/>
        </p:nvSpPr>
        <p:spPr>
          <a:xfrm>
            <a:off x="0" y="255755"/>
            <a:ext cx="7560300" cy="502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600"/>
              </a:spcAft>
              <a:buClr>
                <a:schemeClr val="dk1"/>
              </a:buClr>
              <a:buSzPts val="2400"/>
              <a:buFont typeface="Arial"/>
              <a:buNone/>
            </a:pPr>
            <a:r>
              <a:rPr b="1" lang="fr" sz="2400">
                <a:solidFill>
                  <a:schemeClr val="dk1"/>
                </a:solidFill>
                <a:latin typeface="Montserrat"/>
                <a:ea typeface="Montserrat"/>
                <a:cs typeface="Montserrat"/>
                <a:sym typeface="Montserrat"/>
              </a:rPr>
              <a:t>TP Métallier : module 3</a:t>
            </a:r>
            <a:endParaRPr b="1" sz="2400">
              <a:solidFill>
                <a:schemeClr val="dk1"/>
              </a:solidFill>
              <a:latin typeface="Montserrat"/>
              <a:ea typeface="Montserrat"/>
              <a:cs typeface="Montserrat"/>
              <a:sym typeface="Montserrat"/>
            </a:endParaRPr>
          </a:p>
        </p:txBody>
      </p:sp>
      <p:sp>
        <p:nvSpPr>
          <p:cNvPr id="398" name="Google Shape;398;p65"/>
          <p:cNvSpPr txBox="1"/>
          <p:nvPr/>
        </p:nvSpPr>
        <p:spPr>
          <a:xfrm>
            <a:off x="338878" y="7105631"/>
            <a:ext cx="6882600" cy="14670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Outillage et matériel spécifique : </a:t>
            </a:r>
            <a:endParaRPr b="0" i="0" sz="1000" u="none" cap="none" strike="noStrike">
              <a:solidFill>
                <a:srgbClr val="000000"/>
              </a:solidFill>
              <a:latin typeface="Montserrat"/>
              <a:ea typeface="Montserrat"/>
              <a:cs typeface="Montserrat"/>
              <a:sym typeface="Montserrat"/>
            </a:endParaRPr>
          </a:p>
          <a:p>
            <a:pPr indent="-298450" lvl="0" marL="457200" marR="0" rtl="0" algn="l">
              <a:lnSpc>
                <a:spcPct val="95000"/>
              </a:lnSpc>
              <a:spcBef>
                <a:spcPts val="120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Ordinateur pourvu du logiciel et d’une licence AutoCAD</a:t>
            </a:r>
            <a:endParaRPr b="0" i="0" sz="1100" u="none" cap="none" strike="noStrike">
              <a:solidFill>
                <a:schemeClr val="dk1"/>
              </a:solidFill>
              <a:latin typeface="Montserrat"/>
              <a:ea typeface="Montserrat"/>
              <a:cs typeface="Montserrat"/>
              <a:sym typeface="Montserrat"/>
            </a:endParaRPr>
          </a:p>
          <a:p>
            <a:pPr indent="0" lvl="0" marL="0" marR="0" rtl="0" algn="l">
              <a:lnSpc>
                <a:spcPct val="115000"/>
              </a:lnSpc>
              <a:spcBef>
                <a:spcPts val="120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p:txBody>
      </p:sp>
      <p:sp>
        <p:nvSpPr>
          <p:cNvPr id="399" name="Google Shape;399;p65"/>
          <p:cNvSpPr txBox="1"/>
          <p:nvPr/>
        </p:nvSpPr>
        <p:spPr>
          <a:xfrm>
            <a:off x="338878" y="8477409"/>
            <a:ext cx="6882600" cy="14670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Documents d’accompagnement et d’évaluation : </a:t>
            </a:r>
            <a:endParaRPr b="1" sz="1300">
              <a:latin typeface="Montserrat"/>
              <a:ea typeface="Montserrat"/>
              <a:cs typeface="Montserrat"/>
              <a:sym typeface="Montserrat"/>
            </a:endParaRPr>
          </a:p>
          <a:p>
            <a:pPr indent="0" lvl="0" marL="0" marR="0" rtl="0" algn="l">
              <a:lnSpc>
                <a:spcPct val="95000"/>
              </a:lnSpc>
              <a:spcBef>
                <a:spcPts val="0"/>
              </a:spcBef>
              <a:spcAft>
                <a:spcPts val="0"/>
              </a:spcAft>
              <a:buClr>
                <a:srgbClr val="000000"/>
              </a:buClr>
              <a:buSzPts val="1300"/>
              <a:buFont typeface="Arial"/>
              <a:buNone/>
            </a:pPr>
            <a:r>
              <a:t/>
            </a:r>
            <a:endParaRPr b="1" sz="1300">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lang="fr" sz="1100">
                <a:latin typeface="Montserrat"/>
                <a:ea typeface="Montserrat"/>
                <a:cs typeface="Montserrat"/>
                <a:sym typeface="Montserrat"/>
              </a:rPr>
              <a:t>Grille d'évaluation Module 3</a:t>
            </a:r>
            <a:endParaRPr sz="1100">
              <a:latin typeface="Montserrat"/>
              <a:ea typeface="Montserrat"/>
              <a:cs typeface="Montserrat"/>
              <a:sym typeface="Montserrat"/>
            </a:endParaRPr>
          </a:p>
          <a:p>
            <a:pPr indent="-298450" lvl="0" marL="457200" marR="0" rtl="0" algn="l">
              <a:lnSpc>
                <a:spcPct val="115000"/>
              </a:lnSpc>
              <a:spcBef>
                <a:spcPts val="0"/>
              </a:spcBef>
              <a:spcAft>
                <a:spcPts val="0"/>
              </a:spcAft>
              <a:buClr>
                <a:srgbClr val="000000"/>
              </a:buClr>
              <a:buSzPts val="1100"/>
              <a:buFont typeface="Montserrat"/>
              <a:buChar char="●"/>
            </a:pPr>
            <a:r>
              <a:rPr lang="fr" sz="1100">
                <a:latin typeface="Montserrat"/>
                <a:ea typeface="Montserrat"/>
                <a:cs typeface="Montserrat"/>
                <a:sym typeface="Montserrat"/>
              </a:rPr>
              <a:t>Roue de positionnement - Escalier</a:t>
            </a:r>
            <a:endParaRPr sz="1100">
              <a:latin typeface="Montserrat"/>
              <a:ea typeface="Montserrat"/>
              <a:cs typeface="Montserrat"/>
              <a:sym typeface="Montserrat"/>
            </a:endParaRPr>
          </a:p>
        </p:txBody>
      </p:sp>
      <p:sp>
        <p:nvSpPr>
          <p:cNvPr id="400" name="Google Shape;400;p65"/>
          <p:cNvSpPr txBox="1"/>
          <p:nvPr/>
        </p:nvSpPr>
        <p:spPr>
          <a:xfrm>
            <a:off x="338865" y="824390"/>
            <a:ext cx="6882600" cy="663900"/>
          </a:xfrm>
          <a:prstGeom prst="rect">
            <a:avLst/>
          </a:prstGeom>
          <a:noFill/>
          <a:ln>
            <a:noFill/>
          </a:ln>
        </p:spPr>
        <p:txBody>
          <a:bodyPr anchorCtr="0" anchor="t" bIns="91425" lIns="91425" spcFirstLastPara="1" rIns="91425" wrap="square" tIns="91425">
            <a:noAutofit/>
          </a:bodyPr>
          <a:lstStyle/>
          <a:p>
            <a:pPr indent="0" lvl="0" marL="0" marR="0" rtl="0" algn="ctr">
              <a:lnSpc>
                <a:spcPct val="95000"/>
              </a:lnSpc>
              <a:spcBef>
                <a:spcPts val="0"/>
              </a:spcBef>
              <a:spcAft>
                <a:spcPts val="0"/>
              </a:spcAft>
              <a:buClr>
                <a:schemeClr val="dk1"/>
              </a:buClr>
              <a:buSzPts val="700"/>
              <a:buFont typeface="Arial"/>
              <a:buNone/>
            </a:pPr>
            <a:r>
              <a:rPr b="1" i="1" lang="fr">
                <a:solidFill>
                  <a:schemeClr val="dk1"/>
                </a:solidFill>
                <a:latin typeface="Montserrat"/>
                <a:ea typeface="Montserrat"/>
                <a:cs typeface="Montserrat"/>
                <a:sym typeface="Montserrat"/>
              </a:rPr>
              <a:t>Escalier-étagère et rampe</a:t>
            </a:r>
            <a:endParaRPr b="1" i="1">
              <a:solidFill>
                <a:schemeClr val="dk1"/>
              </a:solidFill>
              <a:latin typeface="Montserrat"/>
              <a:ea typeface="Montserrat"/>
              <a:cs typeface="Montserrat"/>
              <a:sym typeface="Montserrat"/>
            </a:endParaRPr>
          </a:p>
          <a:p>
            <a:pPr indent="0" lvl="0" marL="0" marR="0" rtl="0" algn="ctr">
              <a:lnSpc>
                <a:spcPct val="95000"/>
              </a:lnSpc>
              <a:spcBef>
                <a:spcPts val="1200"/>
              </a:spcBef>
              <a:spcAft>
                <a:spcPts val="1200"/>
              </a:spcAft>
              <a:buClr>
                <a:srgbClr val="000000"/>
              </a:buClr>
              <a:buSzPts val="700"/>
              <a:buFont typeface="Arial"/>
              <a:buNone/>
            </a:pPr>
            <a:r>
              <a:t/>
            </a:r>
            <a:endParaRPr b="1" i="0" sz="1400" u="none" cap="none" strike="noStrike">
              <a:solidFill>
                <a:srgbClr val="000000"/>
              </a:solidFill>
              <a:latin typeface="Montserrat"/>
              <a:ea typeface="Montserrat"/>
              <a:cs typeface="Montserrat"/>
              <a:sym typeface="Montserrat"/>
            </a:endParaRPr>
          </a:p>
        </p:txBody>
      </p:sp>
      <p:sp>
        <p:nvSpPr>
          <p:cNvPr id="401" name="Google Shape;401;p65"/>
          <p:cNvSpPr txBox="1"/>
          <p:nvPr/>
        </p:nvSpPr>
        <p:spPr>
          <a:xfrm>
            <a:off x="338875" y="1348009"/>
            <a:ext cx="6882600" cy="20700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Activités liées aux connaissances :</a:t>
            </a:r>
            <a:endParaRPr b="1" i="0" sz="1300" u="none" cap="none" strike="noStrike">
              <a:solidFill>
                <a:srgbClr val="000000"/>
              </a:solidFill>
              <a:latin typeface="Montserrat"/>
              <a:ea typeface="Montserrat"/>
              <a:cs typeface="Montserrat"/>
              <a:sym typeface="Montserrat"/>
            </a:endParaRPr>
          </a:p>
          <a:p>
            <a:pPr indent="0" lvl="0" marL="0" marR="0" rtl="0" algn="l">
              <a:lnSpc>
                <a:spcPct val="95000"/>
              </a:lnSpc>
              <a:spcBef>
                <a:spcPts val="0"/>
              </a:spcBef>
              <a:spcAft>
                <a:spcPts val="0"/>
              </a:spcAft>
              <a:buClr>
                <a:srgbClr val="000000"/>
              </a:buClr>
              <a:buSzPts val="1300"/>
              <a:buFont typeface="Arial"/>
              <a:buNone/>
            </a:pPr>
            <a:r>
              <a:t/>
            </a:r>
            <a:endParaRPr b="1" sz="1300">
              <a:latin typeface="Montserrat"/>
              <a:ea typeface="Montserrat"/>
              <a:cs typeface="Montserrat"/>
              <a:sym typeface="Montserrat"/>
            </a:endParaRPr>
          </a:p>
          <a:p>
            <a:pPr indent="-298450" lvl="0" marL="457200" marR="0" rtl="0" algn="l">
              <a:lnSpc>
                <a:spcPct val="100000"/>
              </a:lnSpc>
              <a:spcBef>
                <a:spcPts val="0"/>
              </a:spcBef>
              <a:spcAft>
                <a:spcPts val="0"/>
              </a:spcAft>
              <a:buClr>
                <a:srgbClr val="000000"/>
              </a:buClr>
              <a:buSzPts val="1100"/>
              <a:buFont typeface="Montserrat"/>
              <a:buChar char="●"/>
            </a:pPr>
            <a:r>
              <a:rPr lang="fr" sz="1100">
                <a:latin typeface="Montserrat"/>
                <a:ea typeface="Montserrat"/>
                <a:cs typeface="Montserrat"/>
                <a:sym typeface="Montserrat"/>
              </a:rPr>
              <a:t>N°1 Vie de l'alternance : début de stage</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100">
                <a:latin typeface="Montserrat"/>
                <a:ea typeface="Montserrat"/>
                <a:cs typeface="Montserrat"/>
                <a:sym typeface="Montserrat"/>
              </a:rPr>
              <a:t>N°2 Suivi progression </a:t>
            </a:r>
            <a:endParaRPr sz="1100">
              <a:latin typeface="Montserrat"/>
              <a:ea typeface="Montserrat"/>
              <a:cs typeface="Montserrat"/>
              <a:sym typeface="Montserrat"/>
            </a:endParaRPr>
          </a:p>
          <a:p>
            <a:pPr indent="-298450" lvl="0" marL="457200" marR="0" rtl="0" algn="l">
              <a:lnSpc>
                <a:spcPct val="100000"/>
              </a:lnSpc>
              <a:spcBef>
                <a:spcPts val="0"/>
              </a:spcBef>
              <a:spcAft>
                <a:spcPts val="0"/>
              </a:spcAft>
              <a:buSzPts val="1100"/>
              <a:buFont typeface="Montserrat"/>
              <a:buChar char="●"/>
            </a:pPr>
            <a:r>
              <a:rPr lang="fr" sz="1200">
                <a:latin typeface="Montserrat"/>
                <a:ea typeface="Montserrat"/>
                <a:cs typeface="Montserrat"/>
                <a:sym typeface="Montserrat"/>
              </a:rPr>
              <a:t>N°3 Étude des ressources professionnelles</a:t>
            </a:r>
            <a:endParaRPr sz="1200">
              <a:latin typeface="Montserrat"/>
              <a:ea typeface="Montserrat"/>
              <a:cs typeface="Montserrat"/>
              <a:sym typeface="Montserrat"/>
            </a:endParaRPr>
          </a:p>
          <a:p>
            <a:pPr indent="-304800" lvl="0" marL="457200" marR="0" rtl="0" algn="l">
              <a:lnSpc>
                <a:spcPct val="100000"/>
              </a:lnSpc>
              <a:spcBef>
                <a:spcPts val="0"/>
              </a:spcBef>
              <a:spcAft>
                <a:spcPts val="0"/>
              </a:spcAft>
              <a:buSzPts val="1200"/>
              <a:buFont typeface="Montserrat"/>
              <a:buChar char="●"/>
            </a:pPr>
            <a:r>
              <a:rPr lang="fr" sz="1200">
                <a:latin typeface="Montserrat"/>
                <a:ea typeface="Montserrat"/>
                <a:cs typeface="Montserrat"/>
                <a:sym typeface="Montserrat"/>
              </a:rPr>
              <a:t>N°10 Vie de l'alternance : fin de semaine 1</a:t>
            </a:r>
            <a:endParaRPr sz="1200">
              <a:latin typeface="Montserrat"/>
              <a:ea typeface="Montserrat"/>
              <a:cs typeface="Montserrat"/>
              <a:sym typeface="Montserrat"/>
            </a:endParaRPr>
          </a:p>
          <a:p>
            <a:pPr indent="-304800" lvl="0" marL="457200" marR="0" rtl="0" algn="l">
              <a:lnSpc>
                <a:spcPct val="100000"/>
              </a:lnSpc>
              <a:spcBef>
                <a:spcPts val="0"/>
              </a:spcBef>
              <a:spcAft>
                <a:spcPts val="0"/>
              </a:spcAft>
              <a:buSzPts val="1200"/>
              <a:buFont typeface="Montserrat"/>
              <a:buChar char="●"/>
            </a:pPr>
            <a:r>
              <a:rPr lang="fr" sz="1200">
                <a:latin typeface="Montserrat"/>
                <a:ea typeface="Montserrat"/>
                <a:cs typeface="Montserrat"/>
                <a:sym typeface="Montserrat"/>
              </a:rPr>
              <a:t>N°12 Vie de l'alternance : début semaine 2</a:t>
            </a:r>
            <a:endParaRPr sz="1200">
              <a:latin typeface="Montserrat"/>
              <a:ea typeface="Montserrat"/>
              <a:cs typeface="Montserrat"/>
              <a:sym typeface="Montserrat"/>
            </a:endParaRPr>
          </a:p>
          <a:p>
            <a:pPr indent="-304800" lvl="0" marL="457200" marR="0" rtl="0" algn="l">
              <a:lnSpc>
                <a:spcPct val="100000"/>
              </a:lnSpc>
              <a:spcBef>
                <a:spcPts val="0"/>
              </a:spcBef>
              <a:spcAft>
                <a:spcPts val="0"/>
              </a:spcAft>
              <a:buSzPts val="1200"/>
              <a:buFont typeface="Montserrat"/>
              <a:buChar char="●"/>
            </a:pPr>
            <a:r>
              <a:rPr lang="fr" sz="1200">
                <a:latin typeface="Montserrat"/>
                <a:ea typeface="Montserrat"/>
                <a:cs typeface="Montserrat"/>
                <a:sym typeface="Montserrat"/>
              </a:rPr>
              <a:t>N°13 Préparation à la fabrication</a:t>
            </a:r>
            <a:endParaRPr sz="1200">
              <a:latin typeface="Montserrat"/>
              <a:ea typeface="Montserrat"/>
              <a:cs typeface="Montserrat"/>
              <a:sym typeface="Montserrat"/>
            </a:endParaRPr>
          </a:p>
          <a:p>
            <a:pPr indent="-304800" lvl="0" marL="457200" marR="0" rtl="0" algn="l">
              <a:lnSpc>
                <a:spcPct val="100000"/>
              </a:lnSpc>
              <a:spcBef>
                <a:spcPts val="0"/>
              </a:spcBef>
              <a:spcAft>
                <a:spcPts val="0"/>
              </a:spcAft>
              <a:buSzPts val="1200"/>
              <a:buFont typeface="Montserrat"/>
              <a:buChar char="●"/>
            </a:pPr>
            <a:r>
              <a:rPr lang="fr" sz="1200">
                <a:latin typeface="Montserrat"/>
                <a:ea typeface="Montserrat"/>
                <a:cs typeface="Montserrat"/>
                <a:sym typeface="Montserrat"/>
              </a:rPr>
              <a:t>N°17 Dossier professionnel TP métallier</a:t>
            </a:r>
            <a:endParaRPr sz="1200">
              <a:latin typeface="Montserrat"/>
              <a:ea typeface="Montserrat"/>
              <a:cs typeface="Montserrat"/>
              <a:sym typeface="Montserrat"/>
            </a:endParaRPr>
          </a:p>
          <a:p>
            <a:pPr indent="-304800" lvl="0" marL="457200" marR="0" rtl="0" algn="l">
              <a:lnSpc>
                <a:spcPct val="100000"/>
              </a:lnSpc>
              <a:spcBef>
                <a:spcPts val="0"/>
              </a:spcBef>
              <a:spcAft>
                <a:spcPts val="0"/>
              </a:spcAft>
              <a:buSzPts val="1200"/>
              <a:buFont typeface="Montserrat"/>
              <a:buChar char="●"/>
            </a:pPr>
            <a:r>
              <a:rPr lang="fr" sz="1200">
                <a:latin typeface="Montserrat"/>
                <a:ea typeface="Montserrat"/>
                <a:cs typeface="Montserrat"/>
                <a:sym typeface="Montserrat"/>
              </a:rPr>
              <a:t>N°18 Vie de l'alternance : fin de stage</a:t>
            </a:r>
            <a:endParaRPr sz="1200">
              <a:latin typeface="Montserrat"/>
              <a:ea typeface="Montserrat"/>
              <a:cs typeface="Montserrat"/>
              <a:sym typeface="Montserrat"/>
            </a:endParaRPr>
          </a:p>
        </p:txBody>
      </p:sp>
      <p:sp>
        <p:nvSpPr>
          <p:cNvPr id="402" name="Google Shape;402;p65"/>
          <p:cNvSpPr txBox="1"/>
          <p:nvPr/>
        </p:nvSpPr>
        <p:spPr>
          <a:xfrm>
            <a:off x="338540" y="3418009"/>
            <a:ext cx="6882600" cy="27798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chemeClr val="dk1"/>
                </a:solidFill>
                <a:latin typeface="Montserrat"/>
                <a:ea typeface="Montserrat"/>
                <a:cs typeface="Montserrat"/>
                <a:sym typeface="Montserrat"/>
              </a:rPr>
              <a:t>Activités </a:t>
            </a:r>
            <a:r>
              <a:rPr b="1" i="0" lang="fr" sz="1300" u="none" cap="none" strike="noStrike">
                <a:solidFill>
                  <a:srgbClr val="000000"/>
                </a:solidFill>
                <a:latin typeface="Montserrat"/>
                <a:ea typeface="Montserrat"/>
                <a:cs typeface="Montserrat"/>
                <a:sym typeface="Montserrat"/>
              </a:rPr>
              <a:t>liées aux habiletés :</a:t>
            </a:r>
            <a:endParaRPr b="1" i="0" sz="1300" u="none" cap="none" strike="noStrike">
              <a:solidFill>
                <a:srgbClr val="000000"/>
              </a:solidFill>
              <a:latin typeface="Montserrat"/>
              <a:ea typeface="Montserrat"/>
              <a:cs typeface="Montserrat"/>
              <a:sym typeface="Montserrat"/>
            </a:endParaRPr>
          </a:p>
          <a:p>
            <a:pPr indent="0" lvl="0" marL="0" marR="0" rtl="0" algn="l">
              <a:lnSpc>
                <a:spcPct val="95000"/>
              </a:lnSpc>
              <a:spcBef>
                <a:spcPts val="0"/>
              </a:spcBef>
              <a:spcAft>
                <a:spcPts val="0"/>
              </a:spcAft>
              <a:buClr>
                <a:srgbClr val="000000"/>
              </a:buClr>
              <a:buSzPts val="1300"/>
              <a:buFont typeface="Arial"/>
              <a:buNone/>
            </a:pPr>
            <a:r>
              <a:t/>
            </a:r>
            <a:endParaRPr b="1" sz="1300">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N°4 Calcul d'un escalier</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N°5 Préparation à la fabrication</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N°6 Fabrication de l'ouvrage</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N°7 Assemblage pour mise en service</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N°8 Relevé de rampe</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N°9 Conception de la rampe</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N°11 Travail interstage</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N°14 Fabrication de l'ouvrage</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N°15 Pose et installation</a:t>
            </a:r>
            <a:endParaRPr sz="1200">
              <a:solidFill>
                <a:schemeClr val="dk1"/>
              </a:solidFill>
              <a:latin typeface="Montserrat"/>
              <a:ea typeface="Montserrat"/>
              <a:cs typeface="Montserrat"/>
              <a:sym typeface="Montserrat"/>
            </a:endParaRPr>
          </a:p>
          <a:p>
            <a:pPr indent="-304800" lvl="0" marL="457200" rtl="0" algn="l">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N°16 Prévention des risques liés au métier en situation de travail</a:t>
            </a:r>
            <a:endParaRPr sz="1200">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p:txBody>
      </p:sp>
      <p:sp>
        <p:nvSpPr>
          <p:cNvPr id="403" name="Google Shape;403;p65"/>
          <p:cNvSpPr txBox="1"/>
          <p:nvPr/>
        </p:nvSpPr>
        <p:spPr>
          <a:xfrm>
            <a:off x="338865" y="5950763"/>
            <a:ext cx="6882600" cy="1059600"/>
          </a:xfrm>
          <a:prstGeom prst="rect">
            <a:avLst/>
          </a:prstGeom>
          <a:noFill/>
          <a:ln>
            <a:noFill/>
          </a:ln>
        </p:spPr>
        <p:txBody>
          <a:bodyPr anchorCtr="0" anchor="t" bIns="91425" lIns="91425" spcFirstLastPara="1" rIns="91425" wrap="square" tIns="91425">
            <a:noAutofit/>
          </a:bodyPr>
          <a:lstStyle/>
          <a:p>
            <a:pPr indent="0" lvl="0" marL="0" marR="0" rtl="0" algn="l">
              <a:lnSpc>
                <a:spcPct val="95000"/>
              </a:lnSpc>
              <a:spcBef>
                <a:spcPts val="0"/>
              </a:spcBef>
              <a:spcAft>
                <a:spcPts val="0"/>
              </a:spcAft>
              <a:buClr>
                <a:srgbClr val="000000"/>
              </a:buClr>
              <a:buSzPts val="1300"/>
              <a:buFont typeface="Arial"/>
              <a:buNone/>
            </a:pPr>
            <a:r>
              <a:rPr b="1" i="0" lang="fr" sz="1300" u="none" cap="none" strike="noStrike">
                <a:solidFill>
                  <a:srgbClr val="000000"/>
                </a:solidFill>
                <a:latin typeface="Montserrat"/>
                <a:ea typeface="Montserrat"/>
                <a:cs typeface="Montserrat"/>
                <a:sym typeface="Montserrat"/>
              </a:rPr>
              <a:t>Supports </a:t>
            </a:r>
            <a:r>
              <a:rPr b="1" i="0" lang="fr" sz="1300" u="none" cap="none" strike="noStrike">
                <a:solidFill>
                  <a:schemeClr val="dk1"/>
                </a:solidFill>
                <a:latin typeface="Montserrat"/>
                <a:ea typeface="Montserrat"/>
                <a:cs typeface="Montserrat"/>
                <a:sym typeface="Montserrat"/>
              </a:rPr>
              <a:t>de révision :</a:t>
            </a:r>
            <a:endParaRPr b="1" i="0" sz="1300" u="none" cap="none" strike="noStrike">
              <a:solidFill>
                <a:srgbClr val="000000"/>
              </a:solidFill>
              <a:latin typeface="Montserrat"/>
              <a:ea typeface="Montserrat"/>
              <a:cs typeface="Montserrat"/>
              <a:sym typeface="Montserrat"/>
            </a:endParaRPr>
          </a:p>
          <a:p>
            <a:pPr indent="-298450" lvl="0" marL="457200" rtl="0" algn="l">
              <a:lnSpc>
                <a:spcPct val="115000"/>
              </a:lnSpc>
              <a:spcBef>
                <a:spcPts val="1200"/>
              </a:spcBef>
              <a:spcAft>
                <a:spcPts val="0"/>
              </a:spcAft>
              <a:buClr>
                <a:schemeClr val="dk1"/>
              </a:buClr>
              <a:buSzPts val="1100"/>
              <a:buFont typeface="Montserrat"/>
              <a:buChar char="●"/>
            </a:pPr>
            <a:r>
              <a:rPr lang="fr" sz="1100">
                <a:solidFill>
                  <a:schemeClr val="dk1"/>
                </a:solidFill>
                <a:latin typeface="Montserrat"/>
                <a:ea typeface="Montserrat"/>
                <a:cs typeface="Montserrat"/>
                <a:sym typeface="Montserrat"/>
              </a:rPr>
              <a:t>N/C</a:t>
            </a:r>
            <a:endParaRPr sz="1100">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p66"/>
          <p:cNvSpPr txBox="1"/>
          <p:nvPr/>
        </p:nvSpPr>
        <p:spPr>
          <a:xfrm>
            <a:off x="574084" y="227904"/>
            <a:ext cx="4950000" cy="147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fr" sz="2700" u="none" cap="none" strike="noStrike">
                <a:solidFill>
                  <a:srgbClr val="000000"/>
                </a:solidFill>
                <a:latin typeface="Proxima Nova"/>
                <a:ea typeface="Proxima Nova"/>
                <a:cs typeface="Proxima Nova"/>
                <a:sym typeface="Proxima Nova"/>
              </a:rPr>
              <a:t>Compte Rendu de Stage</a:t>
            </a:r>
            <a:br>
              <a:rPr b="1" i="0" lang="fr" sz="2700" u="none" cap="none" strike="noStrike">
                <a:solidFill>
                  <a:srgbClr val="000000"/>
                </a:solidFill>
                <a:latin typeface="Economica"/>
                <a:ea typeface="Economica"/>
                <a:cs typeface="Economica"/>
                <a:sym typeface="Economica"/>
              </a:rPr>
            </a:br>
            <a:r>
              <a:rPr b="0" i="0" lang="fr" sz="1700" u="none" cap="none" strike="noStrike">
                <a:solidFill>
                  <a:srgbClr val="000000"/>
                </a:solidFill>
                <a:latin typeface="Proxima Nova"/>
                <a:ea typeface="Proxima Nova"/>
                <a:cs typeface="Proxima Nova"/>
                <a:sym typeface="Proxima Nova"/>
              </a:rPr>
              <a:t>NOM DE LA FORMATION</a:t>
            </a:r>
            <a:endParaRPr b="0" i="0" sz="1700" u="none" cap="none" strike="noStrike">
              <a:solidFill>
                <a:srgbClr val="000000"/>
              </a:solidFill>
              <a:latin typeface="Proxima Nova"/>
              <a:ea typeface="Proxima Nova"/>
              <a:cs typeface="Proxima Nova"/>
              <a:sym typeface="Proxima Nova"/>
            </a:endParaRPr>
          </a:p>
          <a:p>
            <a:pPr indent="0" lvl="0" marL="0" marR="0" rtl="0" algn="l">
              <a:lnSpc>
                <a:spcPct val="115000"/>
              </a:lnSpc>
              <a:spcBef>
                <a:spcPts val="0"/>
              </a:spcBef>
              <a:spcAft>
                <a:spcPts val="600"/>
              </a:spcAft>
              <a:buClr>
                <a:srgbClr val="000000"/>
              </a:buClr>
              <a:buSzPts val="2700"/>
              <a:buFont typeface="Arial"/>
              <a:buNone/>
            </a:pPr>
            <a:r>
              <a:rPr b="1" i="0" lang="fr" sz="2700" u="none" cap="none" strike="noStrike">
                <a:solidFill>
                  <a:srgbClr val="E2A77D"/>
                </a:solidFill>
                <a:latin typeface="Proxima Nova"/>
                <a:ea typeface="Proxima Nova"/>
                <a:cs typeface="Proxima Nova"/>
                <a:sym typeface="Proxima Nova"/>
              </a:rPr>
              <a:t>STAGE # XX </a:t>
            </a:r>
            <a:endParaRPr b="0" i="0" sz="1700" u="none" cap="none" strike="noStrike">
              <a:solidFill>
                <a:srgbClr val="E2A77D"/>
              </a:solidFill>
              <a:latin typeface="Arial"/>
              <a:ea typeface="Arial"/>
              <a:cs typeface="Arial"/>
              <a:sym typeface="Arial"/>
            </a:endParaRPr>
          </a:p>
        </p:txBody>
      </p:sp>
      <p:sp>
        <p:nvSpPr>
          <p:cNvPr id="409" name="Google Shape;409;p66"/>
          <p:cNvSpPr txBox="1"/>
          <p:nvPr/>
        </p:nvSpPr>
        <p:spPr>
          <a:xfrm>
            <a:off x="462424" y="1610551"/>
            <a:ext cx="3317700" cy="22248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NOM</a:t>
            </a:r>
            <a:r>
              <a:rPr b="1" i="0" lang="fr" sz="1800" u="none" cap="none" strike="noStrike">
                <a:solidFill>
                  <a:srgbClr val="E2A77D"/>
                </a:solidFill>
                <a:latin typeface="Proxima Nova"/>
                <a:ea typeface="Proxima Nova"/>
                <a:cs typeface="Proxima Nova"/>
                <a:sym typeface="Proxima Nova"/>
              </a:rPr>
              <a:t> DU MODULE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5000"/>
              </a:lnSpc>
              <a:spcBef>
                <a:spcPts val="600"/>
              </a:spcBef>
              <a:spcAft>
                <a:spcPts val="0"/>
              </a:spcAft>
              <a:buClr>
                <a:srgbClr val="6AA84F"/>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objectifs principaux</a:t>
            </a:r>
            <a:endParaRPr b="0" i="0" sz="1300" u="none" cap="none" strike="noStrike">
              <a:solidFill>
                <a:srgbClr val="353744"/>
              </a:solidFill>
              <a:latin typeface="Montserrat"/>
              <a:ea typeface="Montserrat"/>
              <a:cs typeface="Montserrat"/>
              <a:sym typeface="Montserrat"/>
            </a:endParaRPr>
          </a:p>
          <a:p>
            <a:pPr indent="-228600" lvl="0" marL="457200" marR="0" rtl="0" algn="l">
              <a:lnSpc>
                <a:spcPct val="114999"/>
              </a:lnSpc>
              <a:spcBef>
                <a:spcPts val="600"/>
              </a:spcBef>
              <a:spcAft>
                <a:spcPts val="0"/>
              </a:spcAft>
              <a:buClr>
                <a:srgbClr val="6AA84F"/>
              </a:buClr>
              <a:buSzPts val="1300"/>
              <a:buFont typeface="Montserrat"/>
              <a:buNone/>
            </a:pPr>
            <a:r>
              <a:t/>
            </a:r>
            <a:endParaRPr b="0" i="0" sz="1300" u="none" cap="none" strike="noStrike">
              <a:solidFill>
                <a:srgbClr val="353744"/>
              </a:solidFill>
              <a:latin typeface="Montserrat"/>
              <a:ea typeface="Montserrat"/>
              <a:cs typeface="Montserrat"/>
              <a:sym typeface="Montserrat"/>
            </a:endParaRPr>
          </a:p>
          <a:p>
            <a:pPr indent="0" lvl="0" marL="0" marR="0" rtl="0" algn="just">
              <a:lnSpc>
                <a:spcPct val="114999"/>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LIVRABLES</a:t>
            </a:r>
            <a:endParaRPr b="0" i="0" sz="1800" u="none" cap="none" strike="noStrike">
              <a:solidFill>
                <a:srgbClr val="000000"/>
              </a:solidFill>
              <a:latin typeface="Arimo"/>
              <a:ea typeface="Arimo"/>
              <a:cs typeface="Arimo"/>
              <a:sym typeface="Arimo"/>
            </a:endParaRPr>
          </a:p>
          <a:p>
            <a:pPr indent="-311150" lvl="0" marL="457200" marR="0" rtl="0" algn="l">
              <a:lnSpc>
                <a:spcPct val="114999"/>
              </a:lnSpc>
              <a:spcBef>
                <a:spcPts val="600"/>
              </a:spcBef>
              <a:spcAft>
                <a:spcPts val="0"/>
              </a:spcAft>
              <a:buClr>
                <a:srgbClr val="000000"/>
              </a:buClr>
              <a:buSzPts val="1300"/>
              <a:buFont typeface="Montserrat"/>
              <a:buChar char="-"/>
            </a:pPr>
            <a:r>
              <a:rPr b="0" i="0" lang="fr" sz="1300" u="none" cap="none" strike="noStrike">
                <a:solidFill>
                  <a:srgbClr val="353744"/>
                </a:solidFill>
                <a:latin typeface="Montserrat"/>
                <a:ea typeface="Montserrat"/>
                <a:cs typeface="Montserrat"/>
                <a:sym typeface="Montserrat"/>
              </a:rPr>
              <a:t>projet(s) réalisé(s) pendant le stage</a:t>
            </a:r>
            <a:endParaRPr b="0" i="0" sz="1300" u="none" cap="none" strike="noStrike">
              <a:solidFill>
                <a:srgbClr val="000000"/>
              </a:solidFill>
              <a:latin typeface="Montserrat"/>
              <a:ea typeface="Montserrat"/>
              <a:cs typeface="Montserrat"/>
              <a:sym typeface="Montserrat"/>
            </a:endParaRPr>
          </a:p>
          <a:p>
            <a:pPr indent="0" lvl="0" marL="457200" marR="0" rtl="0" algn="just">
              <a:lnSpc>
                <a:spcPct val="114999"/>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a:p>
            <a:pPr indent="0" lvl="0" marL="152400" marR="0" rtl="0" algn="l">
              <a:lnSpc>
                <a:spcPct val="114999"/>
              </a:lnSpc>
              <a:spcBef>
                <a:spcPts val="60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152400" marR="0" rtl="0" algn="l">
              <a:lnSpc>
                <a:spcPct val="114999"/>
              </a:lnSpc>
              <a:spcBef>
                <a:spcPts val="60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0" marR="0" rtl="0" algn="just">
              <a:lnSpc>
                <a:spcPct val="115000"/>
              </a:lnSpc>
              <a:spcBef>
                <a:spcPts val="0"/>
              </a:spcBef>
              <a:spcAft>
                <a:spcPts val="0"/>
              </a:spcAft>
              <a:buClr>
                <a:srgbClr val="000000"/>
              </a:buClr>
              <a:buSzPts val="1300"/>
              <a:buFont typeface="Arial"/>
              <a:buNone/>
            </a:pPr>
            <a:r>
              <a:t/>
            </a:r>
            <a:endParaRPr b="0" i="0" sz="1300" u="none" cap="none" strike="noStrike">
              <a:solidFill>
                <a:srgbClr val="353744"/>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cxnSp>
        <p:nvCxnSpPr>
          <p:cNvPr id="410" name="Google Shape;410;p66"/>
          <p:cNvCxnSpPr/>
          <p:nvPr/>
        </p:nvCxnSpPr>
        <p:spPr>
          <a:xfrm>
            <a:off x="571647" y="3603269"/>
            <a:ext cx="6527400" cy="34500"/>
          </a:xfrm>
          <a:prstGeom prst="straightConnector1">
            <a:avLst/>
          </a:prstGeom>
          <a:noFill/>
          <a:ln cap="flat" cmpd="sng" w="28575">
            <a:solidFill>
              <a:srgbClr val="E2A77D"/>
            </a:solidFill>
            <a:prstDash val="solid"/>
            <a:round/>
            <a:headEnd len="sm" w="sm" type="none"/>
            <a:tailEnd len="sm" w="sm" type="none"/>
          </a:ln>
        </p:spPr>
      </p:cxnSp>
      <p:sp>
        <p:nvSpPr>
          <p:cNvPr id="411" name="Google Shape;411;p66"/>
          <p:cNvSpPr txBox="1"/>
          <p:nvPr/>
        </p:nvSpPr>
        <p:spPr>
          <a:xfrm>
            <a:off x="456060" y="3632007"/>
            <a:ext cx="6554400" cy="2203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DÉROULÉ DU STAGE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4999"/>
              </a:lnSpc>
              <a:spcBef>
                <a:spcPts val="600"/>
              </a:spcBef>
              <a:spcAft>
                <a:spcPts val="0"/>
              </a:spcAft>
              <a:buClr>
                <a:srgbClr val="353744"/>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notions principales abordées</a:t>
            </a:r>
            <a:endParaRPr b="0" i="0" sz="1300" u="none" cap="none" strike="noStrike">
              <a:solidFill>
                <a:srgbClr val="353744"/>
              </a:solidFill>
              <a:latin typeface="Montserrat"/>
              <a:ea typeface="Montserrat"/>
              <a:cs typeface="Montserrat"/>
              <a:sym typeface="Montserrat"/>
            </a:endParaRPr>
          </a:p>
        </p:txBody>
      </p:sp>
      <p:cxnSp>
        <p:nvCxnSpPr>
          <p:cNvPr id="412" name="Google Shape;412;p66"/>
          <p:cNvCxnSpPr/>
          <p:nvPr/>
        </p:nvCxnSpPr>
        <p:spPr>
          <a:xfrm>
            <a:off x="688106" y="1530953"/>
            <a:ext cx="1896000" cy="3300"/>
          </a:xfrm>
          <a:prstGeom prst="straightConnector1">
            <a:avLst/>
          </a:prstGeom>
          <a:noFill/>
          <a:ln cap="flat" cmpd="sng" w="28575">
            <a:solidFill>
              <a:srgbClr val="E2A77D"/>
            </a:solidFill>
            <a:prstDash val="solid"/>
            <a:round/>
            <a:headEnd len="sm" w="sm" type="none"/>
            <a:tailEnd len="sm" w="sm" type="none"/>
          </a:ln>
        </p:spPr>
      </p:cxnSp>
      <p:sp>
        <p:nvSpPr>
          <p:cNvPr id="413" name="Google Shape;413;p66"/>
          <p:cNvSpPr txBox="1"/>
          <p:nvPr/>
        </p:nvSpPr>
        <p:spPr>
          <a:xfrm>
            <a:off x="3834788" y="8179121"/>
            <a:ext cx="2869800" cy="25059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800"/>
              <a:buFont typeface="Arial"/>
              <a:buNone/>
            </a:pPr>
            <a:r>
              <a:rPr b="1" i="0" lang="fr" sz="1800" u="none" cap="none" strike="noStrike">
                <a:solidFill>
                  <a:srgbClr val="E2A77D"/>
                </a:solidFill>
                <a:latin typeface="Arimo"/>
                <a:ea typeface="Arimo"/>
                <a:cs typeface="Arimo"/>
                <a:sym typeface="Arimo"/>
              </a:rPr>
              <a:t>● Objectifs du prochain stage</a:t>
            </a:r>
            <a:endParaRPr b="1" i="0" sz="1800" u="none" cap="none" strike="noStrike">
              <a:solidFill>
                <a:srgbClr val="E2A77D"/>
              </a:solidFill>
              <a:latin typeface="Proxima Nova"/>
              <a:ea typeface="Proxima Nova"/>
              <a:cs typeface="Proxima Nova"/>
              <a:sym typeface="Proxima Nova"/>
            </a:endParaRPr>
          </a:p>
          <a:p>
            <a:pPr indent="-311150" lvl="0" marL="457200" marR="0" rtl="0" algn="l">
              <a:lnSpc>
                <a:spcPct val="114999"/>
              </a:lnSpc>
              <a:spcBef>
                <a:spcPts val="600"/>
              </a:spcBef>
              <a:spcAft>
                <a:spcPts val="0"/>
              </a:spcAft>
              <a:buClr>
                <a:srgbClr val="353744"/>
              </a:buClr>
              <a:buSzPts val="1300"/>
              <a:buFont typeface="Montserrat"/>
              <a:buChar char="-"/>
            </a:pPr>
            <a:r>
              <a:rPr b="0" i="0" lang="fr" sz="1300" u="none" cap="none" strike="noStrike">
                <a:solidFill>
                  <a:srgbClr val="353744"/>
                </a:solidFill>
                <a:latin typeface="Montserrat"/>
                <a:ea typeface="Montserrat"/>
                <a:cs typeface="Montserrat"/>
                <a:sym typeface="Montserrat"/>
              </a:rPr>
              <a:t>Liste des objectifs principaux du prochain stage</a:t>
            </a:r>
            <a:endParaRPr b="0" i="0" sz="1300" u="none" cap="none" strike="noStrike">
              <a:solidFill>
                <a:srgbClr val="353744"/>
              </a:solidFill>
              <a:latin typeface="Montserrat"/>
              <a:ea typeface="Montserrat"/>
              <a:cs typeface="Montserrat"/>
              <a:sym typeface="Montserrat"/>
            </a:endParaRPr>
          </a:p>
          <a:p>
            <a:pPr indent="0" lvl="0" marL="457200" marR="0" rtl="0" algn="just">
              <a:lnSpc>
                <a:spcPct val="115000"/>
              </a:lnSpc>
              <a:spcBef>
                <a:spcPts val="0"/>
              </a:spcBef>
              <a:spcAft>
                <a:spcPts val="0"/>
              </a:spcAft>
              <a:buClr>
                <a:srgbClr val="000000"/>
              </a:buClr>
              <a:buSzPts val="1400"/>
              <a:buFont typeface="Arial"/>
              <a:buNone/>
            </a:pPr>
            <a:r>
              <a:t/>
            </a:r>
            <a:endParaRPr b="0" i="0" sz="1400" u="none" cap="none" strike="noStrike">
              <a:solidFill>
                <a:srgbClr val="353744"/>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14" name="Google Shape;414;p66"/>
          <p:cNvSpPr/>
          <p:nvPr/>
        </p:nvSpPr>
        <p:spPr>
          <a:xfrm>
            <a:off x="4402276" y="966732"/>
            <a:ext cx="2500200" cy="2375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fr" sz="1400" u="none" cap="none" strike="noStrike">
                <a:solidFill>
                  <a:srgbClr val="000000"/>
                </a:solidFill>
                <a:latin typeface="Montserrat"/>
                <a:ea typeface="Montserrat"/>
                <a:cs typeface="Montserrat"/>
                <a:sym typeface="Montserrat"/>
              </a:rPr>
              <a:t>Photo du livrable terminé ou en cours</a:t>
            </a:r>
            <a:endParaRPr b="0" i="0" sz="14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415" name="Google Shape;415;p66"/>
          <p:cNvSpPr/>
          <p:nvPr/>
        </p:nvSpPr>
        <p:spPr>
          <a:xfrm>
            <a:off x="690748" y="7924949"/>
            <a:ext cx="2364000" cy="1932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fr" sz="1400" u="none" cap="none" strike="noStrike">
                <a:solidFill>
                  <a:srgbClr val="000000"/>
                </a:solidFill>
                <a:latin typeface="Montserrat"/>
                <a:ea typeface="Montserrat"/>
                <a:cs typeface="Montserrat"/>
                <a:sym typeface="Montserrat"/>
              </a:rPr>
              <a:t>Photo du groupe pendant un temps fort du stage</a:t>
            </a:r>
            <a:endParaRPr b="0" i="0" sz="1400" u="none" cap="none" strike="noStrike">
              <a:solidFill>
                <a:srgbClr val="000000"/>
              </a:solidFill>
              <a:latin typeface="Montserrat"/>
              <a:ea typeface="Montserrat"/>
              <a:cs typeface="Montserrat"/>
              <a:sym typeface="Montserrat"/>
            </a:endParaRPr>
          </a:p>
        </p:txBody>
      </p:sp>
      <p:cxnSp>
        <p:nvCxnSpPr>
          <p:cNvPr id="416" name="Google Shape;416;p66"/>
          <p:cNvCxnSpPr/>
          <p:nvPr/>
        </p:nvCxnSpPr>
        <p:spPr>
          <a:xfrm>
            <a:off x="525933" y="7811797"/>
            <a:ext cx="6527400" cy="34500"/>
          </a:xfrm>
          <a:prstGeom prst="straightConnector1">
            <a:avLst/>
          </a:prstGeom>
          <a:noFill/>
          <a:ln cap="flat" cmpd="sng" w="28575">
            <a:solidFill>
              <a:srgbClr val="E2A77D"/>
            </a:solidFill>
            <a:prstDash val="solid"/>
            <a:round/>
            <a:headEnd len="sm" w="sm" type="none"/>
            <a:tailEnd len="sm" w="sm"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0" name="Shape 420"/>
        <p:cNvGrpSpPr/>
        <p:nvPr/>
      </p:nvGrpSpPr>
      <p:grpSpPr>
        <a:xfrm>
          <a:off x="0" y="0"/>
          <a:ext cx="0" cy="0"/>
          <a:chOff x="0" y="0"/>
          <a:chExt cx="0" cy="0"/>
        </a:xfrm>
      </p:grpSpPr>
      <p:sp>
        <p:nvSpPr>
          <p:cNvPr id="421" name="Google Shape;421;p67"/>
          <p:cNvSpPr txBox="1"/>
          <p:nvPr/>
        </p:nvSpPr>
        <p:spPr>
          <a:xfrm>
            <a:off x="574084" y="162253"/>
            <a:ext cx="5092500" cy="147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fr" sz="2700" u="none" cap="none" strike="noStrike">
                <a:solidFill>
                  <a:srgbClr val="000000"/>
                </a:solidFill>
                <a:latin typeface="Proxima Nova"/>
                <a:ea typeface="Proxima Nova"/>
                <a:cs typeface="Proxima Nova"/>
                <a:sym typeface="Proxima Nova"/>
              </a:rPr>
              <a:t>Travaux de progression</a:t>
            </a:r>
            <a:br>
              <a:rPr b="1" i="0" lang="fr" sz="2700" u="none" cap="none" strike="noStrike">
                <a:solidFill>
                  <a:srgbClr val="000000"/>
                </a:solidFill>
                <a:latin typeface="Economica"/>
                <a:ea typeface="Economica"/>
                <a:cs typeface="Economica"/>
                <a:sym typeface="Economica"/>
              </a:rPr>
            </a:br>
            <a:r>
              <a:rPr lang="fr" sz="1700">
                <a:solidFill>
                  <a:schemeClr val="dk1"/>
                </a:solidFill>
                <a:latin typeface="Proxima Nova"/>
                <a:ea typeface="Proxima Nova"/>
                <a:cs typeface="Proxima Nova"/>
                <a:sym typeface="Proxima Nova"/>
              </a:rPr>
              <a:t>TP METALLIER</a:t>
            </a:r>
            <a:endParaRPr b="0" i="0" sz="1700" u="none" cap="none" strike="noStrike">
              <a:solidFill>
                <a:srgbClr val="000000"/>
              </a:solidFill>
              <a:latin typeface="Proxima Nova"/>
              <a:ea typeface="Proxima Nova"/>
              <a:cs typeface="Proxima Nova"/>
              <a:sym typeface="Proxima Nova"/>
            </a:endParaRPr>
          </a:p>
          <a:p>
            <a:pPr indent="0" lvl="0" marL="0" marR="0" rtl="0" algn="just">
              <a:lnSpc>
                <a:spcPct val="115000"/>
              </a:lnSpc>
              <a:spcBef>
                <a:spcPts val="0"/>
              </a:spcBef>
              <a:spcAft>
                <a:spcPts val="600"/>
              </a:spcAft>
              <a:buClr>
                <a:srgbClr val="000000"/>
              </a:buClr>
              <a:buSzPts val="2700"/>
              <a:buFont typeface="Arial"/>
              <a:buNone/>
            </a:pPr>
            <a:r>
              <a:rPr b="1" i="0" lang="fr" sz="2700" u="none" cap="none" strike="noStrike">
                <a:solidFill>
                  <a:srgbClr val="E2A77D"/>
                </a:solidFill>
                <a:latin typeface="Proxima Nova"/>
                <a:ea typeface="Proxima Nova"/>
                <a:cs typeface="Proxima Nova"/>
                <a:sym typeface="Proxima Nova"/>
              </a:rPr>
              <a:t>INTERSTAGE # </a:t>
            </a:r>
            <a:r>
              <a:rPr b="1" lang="fr" sz="2700">
                <a:solidFill>
                  <a:srgbClr val="E2A77D"/>
                </a:solidFill>
                <a:latin typeface="Proxima Nova"/>
                <a:ea typeface="Proxima Nova"/>
                <a:cs typeface="Proxima Nova"/>
                <a:sym typeface="Proxima Nova"/>
              </a:rPr>
              <a:t>03</a:t>
            </a:r>
            <a:r>
              <a:rPr b="1" i="0" lang="fr" sz="2700" u="none" cap="none" strike="noStrike">
                <a:solidFill>
                  <a:srgbClr val="E2A77D"/>
                </a:solidFill>
                <a:latin typeface="Proxima Nova"/>
                <a:ea typeface="Proxima Nova"/>
                <a:cs typeface="Proxima Nova"/>
                <a:sym typeface="Proxima Nova"/>
              </a:rPr>
              <a:t> </a:t>
            </a:r>
            <a:endParaRPr b="0" i="0" sz="1700" u="none" cap="none" strike="noStrike">
              <a:solidFill>
                <a:srgbClr val="E2A77D"/>
              </a:solidFill>
              <a:latin typeface="Arial"/>
              <a:ea typeface="Arial"/>
              <a:cs typeface="Arial"/>
              <a:sym typeface="Arial"/>
            </a:endParaRPr>
          </a:p>
        </p:txBody>
      </p:sp>
      <p:cxnSp>
        <p:nvCxnSpPr>
          <p:cNvPr id="422" name="Google Shape;422;p67"/>
          <p:cNvCxnSpPr/>
          <p:nvPr/>
        </p:nvCxnSpPr>
        <p:spPr>
          <a:xfrm>
            <a:off x="704256" y="1626829"/>
            <a:ext cx="1469400" cy="0"/>
          </a:xfrm>
          <a:prstGeom prst="straightConnector1">
            <a:avLst/>
          </a:prstGeom>
          <a:noFill/>
          <a:ln cap="flat" cmpd="sng" w="28575">
            <a:solidFill>
              <a:srgbClr val="E2A77D"/>
            </a:solidFill>
            <a:prstDash val="solid"/>
            <a:round/>
            <a:headEnd len="sm" w="sm" type="none"/>
            <a:tailEnd len="sm" w="sm" type="none"/>
          </a:ln>
        </p:spPr>
      </p:cxnSp>
      <p:sp>
        <p:nvSpPr>
          <p:cNvPr id="423" name="Google Shape;423;p67"/>
          <p:cNvSpPr txBox="1"/>
          <p:nvPr/>
        </p:nvSpPr>
        <p:spPr>
          <a:xfrm>
            <a:off x="570350" y="2459096"/>
            <a:ext cx="6419700" cy="22779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Montserrat"/>
              <a:buChar char="●"/>
            </a:pPr>
            <a:r>
              <a:rPr lang="fr" sz="1600">
                <a:solidFill>
                  <a:schemeClr val="dk1"/>
                </a:solidFill>
                <a:latin typeface="Montserrat"/>
                <a:ea typeface="Montserrat"/>
                <a:cs typeface="Montserrat"/>
                <a:sym typeface="Montserrat"/>
              </a:rPr>
              <a:t>Mise en plan de la rampe relevée sur l’escalier du module 3. </a:t>
            </a:r>
            <a:endParaRPr sz="1600">
              <a:solidFill>
                <a:schemeClr val="dk1"/>
              </a:solidFill>
              <a:latin typeface="Montserrat"/>
              <a:ea typeface="Montserrat"/>
              <a:cs typeface="Montserrat"/>
              <a:sym typeface="Montserrat"/>
            </a:endParaRPr>
          </a:p>
          <a:p>
            <a:pPr indent="0" lvl="0" marL="457200" marR="0" rtl="0" algn="l">
              <a:lnSpc>
                <a:spcPct val="150000"/>
              </a:lnSpc>
              <a:spcBef>
                <a:spcPts val="0"/>
              </a:spcBef>
              <a:spcAft>
                <a:spcPts val="0"/>
              </a:spcAft>
              <a:buNone/>
            </a:pPr>
            <a:r>
              <a:rPr lang="fr" sz="1600">
                <a:solidFill>
                  <a:schemeClr val="dk1"/>
                </a:solidFill>
                <a:latin typeface="Montserrat"/>
                <a:ea typeface="Montserrat"/>
                <a:cs typeface="Montserrat"/>
                <a:sym typeface="Montserrat"/>
              </a:rPr>
              <a:t>Les plans servent de support à la fabrication de la rampe durant la semaine 2 du module</a:t>
            </a:r>
            <a:endParaRPr sz="1600">
              <a:solidFill>
                <a:schemeClr val="dk1"/>
              </a:solidFill>
              <a:latin typeface="Montserrat"/>
              <a:ea typeface="Montserrat"/>
              <a:cs typeface="Montserrat"/>
              <a:sym typeface="Montserrat"/>
            </a:endParaRPr>
          </a:p>
          <a:p>
            <a:pPr indent="-330200" lvl="0" marL="457200" marR="0" rtl="0" algn="l">
              <a:lnSpc>
                <a:spcPct val="150000"/>
              </a:lnSpc>
              <a:spcBef>
                <a:spcPts val="0"/>
              </a:spcBef>
              <a:spcAft>
                <a:spcPts val="0"/>
              </a:spcAft>
              <a:buClr>
                <a:schemeClr val="dk1"/>
              </a:buClr>
              <a:buSzPts val="1600"/>
              <a:buFont typeface="Montserrat"/>
              <a:buChar char="●"/>
            </a:pPr>
            <a:r>
              <a:rPr lang="fr" sz="1600">
                <a:solidFill>
                  <a:schemeClr val="dk1"/>
                </a:solidFill>
                <a:latin typeface="Montserrat"/>
                <a:ea typeface="Montserrat"/>
                <a:cs typeface="Montserrat"/>
                <a:sym typeface="Montserrat"/>
              </a:rPr>
              <a:t>Création et modélisation du motif de remplissage de la rampe (optionnel)</a:t>
            </a:r>
            <a:endParaRPr sz="1600">
              <a:solidFill>
                <a:schemeClr val="dk1"/>
              </a:solidFill>
              <a:latin typeface="Montserrat"/>
              <a:ea typeface="Montserrat"/>
              <a:cs typeface="Montserrat"/>
              <a:sym typeface="Montserrat"/>
            </a:endParaRPr>
          </a:p>
        </p:txBody>
      </p:sp>
      <p:sp>
        <p:nvSpPr>
          <p:cNvPr id="424" name="Google Shape;424;p67"/>
          <p:cNvSpPr txBox="1"/>
          <p:nvPr/>
        </p:nvSpPr>
        <p:spPr>
          <a:xfrm>
            <a:off x="570313" y="5442474"/>
            <a:ext cx="6419700" cy="431100"/>
          </a:xfrm>
          <a:prstGeom prst="rect">
            <a:avLst/>
          </a:prstGeom>
          <a:noFill/>
          <a:ln>
            <a:noFill/>
          </a:ln>
        </p:spPr>
        <p:txBody>
          <a:bodyPr anchorCtr="0" anchor="t" bIns="91425" lIns="91425" spcFirstLastPara="1" rIns="91425" wrap="square" tIns="91425">
            <a:spAutoFit/>
          </a:bodyPr>
          <a:lstStyle/>
          <a:p>
            <a:pPr indent="0" lvl="0" marL="457200" marR="0" rtl="0" algn="l">
              <a:lnSpc>
                <a:spcPct val="150000"/>
              </a:lnSpc>
              <a:spcBef>
                <a:spcPts val="0"/>
              </a:spcBef>
              <a:spcAft>
                <a:spcPts val="0"/>
              </a:spcAft>
              <a:buNone/>
            </a:pPr>
            <a:r>
              <a:t/>
            </a:r>
            <a:endParaRPr b="0" i="0" sz="1600" u="none" cap="none" strike="noStrike">
              <a:solidFill>
                <a:schemeClr val="dk1"/>
              </a:solidFill>
              <a:latin typeface="Montserrat"/>
              <a:ea typeface="Montserrat"/>
              <a:cs typeface="Montserrat"/>
              <a:sym typeface="Montserrat"/>
            </a:endParaRPr>
          </a:p>
        </p:txBody>
      </p:sp>
      <p:sp>
        <p:nvSpPr>
          <p:cNvPr id="425" name="Google Shape;425;p67"/>
          <p:cNvSpPr txBox="1"/>
          <p:nvPr/>
        </p:nvSpPr>
        <p:spPr>
          <a:xfrm>
            <a:off x="570325" y="1997387"/>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Montserrat"/>
                <a:ea typeface="Montserrat"/>
                <a:cs typeface="Montserrat"/>
                <a:sym typeface="Montserrat"/>
              </a:rPr>
              <a:t>Travaux à réaliser</a:t>
            </a:r>
            <a:endParaRPr b="0" i="0" sz="2100" u="none" cap="none" strike="noStrike">
              <a:solidFill>
                <a:srgbClr val="E2A77D"/>
              </a:solidFill>
              <a:latin typeface="Montserrat"/>
              <a:ea typeface="Montserrat"/>
              <a:cs typeface="Montserrat"/>
              <a:sym typeface="Montserrat"/>
            </a:endParaRPr>
          </a:p>
        </p:txBody>
      </p:sp>
      <p:sp>
        <p:nvSpPr>
          <p:cNvPr id="426" name="Google Shape;426;p67"/>
          <p:cNvSpPr txBox="1"/>
          <p:nvPr/>
        </p:nvSpPr>
        <p:spPr>
          <a:xfrm>
            <a:off x="570325" y="4973568"/>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Montserrat"/>
                <a:ea typeface="Montserrat"/>
                <a:cs typeface="Montserrat"/>
                <a:sym typeface="Montserrat"/>
              </a:rPr>
              <a:t>Éléments à revoir</a:t>
            </a:r>
            <a:endParaRPr b="0" i="0" sz="2100" u="none" cap="none" strike="noStrike">
              <a:solidFill>
                <a:srgbClr val="E2A77D"/>
              </a:solidFill>
              <a:latin typeface="Montserrat"/>
              <a:ea typeface="Montserrat"/>
              <a:cs typeface="Montserrat"/>
              <a:sym typeface="Montserrat"/>
            </a:endParaRPr>
          </a:p>
        </p:txBody>
      </p:sp>
      <p:sp>
        <p:nvSpPr>
          <p:cNvPr id="427" name="Google Shape;427;p67"/>
          <p:cNvSpPr txBox="1"/>
          <p:nvPr/>
        </p:nvSpPr>
        <p:spPr>
          <a:xfrm>
            <a:off x="570313" y="7686919"/>
            <a:ext cx="6419700" cy="1983600"/>
          </a:xfrm>
          <a:prstGeom prst="rect">
            <a:avLst/>
          </a:prstGeom>
          <a:noFill/>
          <a:ln>
            <a:noFill/>
          </a:ln>
        </p:spPr>
        <p:txBody>
          <a:bodyPr anchorCtr="0" anchor="t" bIns="91425" lIns="91425" spcFirstLastPara="1" rIns="91425" wrap="square" tIns="91425">
            <a:noAutofit/>
          </a:bodyPr>
          <a:lstStyle/>
          <a:p>
            <a:pPr indent="0" lvl="0" marL="457200" marR="0" rtl="0" algn="l">
              <a:lnSpc>
                <a:spcPct val="150000"/>
              </a:lnSpc>
              <a:spcBef>
                <a:spcPts val="0"/>
              </a:spcBef>
              <a:spcAft>
                <a:spcPts val="0"/>
              </a:spcAft>
              <a:buNone/>
            </a:pPr>
            <a:r>
              <a:t/>
            </a:r>
            <a:endParaRPr b="0" i="0" sz="1600" u="none" cap="none" strike="noStrike">
              <a:solidFill>
                <a:schemeClr val="dk1"/>
              </a:solidFill>
              <a:latin typeface="Montserrat"/>
              <a:ea typeface="Montserrat"/>
              <a:cs typeface="Montserrat"/>
              <a:sym typeface="Montserrat"/>
            </a:endParaRPr>
          </a:p>
        </p:txBody>
      </p:sp>
      <p:sp>
        <p:nvSpPr>
          <p:cNvPr id="428" name="Google Shape;428;p67"/>
          <p:cNvSpPr txBox="1"/>
          <p:nvPr/>
        </p:nvSpPr>
        <p:spPr>
          <a:xfrm>
            <a:off x="570338" y="7218023"/>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Montserrat"/>
                <a:ea typeface="Montserrat"/>
                <a:cs typeface="Montserrat"/>
                <a:sym typeface="Montserrat"/>
              </a:rPr>
              <a:t>Accompagnement et évaluation</a:t>
            </a:r>
            <a:endParaRPr b="0" i="0" sz="2100" u="none" cap="none" strike="noStrike">
              <a:solidFill>
                <a:srgbClr val="E2A77D"/>
              </a:solidFill>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2" name="Shape 432"/>
        <p:cNvGrpSpPr/>
        <p:nvPr/>
      </p:nvGrpSpPr>
      <p:grpSpPr>
        <a:xfrm>
          <a:off x="0" y="0"/>
          <a:ext cx="0" cy="0"/>
          <a:chOff x="0" y="0"/>
          <a:chExt cx="0" cy="0"/>
        </a:xfrm>
      </p:grpSpPr>
      <p:sp>
        <p:nvSpPr>
          <p:cNvPr id="433" name="Google Shape;433;p68"/>
          <p:cNvSpPr txBox="1"/>
          <p:nvPr/>
        </p:nvSpPr>
        <p:spPr>
          <a:xfrm>
            <a:off x="574084" y="162253"/>
            <a:ext cx="5092500" cy="1473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fr" sz="2700" u="none" cap="none" strike="noStrike">
                <a:solidFill>
                  <a:srgbClr val="000000"/>
                </a:solidFill>
                <a:latin typeface="Proxima Nova"/>
                <a:ea typeface="Proxima Nova"/>
                <a:cs typeface="Proxima Nova"/>
                <a:sym typeface="Proxima Nova"/>
              </a:rPr>
              <a:t>Travaux de progression</a:t>
            </a:r>
            <a:br>
              <a:rPr b="1" i="0" lang="fr" sz="2700" u="none" cap="none" strike="noStrike">
                <a:solidFill>
                  <a:srgbClr val="000000"/>
                </a:solidFill>
                <a:latin typeface="Economica"/>
                <a:ea typeface="Economica"/>
                <a:cs typeface="Economica"/>
                <a:sym typeface="Economica"/>
              </a:rPr>
            </a:br>
            <a:r>
              <a:rPr lang="fr" sz="1700">
                <a:solidFill>
                  <a:schemeClr val="dk1"/>
                </a:solidFill>
                <a:latin typeface="Proxima Nova"/>
                <a:ea typeface="Proxima Nova"/>
                <a:cs typeface="Proxima Nova"/>
                <a:sym typeface="Proxima Nova"/>
              </a:rPr>
              <a:t>TP METALLIER</a:t>
            </a:r>
            <a:endParaRPr b="0" i="0" sz="1700" u="none" cap="none" strike="noStrike">
              <a:solidFill>
                <a:srgbClr val="000000"/>
              </a:solidFill>
              <a:latin typeface="Proxima Nova"/>
              <a:ea typeface="Proxima Nova"/>
              <a:cs typeface="Proxima Nova"/>
              <a:sym typeface="Proxima Nova"/>
            </a:endParaRPr>
          </a:p>
          <a:p>
            <a:pPr indent="0" lvl="0" marL="0" marR="0" rtl="0" algn="just">
              <a:lnSpc>
                <a:spcPct val="115000"/>
              </a:lnSpc>
              <a:spcBef>
                <a:spcPts val="0"/>
              </a:spcBef>
              <a:spcAft>
                <a:spcPts val="600"/>
              </a:spcAft>
              <a:buClr>
                <a:srgbClr val="000000"/>
              </a:buClr>
              <a:buSzPts val="2700"/>
              <a:buFont typeface="Arial"/>
              <a:buNone/>
            </a:pPr>
            <a:r>
              <a:rPr b="1" i="0" lang="fr" sz="2700" u="none" cap="none" strike="noStrike">
                <a:solidFill>
                  <a:srgbClr val="E2A77D"/>
                </a:solidFill>
                <a:latin typeface="Proxima Nova"/>
                <a:ea typeface="Proxima Nova"/>
                <a:cs typeface="Proxima Nova"/>
                <a:sym typeface="Proxima Nova"/>
              </a:rPr>
              <a:t>INTERSTAGE # </a:t>
            </a:r>
            <a:r>
              <a:rPr b="1" lang="fr" sz="2700">
                <a:solidFill>
                  <a:srgbClr val="E2A77D"/>
                </a:solidFill>
                <a:latin typeface="Proxima Nova"/>
                <a:ea typeface="Proxima Nova"/>
                <a:cs typeface="Proxima Nova"/>
                <a:sym typeface="Proxima Nova"/>
              </a:rPr>
              <a:t>04</a:t>
            </a:r>
            <a:endParaRPr b="0" i="0" sz="1700" u="none" cap="none" strike="noStrike">
              <a:solidFill>
                <a:srgbClr val="E2A77D"/>
              </a:solidFill>
              <a:latin typeface="Arial"/>
              <a:ea typeface="Arial"/>
              <a:cs typeface="Arial"/>
              <a:sym typeface="Arial"/>
            </a:endParaRPr>
          </a:p>
        </p:txBody>
      </p:sp>
      <p:cxnSp>
        <p:nvCxnSpPr>
          <p:cNvPr id="434" name="Google Shape;434;p68"/>
          <p:cNvCxnSpPr/>
          <p:nvPr/>
        </p:nvCxnSpPr>
        <p:spPr>
          <a:xfrm>
            <a:off x="704256" y="1626829"/>
            <a:ext cx="1469400" cy="0"/>
          </a:xfrm>
          <a:prstGeom prst="straightConnector1">
            <a:avLst/>
          </a:prstGeom>
          <a:noFill/>
          <a:ln cap="flat" cmpd="sng" w="28575">
            <a:solidFill>
              <a:srgbClr val="E2A77D"/>
            </a:solidFill>
            <a:prstDash val="solid"/>
            <a:round/>
            <a:headEnd len="sm" w="sm" type="none"/>
            <a:tailEnd len="sm" w="sm" type="none"/>
          </a:ln>
        </p:spPr>
      </p:cxnSp>
      <p:sp>
        <p:nvSpPr>
          <p:cNvPr id="435" name="Google Shape;435;p68"/>
          <p:cNvSpPr txBox="1"/>
          <p:nvPr/>
        </p:nvSpPr>
        <p:spPr>
          <a:xfrm>
            <a:off x="570350" y="2459096"/>
            <a:ext cx="6419700" cy="22779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Montserrat"/>
              <a:buChar char="●"/>
            </a:pPr>
            <a:r>
              <a:rPr lang="fr" sz="1600">
                <a:solidFill>
                  <a:schemeClr val="dk1"/>
                </a:solidFill>
                <a:latin typeface="Montserrat"/>
                <a:ea typeface="Montserrat"/>
                <a:cs typeface="Montserrat"/>
                <a:sym typeface="Montserrat"/>
              </a:rPr>
              <a:t>Classer et hiérarchiser les éléments destinés au dossier professionnel TP métallier, notamment ceux issus du projet de prévention des risques  liés au métier en situation de travail</a:t>
            </a:r>
            <a:endParaRPr sz="1600">
              <a:solidFill>
                <a:schemeClr val="dk1"/>
              </a:solidFill>
              <a:latin typeface="Montserrat"/>
              <a:ea typeface="Montserrat"/>
              <a:cs typeface="Montserrat"/>
              <a:sym typeface="Montserrat"/>
            </a:endParaRPr>
          </a:p>
          <a:p>
            <a:pPr indent="-330200" lvl="0" marL="457200" marR="0" rtl="0" algn="l">
              <a:lnSpc>
                <a:spcPct val="150000"/>
              </a:lnSpc>
              <a:spcBef>
                <a:spcPts val="0"/>
              </a:spcBef>
              <a:spcAft>
                <a:spcPts val="0"/>
              </a:spcAft>
              <a:buClr>
                <a:schemeClr val="dk1"/>
              </a:buClr>
              <a:buSzPts val="1600"/>
              <a:buFont typeface="Montserrat"/>
              <a:buChar char="●"/>
            </a:pPr>
            <a:r>
              <a:rPr lang="fr" sz="1600">
                <a:solidFill>
                  <a:schemeClr val="dk1"/>
                </a:solidFill>
                <a:latin typeface="Montserrat"/>
                <a:ea typeface="Montserrat"/>
                <a:cs typeface="Montserrat"/>
                <a:sym typeface="Montserrat"/>
              </a:rPr>
              <a:t>Terminer la rédaction du dossier professionnel TP métallier</a:t>
            </a:r>
            <a:endParaRPr b="0" i="0" sz="1600" u="none" cap="none" strike="noStrike">
              <a:solidFill>
                <a:schemeClr val="dk1"/>
              </a:solidFill>
              <a:latin typeface="Montserrat"/>
              <a:ea typeface="Montserrat"/>
              <a:cs typeface="Montserrat"/>
              <a:sym typeface="Montserrat"/>
            </a:endParaRPr>
          </a:p>
        </p:txBody>
      </p:sp>
      <p:sp>
        <p:nvSpPr>
          <p:cNvPr id="436" name="Google Shape;436;p68"/>
          <p:cNvSpPr txBox="1"/>
          <p:nvPr/>
        </p:nvSpPr>
        <p:spPr>
          <a:xfrm>
            <a:off x="570313" y="5442474"/>
            <a:ext cx="6419700" cy="4311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50000"/>
              </a:lnSpc>
              <a:spcBef>
                <a:spcPts val="0"/>
              </a:spcBef>
              <a:spcAft>
                <a:spcPts val="0"/>
              </a:spcAft>
              <a:buClr>
                <a:schemeClr val="dk1"/>
              </a:buClr>
              <a:buSzPts val="1600"/>
              <a:buFont typeface="Montserrat"/>
              <a:buChar char="●"/>
            </a:pPr>
            <a:r>
              <a:t/>
            </a:r>
            <a:endParaRPr b="0" i="0" sz="1600" u="none" cap="none" strike="noStrike">
              <a:solidFill>
                <a:schemeClr val="dk1"/>
              </a:solidFill>
              <a:latin typeface="Montserrat"/>
              <a:ea typeface="Montserrat"/>
              <a:cs typeface="Montserrat"/>
              <a:sym typeface="Montserrat"/>
            </a:endParaRPr>
          </a:p>
        </p:txBody>
      </p:sp>
      <p:sp>
        <p:nvSpPr>
          <p:cNvPr id="437" name="Google Shape;437;p68"/>
          <p:cNvSpPr txBox="1"/>
          <p:nvPr/>
        </p:nvSpPr>
        <p:spPr>
          <a:xfrm>
            <a:off x="570325" y="1997387"/>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Montserrat"/>
                <a:ea typeface="Montserrat"/>
                <a:cs typeface="Montserrat"/>
                <a:sym typeface="Montserrat"/>
              </a:rPr>
              <a:t>Travaux à réaliser</a:t>
            </a:r>
            <a:endParaRPr b="0" i="0" sz="2100" u="none" cap="none" strike="noStrike">
              <a:solidFill>
                <a:srgbClr val="E2A77D"/>
              </a:solidFill>
              <a:latin typeface="Montserrat"/>
              <a:ea typeface="Montserrat"/>
              <a:cs typeface="Montserrat"/>
              <a:sym typeface="Montserrat"/>
            </a:endParaRPr>
          </a:p>
        </p:txBody>
      </p:sp>
      <p:sp>
        <p:nvSpPr>
          <p:cNvPr id="438" name="Google Shape;438;p68"/>
          <p:cNvSpPr txBox="1"/>
          <p:nvPr/>
        </p:nvSpPr>
        <p:spPr>
          <a:xfrm>
            <a:off x="570325" y="4973568"/>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Montserrat"/>
                <a:ea typeface="Montserrat"/>
                <a:cs typeface="Montserrat"/>
                <a:sym typeface="Montserrat"/>
              </a:rPr>
              <a:t>Éléments à revoir</a:t>
            </a:r>
            <a:endParaRPr b="0" i="0" sz="2100" u="none" cap="none" strike="noStrike">
              <a:solidFill>
                <a:srgbClr val="E2A77D"/>
              </a:solidFill>
              <a:latin typeface="Montserrat"/>
              <a:ea typeface="Montserrat"/>
              <a:cs typeface="Montserrat"/>
              <a:sym typeface="Montserrat"/>
            </a:endParaRPr>
          </a:p>
        </p:txBody>
      </p:sp>
      <p:sp>
        <p:nvSpPr>
          <p:cNvPr id="439" name="Google Shape;439;p68"/>
          <p:cNvSpPr txBox="1"/>
          <p:nvPr/>
        </p:nvSpPr>
        <p:spPr>
          <a:xfrm>
            <a:off x="570313" y="7686919"/>
            <a:ext cx="6419700" cy="19836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50000"/>
              </a:lnSpc>
              <a:spcBef>
                <a:spcPts val="0"/>
              </a:spcBef>
              <a:spcAft>
                <a:spcPts val="0"/>
              </a:spcAft>
              <a:buClr>
                <a:schemeClr val="dk1"/>
              </a:buClr>
              <a:buSzPts val="1600"/>
              <a:buFont typeface="Montserrat"/>
              <a:buChar char="●"/>
            </a:pPr>
            <a:r>
              <a:rPr lang="fr" sz="1600">
                <a:solidFill>
                  <a:schemeClr val="dk1"/>
                </a:solidFill>
                <a:latin typeface="Montserrat"/>
                <a:ea typeface="Montserrat"/>
                <a:cs typeface="Montserrat"/>
                <a:sym typeface="Montserrat"/>
              </a:rPr>
              <a:t>Renseigner la roue de positionnement Menuiserie métallique</a:t>
            </a:r>
            <a:endParaRPr b="0" i="0" sz="1600" u="none" cap="none" strike="noStrike">
              <a:solidFill>
                <a:schemeClr val="dk1"/>
              </a:solidFill>
              <a:latin typeface="Montserrat"/>
              <a:ea typeface="Montserrat"/>
              <a:cs typeface="Montserrat"/>
              <a:sym typeface="Montserrat"/>
            </a:endParaRPr>
          </a:p>
        </p:txBody>
      </p:sp>
      <p:sp>
        <p:nvSpPr>
          <p:cNvPr id="440" name="Google Shape;440;p68"/>
          <p:cNvSpPr txBox="1"/>
          <p:nvPr/>
        </p:nvSpPr>
        <p:spPr>
          <a:xfrm>
            <a:off x="570338" y="7218023"/>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fr" sz="2100" u="none" cap="none" strike="noStrike">
                <a:solidFill>
                  <a:srgbClr val="E2A77D"/>
                </a:solidFill>
                <a:latin typeface="Montserrat"/>
                <a:ea typeface="Montserrat"/>
                <a:cs typeface="Montserrat"/>
                <a:sym typeface="Montserrat"/>
              </a:rPr>
              <a:t>Accompagnement et évaluation</a:t>
            </a:r>
            <a:endParaRPr b="0" i="0" sz="2100" u="none" cap="none" strike="noStrike">
              <a:solidFill>
                <a:srgbClr val="E2A77D"/>
              </a:solidFill>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9"/>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solidFill>
                  <a:srgbClr val="000000"/>
                </a:solidFill>
                <a:latin typeface="Proxima Nova"/>
                <a:ea typeface="Proxima Nova"/>
                <a:cs typeface="Proxima Nova"/>
                <a:sym typeface="Proxima Nova"/>
              </a:rPr>
              <a:t>Fiche de proposition d’amélioration</a:t>
            </a:r>
            <a:endParaRPr/>
          </a:p>
        </p:txBody>
      </p:sp>
      <p:sp>
        <p:nvSpPr>
          <p:cNvPr id="446" name="Google Shape;446;p69"/>
          <p:cNvSpPr txBox="1"/>
          <p:nvPr>
            <p:ph idx="1" type="body"/>
          </p:nvPr>
        </p:nvSpPr>
        <p:spPr>
          <a:xfrm>
            <a:off x="338850" y="1033175"/>
            <a:ext cx="6882300" cy="89094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fr" sz="1400">
                <a:solidFill>
                  <a:srgbClr val="DF6B12"/>
                </a:solidFill>
              </a:rPr>
              <a:t>Introduction</a:t>
            </a:r>
            <a:endParaRPr b="1" sz="1400">
              <a:solidFill>
                <a:srgbClr val="DF6B12"/>
              </a:solidFill>
            </a:endParaRPr>
          </a:p>
          <a:p>
            <a:pPr indent="449580" lvl="0" marL="0" marR="191770" rtl="0" algn="just">
              <a:lnSpc>
                <a:spcPct val="115000"/>
              </a:lnSpc>
              <a:spcBef>
                <a:spcPts val="1200"/>
              </a:spcBef>
              <a:spcAft>
                <a:spcPts val="0"/>
              </a:spcAft>
              <a:buNone/>
            </a:pPr>
            <a:r>
              <a:rPr b="1" lang="fr" sz="1100">
                <a:solidFill>
                  <a:schemeClr val="dk1"/>
                </a:solidFill>
              </a:rPr>
              <a:t>Dans le cadre du TP Métallier, il y a deux dossiers à produire : </a:t>
            </a:r>
            <a:endParaRPr b="1" sz="1100">
              <a:solidFill>
                <a:schemeClr val="dk1"/>
              </a:solidFill>
            </a:endParaRPr>
          </a:p>
          <a:p>
            <a:pPr indent="-298450" lvl="0" marL="457200" marR="191770" rtl="0" algn="just">
              <a:lnSpc>
                <a:spcPct val="115000"/>
              </a:lnSpc>
              <a:spcBef>
                <a:spcPts val="1000"/>
              </a:spcBef>
              <a:spcAft>
                <a:spcPts val="0"/>
              </a:spcAft>
              <a:buClr>
                <a:schemeClr val="dk1"/>
              </a:buClr>
              <a:buSzPts val="1100"/>
              <a:buChar char="-"/>
            </a:pPr>
            <a:r>
              <a:rPr lang="fr" sz="1100">
                <a:solidFill>
                  <a:schemeClr val="dk1"/>
                </a:solidFill>
              </a:rPr>
              <a:t>le dossier professionnel</a:t>
            </a:r>
            <a:endParaRPr sz="1100">
              <a:solidFill>
                <a:schemeClr val="dk1"/>
              </a:solidFill>
            </a:endParaRPr>
          </a:p>
          <a:p>
            <a:pPr indent="-298450" lvl="0" marL="457200" marR="191770" rtl="0" algn="just">
              <a:lnSpc>
                <a:spcPct val="115000"/>
              </a:lnSpc>
              <a:spcBef>
                <a:spcPts val="0"/>
              </a:spcBef>
              <a:spcAft>
                <a:spcPts val="0"/>
              </a:spcAft>
              <a:buClr>
                <a:schemeClr val="dk1"/>
              </a:buClr>
              <a:buSzPts val="1100"/>
              <a:buChar char="-"/>
            </a:pPr>
            <a:r>
              <a:rPr lang="fr" sz="1100">
                <a:solidFill>
                  <a:schemeClr val="dk1"/>
                </a:solidFill>
              </a:rPr>
              <a:t>le dossier support à présenter lors de l’entretien professionnel </a:t>
            </a:r>
            <a:r>
              <a:rPr b="1" lang="fr" sz="1100">
                <a:solidFill>
                  <a:schemeClr val="dk1"/>
                </a:solidFill>
              </a:rPr>
              <a:t>(celui-ci)</a:t>
            </a:r>
            <a:endParaRPr b="1" sz="1100">
              <a:solidFill>
                <a:schemeClr val="dk1"/>
              </a:solidFill>
            </a:endParaRPr>
          </a:p>
          <a:p>
            <a:pPr indent="449580" lvl="0" marL="0" marR="191770" rtl="0" algn="l">
              <a:lnSpc>
                <a:spcPct val="115000"/>
              </a:lnSpc>
              <a:spcBef>
                <a:spcPts val="1000"/>
              </a:spcBef>
              <a:spcAft>
                <a:spcPts val="0"/>
              </a:spcAft>
              <a:buNone/>
            </a:pPr>
            <a:r>
              <a:rPr lang="fr" sz="1100">
                <a:solidFill>
                  <a:schemeClr val="dk1"/>
                </a:solidFill>
              </a:rPr>
              <a:t>Pour rappel, les compétences objet de l’évaluation à partir de productions sont mises en œuvre lors d’un ou plusieurs chantiers de pose et installation d’ouvrages métalliques, à défaut dans un espace de travail reconstitué représentatif d’une situation réelle de chantier(s).</a:t>
            </a:r>
            <a:endParaRPr sz="1100">
              <a:solidFill>
                <a:schemeClr val="dk1"/>
              </a:solidFill>
            </a:endParaRPr>
          </a:p>
          <a:p>
            <a:pPr indent="449580" lvl="0" marL="0" marR="191770" rtl="0" algn="just">
              <a:lnSpc>
                <a:spcPct val="115000"/>
              </a:lnSpc>
              <a:spcBef>
                <a:spcPts val="1000"/>
              </a:spcBef>
              <a:spcAft>
                <a:spcPts val="0"/>
              </a:spcAft>
              <a:buNone/>
            </a:pPr>
            <a:r>
              <a:rPr lang="fr" sz="1100">
                <a:solidFill>
                  <a:schemeClr val="dk1"/>
                </a:solidFill>
              </a:rPr>
              <a:t>Elles sont issues de travaux de pose et d’installation d’ouvrages métalliques auxquels le candidat a participé activement, seul ou en équipe. Le ou les chantiers de pose et d’installation sélectionnés sont d’une complexité nécessaire et suffisante pour permettre au candidat de mobiliser, dans la mesure du possible, toutes les composantes des compétences à évaluer :</a:t>
            </a:r>
            <a:endParaRPr sz="1100">
              <a:solidFill>
                <a:schemeClr val="dk1"/>
              </a:solidFill>
            </a:endParaRPr>
          </a:p>
          <a:p>
            <a:pPr indent="449580" lvl="0" marL="0" marR="191770" rtl="0" algn="l">
              <a:lnSpc>
                <a:spcPct val="115000"/>
              </a:lnSpc>
              <a:spcBef>
                <a:spcPts val="1000"/>
              </a:spcBef>
              <a:spcAft>
                <a:spcPts val="0"/>
              </a:spcAft>
              <a:buNone/>
            </a:pPr>
            <a:r>
              <a:rPr b="1" i="1" lang="fr" sz="1100">
                <a:solidFill>
                  <a:schemeClr val="dk1"/>
                </a:solidFill>
              </a:rPr>
              <a:t>• La dépose d’un ouvrage métallique ;</a:t>
            </a:r>
            <a:endParaRPr b="1" i="1" sz="1100">
              <a:solidFill>
                <a:schemeClr val="dk1"/>
              </a:solidFill>
            </a:endParaRPr>
          </a:p>
          <a:p>
            <a:pPr indent="449580" lvl="0" marL="0" marR="191770" rtl="0" algn="l">
              <a:lnSpc>
                <a:spcPct val="115000"/>
              </a:lnSpc>
              <a:spcBef>
                <a:spcPts val="1000"/>
              </a:spcBef>
              <a:spcAft>
                <a:spcPts val="0"/>
              </a:spcAft>
              <a:buNone/>
            </a:pPr>
            <a:r>
              <a:rPr b="1" i="1" lang="fr" sz="1100">
                <a:solidFill>
                  <a:schemeClr val="dk1"/>
                </a:solidFill>
              </a:rPr>
              <a:t>• La préparation et distribution des moyens et ouvrages pour un chantier de pose et installation d’ouvrages métalliques ;</a:t>
            </a:r>
            <a:endParaRPr b="1" i="1" sz="1100">
              <a:solidFill>
                <a:schemeClr val="dk1"/>
              </a:solidFill>
            </a:endParaRPr>
          </a:p>
          <a:p>
            <a:pPr indent="449580" lvl="0" marL="0" marR="191770" rtl="0" algn="l">
              <a:lnSpc>
                <a:spcPct val="115000"/>
              </a:lnSpc>
              <a:spcBef>
                <a:spcPts val="1000"/>
              </a:spcBef>
              <a:spcAft>
                <a:spcPts val="0"/>
              </a:spcAft>
              <a:buNone/>
            </a:pPr>
            <a:r>
              <a:rPr b="1" i="1" lang="fr" sz="1100">
                <a:solidFill>
                  <a:schemeClr val="dk1"/>
                </a:solidFill>
              </a:rPr>
              <a:t>• L’implantation et la pose d’ouvrages métalliques ;</a:t>
            </a:r>
            <a:endParaRPr b="1" i="1" sz="1100">
              <a:solidFill>
                <a:schemeClr val="dk1"/>
              </a:solidFill>
            </a:endParaRPr>
          </a:p>
          <a:p>
            <a:pPr indent="449580" lvl="0" marL="0" marR="191770" rtl="0" algn="l">
              <a:lnSpc>
                <a:spcPct val="115000"/>
              </a:lnSpc>
              <a:spcBef>
                <a:spcPts val="1000"/>
              </a:spcBef>
              <a:spcAft>
                <a:spcPts val="0"/>
              </a:spcAft>
              <a:buNone/>
            </a:pPr>
            <a:r>
              <a:rPr b="1" i="1" lang="fr" sz="1100">
                <a:solidFill>
                  <a:schemeClr val="dk1"/>
                </a:solidFill>
              </a:rPr>
              <a:t>• La réalisation de la finition de l’ouvrage posé ;</a:t>
            </a:r>
            <a:endParaRPr b="1" i="1" sz="1100">
              <a:solidFill>
                <a:schemeClr val="dk1"/>
              </a:solidFill>
            </a:endParaRPr>
          </a:p>
          <a:p>
            <a:pPr indent="449580" lvl="0" marL="0" marR="191770" rtl="0" algn="l">
              <a:lnSpc>
                <a:spcPct val="115000"/>
              </a:lnSpc>
              <a:spcBef>
                <a:spcPts val="1000"/>
              </a:spcBef>
              <a:spcAft>
                <a:spcPts val="0"/>
              </a:spcAft>
              <a:buNone/>
            </a:pPr>
            <a:r>
              <a:rPr b="1" i="1" lang="fr" sz="1100">
                <a:solidFill>
                  <a:schemeClr val="dk1"/>
                </a:solidFill>
              </a:rPr>
              <a:t>• L’intégration des produits verriers dans des ouvrages métalliques.</a:t>
            </a:r>
            <a:endParaRPr b="1" i="1" sz="1100">
              <a:solidFill>
                <a:schemeClr val="dk1"/>
              </a:solidFill>
            </a:endParaRPr>
          </a:p>
          <a:p>
            <a:pPr indent="449580" lvl="0" marL="0" marR="191770" rtl="0" algn="just">
              <a:lnSpc>
                <a:spcPct val="115000"/>
              </a:lnSpc>
              <a:spcBef>
                <a:spcPts val="1000"/>
              </a:spcBef>
              <a:spcAft>
                <a:spcPts val="0"/>
              </a:spcAft>
              <a:buNone/>
            </a:pPr>
            <a:r>
              <a:rPr lang="fr" sz="1100">
                <a:solidFill>
                  <a:schemeClr val="dk1"/>
                </a:solidFill>
              </a:rPr>
              <a:t>Lors de la session d’examen le jury doit être en mesure d’évaluer sur la base des productions présentées la globalité des critères d’évaluation et in fine la maîtrise des compétences par le candidat.</a:t>
            </a:r>
            <a:endParaRPr sz="1100">
              <a:solidFill>
                <a:schemeClr val="dk1"/>
              </a:solidFill>
            </a:endParaRPr>
          </a:p>
          <a:p>
            <a:pPr indent="449580" lvl="0" marL="0" marR="191770" rtl="0" algn="l">
              <a:lnSpc>
                <a:spcPct val="115000"/>
              </a:lnSpc>
              <a:spcBef>
                <a:spcPts val="1000"/>
              </a:spcBef>
              <a:spcAft>
                <a:spcPts val="0"/>
              </a:spcAft>
              <a:buNone/>
            </a:pPr>
            <a:r>
              <a:t/>
            </a:r>
            <a:endParaRPr sz="1100">
              <a:solidFill>
                <a:schemeClr val="dk1"/>
              </a:solidFill>
            </a:endParaRPr>
          </a:p>
          <a:p>
            <a:pPr indent="0" lvl="0" marL="457200" marR="191770" rtl="0" algn="l">
              <a:lnSpc>
                <a:spcPct val="115000"/>
              </a:lnSpc>
              <a:spcBef>
                <a:spcPts val="1000"/>
              </a:spcBef>
              <a:spcAft>
                <a:spcPts val="0"/>
              </a:spcAft>
              <a:buNone/>
            </a:pPr>
            <a:r>
              <a:rPr lang="fr" sz="1100">
                <a:solidFill>
                  <a:schemeClr val="dk1"/>
                </a:solidFill>
              </a:rPr>
              <a:t>Référentiel de certification : </a:t>
            </a:r>
            <a:r>
              <a:rPr lang="fr" sz="1100" u="sng">
                <a:solidFill>
                  <a:srgbClr val="1155CC"/>
                </a:solidFill>
                <a:hlinkClick r:id="rId3">
                  <a:extLst>
                    <a:ext uri="{A12FA001-AC4F-418D-AE19-62706E023703}">
                      <ahyp:hlinkClr val="tx"/>
                    </a:ext>
                  </a:extLst>
                </a:hlinkClick>
              </a:rPr>
              <a:t>*https://www.banque.di.afpa.fr/EspaceEmployeursCandidatsActeurs/titre-professionnel/01278m03</a:t>
            </a:r>
            <a:endParaRPr sz="1100">
              <a:solidFill>
                <a:schemeClr val="dk1"/>
              </a:solidFill>
            </a:endParaRPr>
          </a:p>
          <a:p>
            <a:pPr indent="0" lvl="0" marL="457200" marR="191770" rtl="0" algn="just">
              <a:lnSpc>
                <a:spcPct val="115000"/>
              </a:lnSpc>
              <a:spcBef>
                <a:spcPts val="1000"/>
              </a:spcBef>
              <a:spcAft>
                <a:spcPts val="0"/>
              </a:spcAft>
              <a:buNone/>
            </a:pPr>
            <a:r>
              <a:rPr lang="fr" sz="1100">
                <a:solidFill>
                  <a:schemeClr val="dk1"/>
                </a:solidFill>
              </a:rPr>
              <a:t>Référentiel d’évaluation : </a:t>
            </a:r>
            <a:endParaRPr sz="1100">
              <a:solidFill>
                <a:schemeClr val="dk1"/>
              </a:solidFill>
            </a:endParaRPr>
          </a:p>
          <a:p>
            <a:pPr indent="0" lvl="0" marL="457200" marR="191770" rtl="0" algn="just">
              <a:lnSpc>
                <a:spcPct val="115000"/>
              </a:lnSpc>
              <a:spcBef>
                <a:spcPts val="1000"/>
              </a:spcBef>
              <a:spcAft>
                <a:spcPts val="0"/>
              </a:spcAft>
              <a:buNone/>
            </a:pPr>
            <a:r>
              <a:rPr lang="fr" sz="1100" u="sng">
                <a:solidFill>
                  <a:srgbClr val="1155CC"/>
                </a:solidFill>
                <a:hlinkClick r:id="rId4">
                  <a:extLst>
                    <a:ext uri="{A12FA001-AC4F-418D-AE19-62706E023703}">
                      <ahyp:hlinkClr val="tx"/>
                    </a:ext>
                  </a:extLst>
                </a:hlinkClick>
              </a:rPr>
              <a:t>https://docs.google.com/document/d/1MHY-5uvtHHSGeaJdlu3vWtM1NwS4AnL-6rX22uaMNZw/edit?tab=t.0</a:t>
            </a:r>
            <a:endParaRPr sz="1100">
              <a:solidFill>
                <a:schemeClr val="dk1"/>
              </a:solidFill>
            </a:endParaRPr>
          </a:p>
          <a:p>
            <a:pPr indent="0" lvl="0" marL="0" rtl="0" algn="l">
              <a:spcBef>
                <a:spcPts val="1000"/>
              </a:spcBef>
              <a:spcAft>
                <a:spcPts val="1200"/>
              </a:spcAft>
              <a:buNone/>
            </a:pPr>
            <a:r>
              <a:t/>
            </a:r>
            <a:endParaRPr/>
          </a:p>
        </p:txBody>
      </p:sp>
      <p:sp>
        <p:nvSpPr>
          <p:cNvPr id="447" name="Google Shape;447;p69"/>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70"/>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453" name="Google Shape;453;p70"/>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rtl="0" algn="l">
              <a:lnSpc>
                <a:spcPct val="107916"/>
              </a:lnSpc>
              <a:spcBef>
                <a:spcPts val="1200"/>
              </a:spcBef>
              <a:spcAft>
                <a:spcPts val="0"/>
              </a:spcAft>
              <a:buNone/>
            </a:pPr>
            <a:r>
              <a:rPr lang="fr" sz="1600">
                <a:solidFill>
                  <a:srgbClr val="366091"/>
                </a:solidFill>
              </a:rPr>
              <a:t>Table des matières</a:t>
            </a:r>
            <a:endParaRPr sz="1600">
              <a:solidFill>
                <a:srgbClr val="366091"/>
              </a:solidFill>
            </a:endParaRPr>
          </a:p>
          <a:p>
            <a:pPr indent="0" lvl="0" marL="0" rtl="0" algn="l">
              <a:lnSpc>
                <a:spcPct val="100000"/>
              </a:lnSpc>
              <a:spcBef>
                <a:spcPts val="300"/>
              </a:spcBef>
              <a:spcAft>
                <a:spcPts val="0"/>
              </a:spcAft>
              <a:buNone/>
            </a:pPr>
            <a:r>
              <a:rPr lang="fr" sz="1100">
                <a:solidFill>
                  <a:schemeClr val="dk1"/>
                </a:solidFill>
                <a:uFill>
                  <a:noFill/>
                </a:uFill>
                <a:hlinkClick r:id="rId3">
                  <a:extLst>
                    <a:ext uri="{A12FA001-AC4F-418D-AE19-62706E023703}">
                      <ahyp:hlinkClr val="tx"/>
                    </a:ext>
                  </a:extLst>
                </a:hlinkClick>
              </a:rPr>
              <a:t>Introduction	1</a:t>
            </a:r>
            <a:endParaRPr b="1" sz="1100">
              <a:solidFill>
                <a:schemeClr val="dk1"/>
              </a:solidFill>
              <a:latin typeface="Arial"/>
              <a:ea typeface="Arial"/>
              <a:cs typeface="Arial"/>
              <a:sym typeface="Arial"/>
            </a:endParaRPr>
          </a:p>
          <a:p>
            <a:pPr indent="0" lvl="0" marL="0" rtl="0" algn="l">
              <a:lnSpc>
                <a:spcPct val="100000"/>
              </a:lnSpc>
              <a:spcBef>
                <a:spcPts val="300"/>
              </a:spcBef>
              <a:spcAft>
                <a:spcPts val="0"/>
              </a:spcAft>
              <a:buNone/>
            </a:pPr>
            <a:r>
              <a:rPr lang="fr" sz="1100">
                <a:solidFill>
                  <a:schemeClr val="dk1"/>
                </a:solidFill>
                <a:uFill>
                  <a:noFill/>
                </a:uFill>
                <a:hlinkClick r:id="rId4">
                  <a:extLst>
                    <a:ext uri="{A12FA001-AC4F-418D-AE19-62706E023703}">
                      <ahyp:hlinkClr val="tx"/>
                    </a:ext>
                  </a:extLst>
                </a:hlinkClick>
              </a:rPr>
              <a:t>M1 : Observation et consignation de la situation à risque / proposition de solution	3</a:t>
            </a:r>
            <a:endParaRPr b="1"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5">
                  <a:extLst>
                    <a:ext uri="{A12FA001-AC4F-418D-AE19-62706E023703}">
                      <ahyp:hlinkClr val="tx"/>
                    </a:ext>
                  </a:extLst>
                </a:hlinkClick>
              </a:rPr>
              <a:t>Mise en évidence d’une situation de travail à risque	3</a:t>
            </a:r>
            <a:endParaRPr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6">
                  <a:extLst>
                    <a:ext uri="{A12FA001-AC4F-418D-AE19-62706E023703}">
                      <ahyp:hlinkClr val="tx"/>
                    </a:ext>
                  </a:extLst>
                </a:hlinkClick>
              </a:rPr>
              <a:t>Proposition d’une ou plusieurs solutions	4</a:t>
            </a:r>
            <a:endParaRPr sz="1100">
              <a:solidFill>
                <a:schemeClr val="dk1"/>
              </a:solidFill>
              <a:latin typeface="Arial"/>
              <a:ea typeface="Arial"/>
              <a:cs typeface="Arial"/>
              <a:sym typeface="Arial"/>
            </a:endParaRPr>
          </a:p>
          <a:p>
            <a:pPr indent="0" lvl="0" marL="0" rtl="0" algn="l">
              <a:lnSpc>
                <a:spcPct val="100000"/>
              </a:lnSpc>
              <a:spcBef>
                <a:spcPts val="300"/>
              </a:spcBef>
              <a:spcAft>
                <a:spcPts val="0"/>
              </a:spcAft>
              <a:buNone/>
            </a:pPr>
            <a:r>
              <a:rPr lang="fr" sz="1100">
                <a:solidFill>
                  <a:schemeClr val="dk1"/>
                </a:solidFill>
                <a:uFill>
                  <a:noFill/>
                </a:uFill>
                <a:hlinkClick r:id="rId7">
                  <a:extLst>
                    <a:ext uri="{A12FA001-AC4F-418D-AE19-62706E023703}">
                      <ahyp:hlinkClr val="tx"/>
                    </a:ext>
                  </a:extLst>
                </a:hlinkClick>
              </a:rPr>
              <a:t>M2 : Faisabilité, validation et démarrage de la conception de l’ouvrage métallique	6</a:t>
            </a:r>
            <a:endParaRPr b="1"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8">
                  <a:extLst>
                    <a:ext uri="{A12FA001-AC4F-418D-AE19-62706E023703}">
                      <ahyp:hlinkClr val="tx"/>
                    </a:ext>
                  </a:extLst>
                </a:hlinkClick>
              </a:rPr>
              <a:t>Étude de faisabilité technique et réglementaire de la solution d’amélioration.	6</a:t>
            </a:r>
            <a:endParaRPr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9">
                  <a:extLst>
                    <a:ext uri="{A12FA001-AC4F-418D-AE19-62706E023703}">
                      <ahyp:hlinkClr val="tx"/>
                    </a:ext>
                  </a:extLst>
                </a:hlinkClick>
              </a:rPr>
              <a:t>Relever le chantier.	7</a:t>
            </a:r>
            <a:endParaRPr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10">
                  <a:extLst>
                    <a:ext uri="{A12FA001-AC4F-418D-AE19-62706E023703}">
                      <ahyp:hlinkClr val="tx"/>
                    </a:ext>
                  </a:extLst>
                </a:hlinkClick>
              </a:rPr>
              <a:t>Checklist pour sécuriser le démarrage de la conception	8</a:t>
            </a:r>
            <a:endParaRPr sz="1100">
              <a:solidFill>
                <a:schemeClr val="dk1"/>
              </a:solidFill>
              <a:latin typeface="Arial"/>
              <a:ea typeface="Arial"/>
              <a:cs typeface="Arial"/>
              <a:sym typeface="Arial"/>
            </a:endParaRPr>
          </a:p>
          <a:p>
            <a:pPr indent="0" lvl="0" marL="0" rtl="0" algn="l">
              <a:lnSpc>
                <a:spcPct val="100000"/>
              </a:lnSpc>
              <a:spcBef>
                <a:spcPts val="300"/>
              </a:spcBef>
              <a:spcAft>
                <a:spcPts val="0"/>
              </a:spcAft>
              <a:buNone/>
            </a:pPr>
            <a:r>
              <a:rPr lang="fr" sz="1100">
                <a:solidFill>
                  <a:schemeClr val="dk1"/>
                </a:solidFill>
                <a:uFill>
                  <a:noFill/>
                </a:uFill>
                <a:hlinkClick r:id="rId11">
                  <a:extLst>
                    <a:ext uri="{A12FA001-AC4F-418D-AE19-62706E023703}">
                      <ahyp:hlinkClr val="tx"/>
                    </a:ext>
                  </a:extLst>
                </a:hlinkClick>
              </a:rPr>
              <a:t>M3 : Modélisation, mise en plan et prototypage de l’ouvrage métallique	9</a:t>
            </a:r>
            <a:endParaRPr b="1"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12">
                  <a:extLst>
                    <a:ext uri="{A12FA001-AC4F-418D-AE19-62706E023703}">
                      <ahyp:hlinkClr val="tx"/>
                    </a:ext>
                  </a:extLst>
                </a:hlinkClick>
              </a:rPr>
              <a:t>Validation du projet avant le passage au prototypage et fabrication	9</a:t>
            </a:r>
            <a:endParaRPr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13">
                  <a:extLst>
                    <a:ext uri="{A12FA001-AC4F-418D-AE19-62706E023703}">
                      <ahyp:hlinkClr val="tx"/>
                    </a:ext>
                  </a:extLst>
                </a:hlinkClick>
              </a:rPr>
              <a:t>Prototypage et fabrication du projet	9</a:t>
            </a:r>
            <a:endParaRPr sz="1100">
              <a:solidFill>
                <a:schemeClr val="dk1"/>
              </a:solidFill>
              <a:latin typeface="Arial"/>
              <a:ea typeface="Arial"/>
              <a:cs typeface="Arial"/>
              <a:sym typeface="Arial"/>
            </a:endParaRPr>
          </a:p>
          <a:p>
            <a:pPr indent="0" lvl="0" marL="228600" rtl="0" algn="l">
              <a:lnSpc>
                <a:spcPct val="100000"/>
              </a:lnSpc>
              <a:spcBef>
                <a:spcPts val="300"/>
              </a:spcBef>
              <a:spcAft>
                <a:spcPts val="0"/>
              </a:spcAft>
              <a:buNone/>
            </a:pPr>
            <a:r>
              <a:rPr lang="fr" sz="1100">
                <a:solidFill>
                  <a:schemeClr val="dk1"/>
                </a:solidFill>
                <a:uFill>
                  <a:noFill/>
                </a:uFill>
                <a:hlinkClick r:id="rId14">
                  <a:extLst>
                    <a:ext uri="{A12FA001-AC4F-418D-AE19-62706E023703}">
                      <ahyp:hlinkClr val="tx"/>
                    </a:ext>
                  </a:extLst>
                </a:hlinkClick>
              </a:rPr>
              <a:t>Finition, pose et mise en service du projet	11</a:t>
            </a:r>
            <a:endParaRPr sz="1100">
              <a:solidFill>
                <a:schemeClr val="dk1"/>
              </a:solidFill>
              <a:latin typeface="Arial"/>
              <a:ea typeface="Arial"/>
              <a:cs typeface="Arial"/>
              <a:sym typeface="Arial"/>
            </a:endParaRPr>
          </a:p>
          <a:p>
            <a:pPr indent="449580" lvl="0" marL="0" marR="191770" rtl="0" algn="just">
              <a:lnSpc>
                <a:spcPct val="115000"/>
              </a:lnSpc>
              <a:spcBef>
                <a:spcPts val="0"/>
              </a:spcBef>
              <a:spcAft>
                <a:spcPts val="0"/>
              </a:spcAft>
              <a:buNone/>
            </a:pPr>
            <a:r>
              <a:rPr lang="fr" sz="1100">
                <a:solidFill>
                  <a:schemeClr val="dk1"/>
                </a:solidFill>
                <a:uFill>
                  <a:noFill/>
                </a:uFill>
                <a:hlinkClick r:id="rId15">
                  <a:extLst>
                    <a:ext uri="{A12FA001-AC4F-418D-AE19-62706E023703}">
                      <ahyp:hlinkClr val="tx"/>
                    </a:ext>
                  </a:extLst>
                </a:hlinkClick>
              </a:rPr>
              <a:t>M4 : Consignation du projet d’amélioration d’ouvrage dans le dossier professionnel du TP Métallier	12</a:t>
            </a:r>
            <a:endParaRPr b="1" sz="1100">
              <a:solidFill>
                <a:schemeClr val="dk1"/>
              </a:solidFill>
              <a:latin typeface="Arial"/>
              <a:ea typeface="Arial"/>
              <a:cs typeface="Arial"/>
              <a:sym typeface="Arial"/>
            </a:endParaRPr>
          </a:p>
          <a:p>
            <a:pPr indent="0" lvl="0" marL="0" rtl="0" algn="l">
              <a:spcBef>
                <a:spcPts val="1000"/>
              </a:spcBef>
              <a:spcAft>
                <a:spcPts val="1200"/>
              </a:spcAft>
              <a:buNone/>
            </a:pPr>
            <a:r>
              <a:t/>
            </a:r>
            <a:endParaRPr/>
          </a:p>
        </p:txBody>
      </p:sp>
      <p:sp>
        <p:nvSpPr>
          <p:cNvPr id="454" name="Google Shape;454;p70"/>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71"/>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460" name="Google Shape;460;p71"/>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fr" sz="1400">
                <a:solidFill>
                  <a:srgbClr val="DF6B12"/>
                </a:solidFill>
              </a:rPr>
              <a:t>M1 : Observation et consignation de la situation à risque / proposition de solution </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marR="191770" rtl="0" algn="just">
              <a:lnSpc>
                <a:spcPct val="100000"/>
              </a:lnSpc>
              <a:spcBef>
                <a:spcPts val="1200"/>
              </a:spcBef>
              <a:spcAft>
                <a:spcPts val="0"/>
              </a:spcAft>
              <a:buNone/>
            </a:pPr>
            <a:r>
              <a:t/>
            </a:r>
            <a:endParaRPr b="1" sz="1400">
              <a:solidFill>
                <a:srgbClr val="DF6B12"/>
              </a:solidFill>
            </a:endParaRPr>
          </a:p>
          <a:p>
            <a:pPr indent="0" lvl="0" marL="0" marR="191770" rtl="0" algn="just">
              <a:lnSpc>
                <a:spcPct val="100000"/>
              </a:lnSpc>
              <a:spcBef>
                <a:spcPts val="1000"/>
              </a:spcBef>
              <a:spcAft>
                <a:spcPts val="0"/>
              </a:spcAft>
              <a:buNone/>
            </a:pPr>
            <a:r>
              <a:rPr b="1" lang="fr" sz="1300">
                <a:solidFill>
                  <a:srgbClr val="0B5394"/>
                </a:solidFill>
              </a:rPr>
              <a:t>Mise en évidence d’une situation de travail à risque</a:t>
            </a:r>
            <a:endParaRPr b="1" sz="1300">
              <a:solidFill>
                <a:srgbClr val="0B5394"/>
              </a:solidFill>
            </a:endParaRPr>
          </a:p>
          <a:p>
            <a:pPr indent="449580" lvl="0" marL="0" marR="191770" rtl="0" algn="just">
              <a:lnSpc>
                <a:spcPct val="115000"/>
              </a:lnSpc>
              <a:spcBef>
                <a:spcPts val="1000"/>
              </a:spcBef>
              <a:spcAft>
                <a:spcPts val="0"/>
              </a:spcAft>
              <a:buNone/>
            </a:pPr>
            <a:r>
              <a:rPr lang="fr" sz="1100">
                <a:solidFill>
                  <a:schemeClr val="dk1"/>
                </a:solidFill>
              </a:rPr>
              <a:t>En atelier, identifiez une situation de travail présentant un ou plusieurs risques </a:t>
            </a:r>
            <a:r>
              <a:rPr lang="fr" sz="1100">
                <a:solidFill>
                  <a:srgbClr val="E06666"/>
                </a:solidFill>
              </a:rPr>
              <a:t>(mentionner des exemples)</a:t>
            </a:r>
            <a:r>
              <a:rPr lang="fr" sz="1100">
                <a:solidFill>
                  <a:schemeClr val="dk1"/>
                </a:solidFill>
              </a:rPr>
              <a:t>. Vous pouvez vous appuyer sur les cours si besoin. </a:t>
            </a:r>
            <a:endParaRPr sz="1100">
              <a:solidFill>
                <a:schemeClr val="dk1"/>
              </a:solidFill>
            </a:endParaRPr>
          </a:p>
          <a:p>
            <a:pPr indent="0" lvl="0" marL="0" marR="191770" rtl="0" algn="just">
              <a:lnSpc>
                <a:spcPct val="115000"/>
              </a:lnSpc>
              <a:spcBef>
                <a:spcPts val="1000"/>
              </a:spcBef>
              <a:spcAft>
                <a:spcPts val="0"/>
              </a:spcAft>
              <a:buNone/>
            </a:pPr>
            <a:r>
              <a:rPr lang="fr" sz="1100">
                <a:solidFill>
                  <a:schemeClr val="dk1"/>
                </a:solidFill>
              </a:rPr>
              <a:t>1.	Prenez des photos afin d’illustrer cette situation à risque et décrivez-la.</a:t>
            </a:r>
            <a:endParaRPr sz="1100">
              <a:solidFill>
                <a:schemeClr val="dk1"/>
              </a:solidFill>
            </a:endParaRPr>
          </a:p>
          <a:p>
            <a:pPr indent="449580" lvl="0" marL="0" marR="191770" rtl="0" algn="just">
              <a:lnSpc>
                <a:spcPct val="115000"/>
              </a:lnSpc>
              <a:spcBef>
                <a:spcPts val="1000"/>
              </a:spcBef>
              <a:spcAft>
                <a:spcPts val="0"/>
              </a:spcAft>
              <a:buNone/>
            </a:pPr>
            <a:r>
              <a:rPr lang="fr" sz="1100">
                <a:solidFill>
                  <a:schemeClr val="dk1"/>
                </a:solidFill>
              </a:rPr>
              <a:t>📷📷📷</a:t>
            </a:r>
            <a:endParaRPr b="1" sz="1400">
              <a:solidFill>
                <a:srgbClr val="DF6B12"/>
              </a:solidFill>
            </a:endParaRPr>
          </a:p>
          <a:p>
            <a:pPr indent="0" lvl="0" marL="0" rtl="0" algn="l">
              <a:lnSpc>
                <a:spcPct val="115000"/>
              </a:lnSpc>
              <a:spcBef>
                <a:spcPts val="1000"/>
              </a:spcBef>
              <a:spcAft>
                <a:spcPts val="0"/>
              </a:spcAft>
              <a:buNone/>
            </a:pPr>
            <a:r>
              <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rtl="0" algn="l">
              <a:lnSpc>
                <a:spcPct val="115000"/>
              </a:lnSpc>
              <a:spcBef>
                <a:spcPts val="1200"/>
              </a:spcBef>
              <a:spcAft>
                <a:spcPts val="1200"/>
              </a:spcAft>
              <a:buNone/>
            </a:pPr>
            <a:r>
              <a:t/>
            </a:r>
            <a:endParaRPr b="1" sz="1400">
              <a:solidFill>
                <a:srgbClr val="DF6B12"/>
              </a:solidFill>
            </a:endParaRPr>
          </a:p>
        </p:txBody>
      </p:sp>
      <p:sp>
        <p:nvSpPr>
          <p:cNvPr id="461" name="Google Shape;461;p71"/>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pic>
        <p:nvPicPr>
          <p:cNvPr id="462" name="Google Shape;462;p71"/>
          <p:cNvPicPr preferRelativeResize="0"/>
          <p:nvPr/>
        </p:nvPicPr>
        <p:blipFill>
          <a:blip r:embed="rId3">
            <a:alphaModFix/>
          </a:blip>
          <a:stretch>
            <a:fillRect/>
          </a:stretch>
        </p:blipFill>
        <p:spPr>
          <a:xfrm>
            <a:off x="433273" y="1788787"/>
            <a:ext cx="6124575" cy="885825"/>
          </a:xfrm>
          <a:prstGeom prst="rect">
            <a:avLst/>
          </a:prstGeom>
          <a:noFill/>
          <a:ln>
            <a:noFill/>
          </a:ln>
        </p:spPr>
      </p:pic>
      <p:graphicFrame>
        <p:nvGraphicFramePr>
          <p:cNvPr id="463" name="Google Shape;463;p71"/>
          <p:cNvGraphicFramePr/>
          <p:nvPr/>
        </p:nvGraphicFramePr>
        <p:xfrm>
          <a:off x="433275" y="4386025"/>
          <a:ext cx="3000000" cy="3000000"/>
        </p:xfrm>
        <a:graphic>
          <a:graphicData uri="http://schemas.openxmlformats.org/drawingml/2006/table">
            <a:tbl>
              <a:tblPr>
                <a:noFill/>
                <a:tableStyleId>{A4C9C0C8-EC3D-481D-AF12-68165B272FD7}</a:tableStyleId>
              </a:tblPr>
              <a:tblGrid>
                <a:gridCol w="6641225"/>
              </a:tblGrid>
              <a:tr h="54876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72"/>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469" name="Google Shape;469;p72"/>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marR="191770" rtl="0" algn="just">
              <a:lnSpc>
                <a:spcPct val="100000"/>
              </a:lnSpc>
              <a:spcBef>
                <a:spcPts val="1000"/>
              </a:spcBef>
              <a:spcAft>
                <a:spcPts val="0"/>
              </a:spcAft>
              <a:buNone/>
            </a:pPr>
            <a:r>
              <a:rPr b="1" lang="fr" sz="1300">
                <a:solidFill>
                  <a:srgbClr val="0B5394"/>
                </a:solidFill>
              </a:rPr>
              <a:t>Proposition d’une ou plusieurs solutions</a:t>
            </a:r>
            <a:endParaRPr b="1" sz="1300">
              <a:solidFill>
                <a:srgbClr val="0B5394"/>
              </a:solidFill>
            </a:endParaRPr>
          </a:p>
          <a:p>
            <a:pPr indent="449580" lvl="0" marL="0" marR="191770" rtl="0" algn="just">
              <a:lnSpc>
                <a:spcPct val="115000"/>
              </a:lnSpc>
              <a:spcBef>
                <a:spcPts val="1000"/>
              </a:spcBef>
              <a:spcAft>
                <a:spcPts val="0"/>
              </a:spcAft>
              <a:buNone/>
            </a:pPr>
            <a:r>
              <a:rPr lang="fr" sz="1100">
                <a:solidFill>
                  <a:schemeClr val="dk1"/>
                </a:solidFill>
              </a:rPr>
              <a:t>Recherche de solutions, brainstorming. </a:t>
            </a:r>
            <a:endParaRPr sz="1100">
              <a:solidFill>
                <a:schemeClr val="dk1"/>
              </a:solidFill>
            </a:endParaRPr>
          </a:p>
          <a:p>
            <a:pPr indent="0" lvl="0" marL="0" marR="191770" rtl="0" algn="just">
              <a:lnSpc>
                <a:spcPct val="115000"/>
              </a:lnSpc>
              <a:spcBef>
                <a:spcPts val="1000"/>
              </a:spcBef>
              <a:spcAft>
                <a:spcPts val="0"/>
              </a:spcAft>
              <a:buNone/>
            </a:pPr>
            <a:r>
              <a:rPr lang="fr" sz="1100">
                <a:solidFill>
                  <a:schemeClr val="dk1"/>
                </a:solidFill>
              </a:rPr>
              <a:t>Proposez une ou plusieurs améliorations concrètes (par exemple l’installation d’un carter de sécurité sur une machine, l’affichage de consignes de sécurité ou de ports d’EPI, la fabrication de chariots à roulettes pour le transport des matériaux, l’installation d’un pont roulant, etc.). </a:t>
            </a:r>
            <a:endParaRPr sz="1100">
              <a:solidFill>
                <a:schemeClr val="dk1"/>
              </a:solidFill>
            </a:endParaRPr>
          </a:p>
          <a:p>
            <a:pPr indent="0" lvl="0" marL="0" marR="191770" rtl="0" algn="just">
              <a:lnSpc>
                <a:spcPct val="115000"/>
              </a:lnSpc>
              <a:spcBef>
                <a:spcPts val="1000"/>
              </a:spcBef>
              <a:spcAft>
                <a:spcPts val="0"/>
              </a:spcAft>
              <a:buNone/>
            </a:pPr>
            <a:r>
              <a:rPr lang="fr" sz="1100">
                <a:solidFill>
                  <a:schemeClr val="dk1"/>
                </a:solidFill>
              </a:rPr>
              <a:t>2.	Décrivez la ou les solutions proposées et réaliser l’ébauche.</a:t>
            </a:r>
            <a:endParaRPr sz="1100">
              <a:solidFill>
                <a:schemeClr val="dk1"/>
              </a:solidFill>
            </a:endParaRPr>
          </a:p>
          <a:p>
            <a:pPr indent="0" lvl="0" marL="0" rtl="0" algn="l">
              <a:spcBef>
                <a:spcPts val="1000"/>
              </a:spcBef>
              <a:spcAft>
                <a:spcPts val="1200"/>
              </a:spcAft>
              <a:buNone/>
            </a:pPr>
            <a:r>
              <a:t/>
            </a:r>
            <a:endParaRPr/>
          </a:p>
        </p:txBody>
      </p:sp>
      <p:sp>
        <p:nvSpPr>
          <p:cNvPr id="470" name="Google Shape;470;p72"/>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graphicFrame>
        <p:nvGraphicFramePr>
          <p:cNvPr id="471" name="Google Shape;471;p72"/>
          <p:cNvGraphicFramePr/>
          <p:nvPr/>
        </p:nvGraphicFramePr>
        <p:xfrm>
          <a:off x="433275" y="3043875"/>
          <a:ext cx="3000000" cy="3000000"/>
        </p:xfrm>
        <a:graphic>
          <a:graphicData uri="http://schemas.openxmlformats.org/drawingml/2006/table">
            <a:tbl>
              <a:tblPr>
                <a:noFill/>
                <a:tableStyleId>{A4C9C0C8-EC3D-481D-AF12-68165B272FD7}</a:tableStyleId>
              </a:tblPr>
              <a:tblGrid>
                <a:gridCol w="6641225"/>
              </a:tblGrid>
              <a:tr h="68298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73"/>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477" name="Google Shape;477;p73"/>
          <p:cNvSpPr txBox="1"/>
          <p:nvPr>
            <p:ph idx="1" type="body"/>
          </p:nvPr>
        </p:nvSpPr>
        <p:spPr>
          <a:xfrm>
            <a:off x="338825" y="6602799"/>
            <a:ext cx="6882300" cy="3270900"/>
          </a:xfrm>
          <a:prstGeom prst="rect">
            <a:avLst/>
          </a:prstGeom>
        </p:spPr>
        <p:txBody>
          <a:bodyPr anchorCtr="0" anchor="t" bIns="91425" lIns="91425" spcFirstLastPara="1" rIns="91425" wrap="square" tIns="91425">
            <a:normAutofit/>
          </a:bodyPr>
          <a:lstStyle/>
          <a:p>
            <a:pPr indent="0" lvl="0" marL="0" marR="191770" rtl="0" algn="just">
              <a:spcBef>
                <a:spcPts val="0"/>
              </a:spcBef>
              <a:spcAft>
                <a:spcPts val="0"/>
              </a:spcAft>
              <a:buNone/>
            </a:pPr>
            <a:r>
              <a:rPr lang="fr" sz="1100">
                <a:solidFill>
                  <a:srgbClr val="000000"/>
                </a:solidFill>
              </a:rPr>
              <a:t>Validation du projet avec ébauche de la solution technique envisagée.</a:t>
            </a:r>
            <a:endParaRPr sz="1100">
              <a:solidFill>
                <a:srgbClr val="000000"/>
              </a:solidFill>
            </a:endParaRPr>
          </a:p>
          <a:p>
            <a:pPr indent="-298450" lvl="0" marL="457200" marR="191770" rtl="0" algn="just">
              <a:spcBef>
                <a:spcPts val="1000"/>
              </a:spcBef>
              <a:spcAft>
                <a:spcPts val="0"/>
              </a:spcAft>
              <a:buClr>
                <a:srgbClr val="000000"/>
              </a:buClr>
              <a:buSzPts val="1100"/>
              <a:buChar char="❏"/>
            </a:pPr>
            <a:r>
              <a:rPr lang="fr" sz="1100">
                <a:solidFill>
                  <a:srgbClr val="000000"/>
                </a:solidFill>
              </a:rPr>
              <a:t>Validation du formateur </a:t>
            </a:r>
            <a:endParaRPr sz="1100">
              <a:solidFill>
                <a:srgbClr val="000000"/>
              </a:solidFill>
            </a:endParaRPr>
          </a:p>
          <a:p>
            <a:pPr indent="0" lvl="0" marL="0" marR="191770" rtl="0" algn="just">
              <a:spcBef>
                <a:spcPts val="1000"/>
              </a:spcBef>
              <a:spcAft>
                <a:spcPts val="0"/>
              </a:spcAft>
              <a:buNone/>
            </a:pPr>
            <a:r>
              <a:rPr lang="fr" sz="1100">
                <a:solidFill>
                  <a:srgbClr val="000000"/>
                </a:solidFill>
              </a:rPr>
              <a:t>Date : </a:t>
            </a:r>
            <a:endParaRPr sz="1100">
              <a:solidFill>
                <a:srgbClr val="000000"/>
              </a:solidFill>
            </a:endParaRPr>
          </a:p>
          <a:p>
            <a:pPr indent="0" lvl="0" marL="0" marR="191770" rtl="0" algn="just">
              <a:spcBef>
                <a:spcPts val="1000"/>
              </a:spcBef>
              <a:spcAft>
                <a:spcPts val="0"/>
              </a:spcAft>
              <a:buNone/>
            </a:pPr>
            <a:r>
              <a:t/>
            </a:r>
            <a:endParaRPr sz="1100">
              <a:solidFill>
                <a:srgbClr val="000000"/>
              </a:solidFill>
            </a:endParaRPr>
          </a:p>
          <a:p>
            <a:pPr indent="449580" lvl="0" marL="0" marR="191770" rtl="0" algn="just">
              <a:spcBef>
                <a:spcPts val="1000"/>
              </a:spcBef>
              <a:spcAft>
                <a:spcPts val="0"/>
              </a:spcAft>
              <a:buNone/>
            </a:pPr>
            <a:r>
              <a:rPr b="1" lang="fr" sz="1200">
                <a:solidFill>
                  <a:srgbClr val="DF6B12"/>
                </a:solidFill>
              </a:rPr>
              <a:t>Travail d’interstage :</a:t>
            </a:r>
            <a:endParaRPr b="1" sz="1200">
              <a:solidFill>
                <a:srgbClr val="DF6B12"/>
              </a:solidFill>
            </a:endParaRPr>
          </a:p>
          <a:p>
            <a:pPr indent="0" lvl="0" marL="0" marR="191770" rtl="0" algn="just">
              <a:spcBef>
                <a:spcPts val="1000"/>
              </a:spcBef>
              <a:spcAft>
                <a:spcPts val="0"/>
              </a:spcAft>
              <a:buNone/>
            </a:pPr>
            <a:r>
              <a:rPr lang="fr" sz="1100">
                <a:solidFill>
                  <a:srgbClr val="000000"/>
                </a:solidFill>
              </a:rPr>
              <a:t>Approfondir la ou les solutions proposées pour sélectionner le projet qui sera réalisé au cours des prochains modules.</a:t>
            </a:r>
            <a:endParaRPr sz="1100">
              <a:solidFill>
                <a:srgbClr val="000000"/>
              </a:solidFill>
            </a:endParaRPr>
          </a:p>
          <a:p>
            <a:pPr indent="0" lvl="0" marL="0" rtl="0" algn="l">
              <a:spcBef>
                <a:spcPts val="1000"/>
              </a:spcBef>
              <a:spcAft>
                <a:spcPts val="1200"/>
              </a:spcAft>
              <a:buNone/>
            </a:pPr>
            <a:r>
              <a:t/>
            </a:r>
            <a:endParaRPr/>
          </a:p>
        </p:txBody>
      </p:sp>
      <p:sp>
        <p:nvSpPr>
          <p:cNvPr id="478" name="Google Shape;478;p73"/>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graphicFrame>
        <p:nvGraphicFramePr>
          <p:cNvPr id="479" name="Google Shape;479;p73"/>
          <p:cNvGraphicFramePr/>
          <p:nvPr/>
        </p:nvGraphicFramePr>
        <p:xfrm>
          <a:off x="459375" y="1033200"/>
          <a:ext cx="3000000" cy="3000000"/>
        </p:xfrm>
        <a:graphic>
          <a:graphicData uri="http://schemas.openxmlformats.org/drawingml/2006/table">
            <a:tbl>
              <a:tblPr>
                <a:noFill/>
                <a:tableStyleId>{A4C9C0C8-EC3D-481D-AF12-68165B272FD7}</a:tableStyleId>
              </a:tblPr>
              <a:tblGrid>
                <a:gridCol w="6641225"/>
              </a:tblGrid>
              <a:tr h="53686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74"/>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485" name="Google Shape;485;p74"/>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fr" sz="1400">
                <a:solidFill>
                  <a:srgbClr val="DF6B12"/>
                </a:solidFill>
              </a:rPr>
              <a:t>M2 : Faisabilité, validation et démarrage de la conception de l’ouvrage métallique</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marR="191770" rtl="0" algn="just">
              <a:lnSpc>
                <a:spcPct val="100000"/>
              </a:lnSpc>
              <a:spcBef>
                <a:spcPts val="1200"/>
              </a:spcBef>
              <a:spcAft>
                <a:spcPts val="0"/>
              </a:spcAft>
              <a:buNone/>
            </a:pPr>
            <a:r>
              <a:rPr b="1" lang="fr" sz="1300">
                <a:solidFill>
                  <a:srgbClr val="0B5394"/>
                </a:solidFill>
              </a:rPr>
              <a:t>Étude de faisabilité technique et réglementaire de la solution d’amélioration.</a:t>
            </a:r>
            <a:endParaRPr b="1" sz="1300">
              <a:solidFill>
                <a:srgbClr val="0B5394"/>
              </a:solidFill>
            </a:endParaRPr>
          </a:p>
          <a:p>
            <a:pPr indent="0" lvl="0" marL="0" marR="191770" rtl="0" algn="just">
              <a:lnSpc>
                <a:spcPct val="115000"/>
              </a:lnSpc>
              <a:spcBef>
                <a:spcPts val="1000"/>
              </a:spcBef>
              <a:spcAft>
                <a:spcPts val="0"/>
              </a:spcAft>
              <a:buNone/>
            </a:pPr>
            <a:r>
              <a:rPr lang="fr" sz="1100">
                <a:solidFill>
                  <a:schemeClr val="dk1"/>
                </a:solidFill>
              </a:rPr>
              <a:t>1.	Vérifier la conformité de celle-ci à la réglementation (dimensions, résistance, normes) et argumenter les choix techniques.</a:t>
            </a:r>
            <a:endParaRPr b="1" sz="1400">
              <a:solidFill>
                <a:srgbClr val="DF6B12"/>
              </a:solidFill>
            </a:endParaRPr>
          </a:p>
          <a:p>
            <a:pPr indent="0" lvl="0" marL="0" rtl="0" algn="l">
              <a:lnSpc>
                <a:spcPct val="115000"/>
              </a:lnSpc>
              <a:spcBef>
                <a:spcPts val="1000"/>
              </a:spcBef>
              <a:spcAft>
                <a:spcPts val="1200"/>
              </a:spcAft>
              <a:buNone/>
            </a:pPr>
            <a:r>
              <a:t/>
            </a:r>
            <a:endParaRPr b="1" sz="1400">
              <a:solidFill>
                <a:srgbClr val="DF6B12"/>
              </a:solidFill>
            </a:endParaRPr>
          </a:p>
        </p:txBody>
      </p:sp>
      <p:sp>
        <p:nvSpPr>
          <p:cNvPr id="486" name="Google Shape;486;p74"/>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pic>
        <p:nvPicPr>
          <p:cNvPr id="487" name="Google Shape;487;p74"/>
          <p:cNvPicPr preferRelativeResize="0"/>
          <p:nvPr/>
        </p:nvPicPr>
        <p:blipFill>
          <a:blip r:embed="rId3">
            <a:alphaModFix/>
          </a:blip>
          <a:stretch>
            <a:fillRect/>
          </a:stretch>
        </p:blipFill>
        <p:spPr>
          <a:xfrm>
            <a:off x="444650" y="1711025"/>
            <a:ext cx="6124575" cy="885825"/>
          </a:xfrm>
          <a:prstGeom prst="rect">
            <a:avLst/>
          </a:prstGeom>
          <a:noFill/>
          <a:ln>
            <a:noFill/>
          </a:ln>
        </p:spPr>
      </p:pic>
      <p:graphicFrame>
        <p:nvGraphicFramePr>
          <p:cNvPr id="488" name="Google Shape;488;p74"/>
          <p:cNvGraphicFramePr/>
          <p:nvPr/>
        </p:nvGraphicFramePr>
        <p:xfrm>
          <a:off x="433275" y="4028850"/>
          <a:ext cx="3000000" cy="3000000"/>
        </p:xfrm>
        <a:graphic>
          <a:graphicData uri="http://schemas.openxmlformats.org/drawingml/2006/table">
            <a:tbl>
              <a:tblPr>
                <a:noFill/>
                <a:tableStyleId>{A4C9C0C8-EC3D-481D-AF12-68165B272FD7}</a:tableStyleId>
              </a:tblPr>
              <a:tblGrid>
                <a:gridCol w="6641225"/>
              </a:tblGrid>
              <a:tr h="58448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75"/>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494" name="Google Shape;494;p75"/>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marR="191770" rtl="0" algn="just">
              <a:lnSpc>
                <a:spcPct val="100000"/>
              </a:lnSpc>
              <a:spcBef>
                <a:spcPts val="1000"/>
              </a:spcBef>
              <a:spcAft>
                <a:spcPts val="0"/>
              </a:spcAft>
              <a:buNone/>
            </a:pPr>
            <a:r>
              <a:rPr b="1" lang="fr" sz="1300">
                <a:solidFill>
                  <a:srgbClr val="0B5394"/>
                </a:solidFill>
              </a:rPr>
              <a:t>Relever le chantier. </a:t>
            </a:r>
            <a:endParaRPr b="1" sz="1300">
              <a:solidFill>
                <a:srgbClr val="0B5394"/>
              </a:solidFill>
            </a:endParaRPr>
          </a:p>
          <a:p>
            <a:pPr indent="0" lvl="0" marL="0" marR="191770" rtl="0" algn="just">
              <a:lnSpc>
                <a:spcPct val="115000"/>
              </a:lnSpc>
              <a:spcBef>
                <a:spcPts val="1000"/>
              </a:spcBef>
              <a:spcAft>
                <a:spcPts val="1000"/>
              </a:spcAft>
              <a:buNone/>
            </a:pPr>
            <a:r>
              <a:rPr lang="fr" sz="1100">
                <a:solidFill>
                  <a:schemeClr val="dk1"/>
                </a:solidFill>
              </a:rPr>
              <a:t>2.	Identifier les contraintes de réalisation, lister les matériaux/matériels nécessaires à la réalisation.</a:t>
            </a:r>
            <a:endParaRPr/>
          </a:p>
        </p:txBody>
      </p:sp>
      <p:sp>
        <p:nvSpPr>
          <p:cNvPr id="495" name="Google Shape;495;p75"/>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graphicFrame>
        <p:nvGraphicFramePr>
          <p:cNvPr id="496" name="Google Shape;496;p75"/>
          <p:cNvGraphicFramePr/>
          <p:nvPr/>
        </p:nvGraphicFramePr>
        <p:xfrm>
          <a:off x="433275" y="2037250"/>
          <a:ext cx="3000000" cy="3000000"/>
        </p:xfrm>
        <a:graphic>
          <a:graphicData uri="http://schemas.openxmlformats.org/drawingml/2006/table">
            <a:tbl>
              <a:tblPr>
                <a:noFill/>
                <a:tableStyleId>{A4C9C0C8-EC3D-481D-AF12-68165B272FD7}</a:tableStyleId>
              </a:tblPr>
              <a:tblGrid>
                <a:gridCol w="6641225"/>
              </a:tblGrid>
              <a:tr h="7836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76"/>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502" name="Google Shape;502;p76"/>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marR="191770" rtl="0" algn="just">
              <a:lnSpc>
                <a:spcPct val="100000"/>
              </a:lnSpc>
              <a:spcBef>
                <a:spcPts val="1000"/>
              </a:spcBef>
              <a:spcAft>
                <a:spcPts val="0"/>
              </a:spcAft>
              <a:buNone/>
            </a:pPr>
            <a:r>
              <a:rPr b="1" lang="fr" sz="1300">
                <a:solidFill>
                  <a:srgbClr val="0B5394"/>
                </a:solidFill>
              </a:rPr>
              <a:t>Checklist pour sécuriser le démarrage de la conception</a:t>
            </a:r>
            <a:endParaRPr b="1" sz="1300">
              <a:solidFill>
                <a:srgbClr val="0B5394"/>
              </a:solidFill>
            </a:endParaRPr>
          </a:p>
          <a:p>
            <a:pPr indent="-298450" lvl="0" marL="457200" marR="191770" rtl="0" algn="just">
              <a:spcBef>
                <a:spcPts val="1000"/>
              </a:spcBef>
              <a:spcAft>
                <a:spcPts val="0"/>
              </a:spcAft>
              <a:buClr>
                <a:srgbClr val="000000"/>
              </a:buClr>
              <a:buSzPts val="1100"/>
              <a:buFont typeface="Montserrat"/>
              <a:buChar char="❏"/>
            </a:pPr>
            <a:r>
              <a:rPr lang="fr" sz="1100">
                <a:solidFill>
                  <a:srgbClr val="000000"/>
                </a:solidFill>
              </a:rPr>
              <a:t>Mise en évidence d’une situation à risque</a:t>
            </a:r>
            <a:endParaRPr sz="1100">
              <a:solidFill>
                <a:srgbClr val="000000"/>
              </a:solidFill>
            </a:endParaRPr>
          </a:p>
          <a:p>
            <a:pPr indent="-298450" lvl="0" marL="457200" marR="191770" rtl="0" algn="just">
              <a:spcBef>
                <a:spcPts val="0"/>
              </a:spcBef>
              <a:spcAft>
                <a:spcPts val="0"/>
              </a:spcAft>
              <a:buClr>
                <a:srgbClr val="000000"/>
              </a:buClr>
              <a:buSzPts val="1100"/>
              <a:buFont typeface="Montserrat"/>
              <a:buChar char="❏"/>
            </a:pPr>
            <a:r>
              <a:rPr lang="fr" sz="1100">
                <a:solidFill>
                  <a:srgbClr val="000000"/>
                </a:solidFill>
              </a:rPr>
              <a:t>Proposition et ébauche de solutions</a:t>
            </a:r>
            <a:endParaRPr sz="1100">
              <a:solidFill>
                <a:srgbClr val="000000"/>
              </a:solidFill>
            </a:endParaRPr>
          </a:p>
          <a:p>
            <a:pPr indent="-298450" lvl="0" marL="457200" marR="191770" rtl="0" algn="just">
              <a:spcBef>
                <a:spcPts val="0"/>
              </a:spcBef>
              <a:spcAft>
                <a:spcPts val="0"/>
              </a:spcAft>
              <a:buClr>
                <a:srgbClr val="000000"/>
              </a:buClr>
              <a:buSzPts val="1100"/>
              <a:buFont typeface="Montserrat"/>
              <a:buChar char="❏"/>
            </a:pPr>
            <a:r>
              <a:rPr lang="fr" sz="1100">
                <a:solidFill>
                  <a:srgbClr val="000000"/>
                </a:solidFill>
              </a:rPr>
              <a:t>Étude de faisabilité technique et réglementaire</a:t>
            </a:r>
            <a:endParaRPr sz="1100">
              <a:solidFill>
                <a:srgbClr val="000000"/>
              </a:solidFill>
            </a:endParaRPr>
          </a:p>
          <a:p>
            <a:pPr indent="-298450" lvl="0" marL="457200" marR="191770" rtl="0" algn="just">
              <a:spcBef>
                <a:spcPts val="0"/>
              </a:spcBef>
              <a:spcAft>
                <a:spcPts val="0"/>
              </a:spcAft>
              <a:buClr>
                <a:srgbClr val="000000"/>
              </a:buClr>
              <a:buSzPts val="1100"/>
              <a:buFont typeface="Montserrat"/>
              <a:buChar char="❏"/>
            </a:pPr>
            <a:r>
              <a:rPr lang="fr" sz="1100">
                <a:solidFill>
                  <a:srgbClr val="000000"/>
                </a:solidFill>
              </a:rPr>
              <a:t>Liste des contraintes de réalisation</a:t>
            </a:r>
            <a:endParaRPr sz="1100">
              <a:solidFill>
                <a:srgbClr val="000000"/>
              </a:solidFill>
            </a:endParaRPr>
          </a:p>
          <a:p>
            <a:pPr indent="-298450" lvl="0" marL="457200" marR="191770" rtl="0" algn="just">
              <a:spcBef>
                <a:spcPts val="0"/>
              </a:spcBef>
              <a:spcAft>
                <a:spcPts val="0"/>
              </a:spcAft>
              <a:buClr>
                <a:srgbClr val="000000"/>
              </a:buClr>
              <a:buSzPts val="1100"/>
              <a:buFont typeface="Montserrat"/>
              <a:buChar char="❏"/>
            </a:pPr>
            <a:r>
              <a:rPr lang="fr" sz="1100">
                <a:solidFill>
                  <a:srgbClr val="000000"/>
                </a:solidFill>
              </a:rPr>
              <a:t>Relevé du chantier</a:t>
            </a:r>
            <a:endParaRPr sz="1100">
              <a:solidFill>
                <a:srgbClr val="000000"/>
              </a:solidFill>
            </a:endParaRPr>
          </a:p>
          <a:p>
            <a:pPr indent="-298450" lvl="0" marL="457200" marR="191770" rtl="0" algn="just">
              <a:spcBef>
                <a:spcPts val="0"/>
              </a:spcBef>
              <a:spcAft>
                <a:spcPts val="0"/>
              </a:spcAft>
              <a:buClr>
                <a:srgbClr val="000000"/>
              </a:buClr>
              <a:buSzPts val="1100"/>
              <a:buFont typeface="Montserrat"/>
              <a:buChar char="❏"/>
            </a:pPr>
            <a:r>
              <a:rPr lang="fr" sz="1100">
                <a:solidFill>
                  <a:srgbClr val="000000"/>
                </a:solidFill>
              </a:rPr>
              <a:t>Liste des matériels et matériaux </a:t>
            </a:r>
            <a:endParaRPr sz="1100">
              <a:solidFill>
                <a:srgbClr val="000000"/>
              </a:solidFill>
            </a:endParaRPr>
          </a:p>
          <a:p>
            <a:pPr indent="-298450" lvl="0" marL="457200" marR="191770" rtl="0" algn="just">
              <a:spcBef>
                <a:spcPts val="0"/>
              </a:spcBef>
              <a:spcAft>
                <a:spcPts val="0"/>
              </a:spcAft>
              <a:buClr>
                <a:srgbClr val="000000"/>
              </a:buClr>
              <a:buSzPts val="1100"/>
              <a:buFont typeface="Montserrat"/>
              <a:buChar char="❏"/>
            </a:pPr>
            <a:r>
              <a:rPr lang="fr" sz="1100">
                <a:solidFill>
                  <a:srgbClr val="000000"/>
                </a:solidFill>
              </a:rPr>
              <a:t>Planification</a:t>
            </a:r>
            <a:endParaRPr sz="1100">
              <a:solidFill>
                <a:srgbClr val="000000"/>
              </a:solidFill>
            </a:endParaRPr>
          </a:p>
          <a:p>
            <a:pPr indent="-298450" lvl="0" marL="457200" marR="191770" rtl="0" algn="just">
              <a:spcBef>
                <a:spcPts val="0"/>
              </a:spcBef>
              <a:spcAft>
                <a:spcPts val="0"/>
              </a:spcAft>
              <a:buClr>
                <a:srgbClr val="000000"/>
              </a:buClr>
              <a:buSzPts val="1100"/>
              <a:buFont typeface="Montserrat"/>
              <a:buChar char="❏"/>
            </a:pPr>
            <a:r>
              <a:rPr lang="fr" sz="1100">
                <a:solidFill>
                  <a:srgbClr val="000000"/>
                </a:solidFill>
              </a:rPr>
              <a:t>Commande matériaux/matériels</a:t>
            </a:r>
            <a:endParaRPr sz="1100">
              <a:solidFill>
                <a:srgbClr val="000000"/>
              </a:solidFill>
            </a:endParaRPr>
          </a:p>
          <a:p>
            <a:pPr indent="0" lvl="0" marL="457200" marR="191770" rtl="0" algn="just">
              <a:spcBef>
                <a:spcPts val="1000"/>
              </a:spcBef>
              <a:spcAft>
                <a:spcPts val="0"/>
              </a:spcAft>
              <a:buNone/>
            </a:pPr>
            <a:r>
              <a:t/>
            </a:r>
            <a:endParaRPr sz="1100">
              <a:solidFill>
                <a:srgbClr val="000000"/>
              </a:solidFill>
            </a:endParaRPr>
          </a:p>
          <a:p>
            <a:pPr indent="0" lvl="0" marL="0" marR="191770" rtl="0" algn="just">
              <a:spcBef>
                <a:spcPts val="1000"/>
              </a:spcBef>
              <a:spcAft>
                <a:spcPts val="0"/>
              </a:spcAft>
              <a:buNone/>
            </a:pPr>
            <a:r>
              <a:rPr lang="fr" sz="1100">
                <a:solidFill>
                  <a:srgbClr val="000000"/>
                </a:solidFill>
              </a:rPr>
              <a:t>Validation du projet avant le passage à la modélisation.</a:t>
            </a:r>
            <a:endParaRPr sz="1100">
              <a:solidFill>
                <a:srgbClr val="000000"/>
              </a:solidFill>
            </a:endParaRPr>
          </a:p>
          <a:p>
            <a:pPr indent="-298450" lvl="0" marL="457200" marR="191770" rtl="0" algn="just">
              <a:spcBef>
                <a:spcPts val="1000"/>
              </a:spcBef>
              <a:spcAft>
                <a:spcPts val="0"/>
              </a:spcAft>
              <a:buClr>
                <a:srgbClr val="000000"/>
              </a:buClr>
              <a:buSzPts val="1100"/>
              <a:buFont typeface="Montserrat"/>
              <a:buChar char="❏"/>
            </a:pPr>
            <a:r>
              <a:rPr lang="fr" sz="1100">
                <a:solidFill>
                  <a:srgbClr val="000000"/>
                </a:solidFill>
              </a:rPr>
              <a:t>Validation du formateur</a:t>
            </a:r>
            <a:endParaRPr sz="1100">
              <a:solidFill>
                <a:srgbClr val="000000"/>
              </a:solidFill>
            </a:endParaRPr>
          </a:p>
          <a:p>
            <a:pPr indent="0" lvl="0" marL="0" marR="191770" rtl="0" algn="just">
              <a:spcBef>
                <a:spcPts val="1000"/>
              </a:spcBef>
              <a:spcAft>
                <a:spcPts val="0"/>
              </a:spcAft>
              <a:buNone/>
            </a:pPr>
            <a:r>
              <a:rPr lang="fr" sz="1100">
                <a:solidFill>
                  <a:srgbClr val="000000"/>
                </a:solidFill>
              </a:rPr>
              <a:t>Date : </a:t>
            </a:r>
            <a:endParaRPr sz="1100">
              <a:solidFill>
                <a:srgbClr val="000000"/>
              </a:solidFill>
            </a:endParaRPr>
          </a:p>
          <a:p>
            <a:pPr indent="0" lvl="0" marL="0" marR="191770" rtl="0" algn="just">
              <a:spcBef>
                <a:spcPts val="1000"/>
              </a:spcBef>
              <a:spcAft>
                <a:spcPts val="0"/>
              </a:spcAft>
              <a:buNone/>
            </a:pPr>
            <a:r>
              <a:t/>
            </a:r>
            <a:endParaRPr sz="1100">
              <a:solidFill>
                <a:srgbClr val="000000"/>
              </a:solidFill>
            </a:endParaRPr>
          </a:p>
          <a:p>
            <a:pPr indent="449580" lvl="0" marL="0" marR="191770" rtl="0" algn="just">
              <a:spcBef>
                <a:spcPts val="1000"/>
              </a:spcBef>
              <a:spcAft>
                <a:spcPts val="0"/>
              </a:spcAft>
              <a:buNone/>
            </a:pPr>
            <a:r>
              <a:rPr b="1" lang="fr" sz="1200">
                <a:solidFill>
                  <a:srgbClr val="DF6B12"/>
                </a:solidFill>
              </a:rPr>
              <a:t>Travail d’interstage :</a:t>
            </a:r>
            <a:endParaRPr b="1" sz="1200">
              <a:solidFill>
                <a:srgbClr val="DF6B12"/>
              </a:solidFill>
            </a:endParaRPr>
          </a:p>
          <a:p>
            <a:pPr indent="0" lvl="0" marL="0" marR="191770" rtl="0" algn="just">
              <a:spcBef>
                <a:spcPts val="1000"/>
              </a:spcBef>
              <a:spcAft>
                <a:spcPts val="0"/>
              </a:spcAft>
              <a:buNone/>
            </a:pPr>
            <a:r>
              <a:rPr lang="fr" sz="1100">
                <a:solidFill>
                  <a:srgbClr val="000000"/>
                </a:solidFill>
              </a:rPr>
              <a:t>Finalisation de la conception, modélisation et mise en plan.</a:t>
            </a:r>
            <a:endParaRPr sz="1400">
              <a:solidFill>
                <a:srgbClr val="000000"/>
              </a:solidFill>
              <a:latin typeface="Arial"/>
              <a:ea typeface="Arial"/>
              <a:cs typeface="Arial"/>
              <a:sym typeface="Arial"/>
            </a:endParaRPr>
          </a:p>
          <a:p>
            <a:pPr indent="0" lvl="0" marL="0" rtl="0" algn="l">
              <a:spcBef>
                <a:spcPts val="1000"/>
              </a:spcBef>
              <a:spcAft>
                <a:spcPts val="1200"/>
              </a:spcAft>
              <a:buNone/>
            </a:pPr>
            <a:r>
              <a:t/>
            </a:r>
            <a:endParaRPr/>
          </a:p>
        </p:txBody>
      </p:sp>
      <p:sp>
        <p:nvSpPr>
          <p:cNvPr id="503" name="Google Shape;503;p76"/>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77"/>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509" name="Google Shape;509;p77"/>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fr" sz="1400">
                <a:solidFill>
                  <a:srgbClr val="DF6B12"/>
                </a:solidFill>
              </a:rPr>
              <a:t>M3 : Modélisation, mise en plan et prototypage de l’ouvrage métallique</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rtl="0" algn="l">
              <a:lnSpc>
                <a:spcPct val="115000"/>
              </a:lnSpc>
              <a:spcBef>
                <a:spcPts val="1200"/>
              </a:spcBef>
              <a:spcAft>
                <a:spcPts val="0"/>
              </a:spcAft>
              <a:buNone/>
            </a:pPr>
            <a:r>
              <a:t/>
            </a:r>
            <a:endParaRPr b="1" sz="1400">
              <a:solidFill>
                <a:srgbClr val="DF6B12"/>
              </a:solidFill>
            </a:endParaRPr>
          </a:p>
          <a:p>
            <a:pPr indent="0" lvl="0" marL="0" marR="191770" rtl="0" algn="just">
              <a:lnSpc>
                <a:spcPct val="100000"/>
              </a:lnSpc>
              <a:spcBef>
                <a:spcPts val="1200"/>
              </a:spcBef>
              <a:spcAft>
                <a:spcPts val="0"/>
              </a:spcAft>
              <a:buNone/>
            </a:pPr>
            <a:r>
              <a:rPr b="1" lang="fr" sz="1300">
                <a:solidFill>
                  <a:srgbClr val="0B5394"/>
                </a:solidFill>
              </a:rPr>
              <a:t>Validation du projet avant le passage au prototypage et fabrication</a:t>
            </a:r>
            <a:endParaRPr b="1" sz="1300">
              <a:solidFill>
                <a:srgbClr val="0B5394"/>
              </a:solidFill>
            </a:endParaRPr>
          </a:p>
          <a:p>
            <a:pPr indent="0" lvl="0" marL="0" marR="191770" rtl="0" algn="just">
              <a:spcBef>
                <a:spcPts val="1000"/>
              </a:spcBef>
              <a:spcAft>
                <a:spcPts val="0"/>
              </a:spcAft>
              <a:buNone/>
            </a:pPr>
            <a:r>
              <a:t/>
            </a:r>
            <a:endParaRPr sz="1100">
              <a:solidFill>
                <a:srgbClr val="000000"/>
              </a:solidFill>
            </a:endParaRPr>
          </a:p>
          <a:p>
            <a:pPr indent="-298450" lvl="0" marL="457200" marR="191770" rtl="0" algn="just">
              <a:spcBef>
                <a:spcPts val="1000"/>
              </a:spcBef>
              <a:spcAft>
                <a:spcPts val="0"/>
              </a:spcAft>
              <a:buClr>
                <a:srgbClr val="000000"/>
              </a:buClr>
              <a:buSzPts val="1100"/>
              <a:buFont typeface="Montserrat"/>
              <a:buChar char="❏"/>
            </a:pPr>
            <a:r>
              <a:rPr lang="fr" sz="1100">
                <a:solidFill>
                  <a:srgbClr val="000000"/>
                </a:solidFill>
              </a:rPr>
              <a:t>Validation du formateur</a:t>
            </a:r>
            <a:endParaRPr sz="1100">
              <a:solidFill>
                <a:srgbClr val="000000"/>
              </a:solidFill>
            </a:endParaRPr>
          </a:p>
          <a:p>
            <a:pPr indent="0" lvl="0" marL="0" marR="191770" rtl="0" algn="just">
              <a:spcBef>
                <a:spcPts val="1000"/>
              </a:spcBef>
              <a:spcAft>
                <a:spcPts val="0"/>
              </a:spcAft>
              <a:buNone/>
            </a:pPr>
            <a:r>
              <a:rPr lang="fr" sz="1100">
                <a:solidFill>
                  <a:srgbClr val="000000"/>
                </a:solidFill>
              </a:rPr>
              <a:t>Date : </a:t>
            </a:r>
            <a:endParaRPr sz="1100">
              <a:solidFill>
                <a:srgbClr val="000000"/>
              </a:solidFill>
            </a:endParaRPr>
          </a:p>
          <a:p>
            <a:pPr indent="0" lvl="0" marL="0" marR="191770" rtl="0" algn="just">
              <a:spcBef>
                <a:spcPts val="1000"/>
              </a:spcBef>
              <a:spcAft>
                <a:spcPts val="0"/>
              </a:spcAft>
              <a:buNone/>
            </a:pPr>
            <a:r>
              <a:t/>
            </a:r>
            <a:endParaRPr sz="1100">
              <a:solidFill>
                <a:srgbClr val="000000"/>
              </a:solidFill>
            </a:endParaRPr>
          </a:p>
          <a:p>
            <a:pPr indent="0" lvl="0" marL="0" marR="191770" rtl="0" algn="just">
              <a:lnSpc>
                <a:spcPct val="100000"/>
              </a:lnSpc>
              <a:spcBef>
                <a:spcPts val="1000"/>
              </a:spcBef>
              <a:spcAft>
                <a:spcPts val="0"/>
              </a:spcAft>
              <a:buNone/>
            </a:pPr>
            <a:r>
              <a:rPr b="1" lang="fr" sz="1300">
                <a:solidFill>
                  <a:srgbClr val="0B5394"/>
                </a:solidFill>
              </a:rPr>
              <a:t>Prototypage et fabrication du projet</a:t>
            </a:r>
            <a:endParaRPr b="1" sz="1300">
              <a:solidFill>
                <a:srgbClr val="0B5394"/>
              </a:solidFill>
            </a:endParaRPr>
          </a:p>
          <a:p>
            <a:pPr indent="0" lvl="0" marL="0" marR="191770" rtl="0" algn="just">
              <a:spcBef>
                <a:spcPts val="1000"/>
              </a:spcBef>
              <a:spcAft>
                <a:spcPts val="0"/>
              </a:spcAft>
              <a:buNone/>
            </a:pPr>
            <a:r>
              <a:rPr lang="fr" sz="1100">
                <a:solidFill>
                  <a:srgbClr val="000000"/>
                </a:solidFill>
              </a:rPr>
              <a:t>Prenez des photos afin d’illustrer le travail réalisé. </a:t>
            </a:r>
            <a:endParaRPr sz="1100">
              <a:solidFill>
                <a:srgbClr val="000000"/>
              </a:solidFill>
            </a:endParaRPr>
          </a:p>
          <a:p>
            <a:pPr indent="449580" lvl="0" marL="0" marR="191770" rtl="0" algn="just">
              <a:spcBef>
                <a:spcPts val="1000"/>
              </a:spcBef>
              <a:spcAft>
                <a:spcPts val="0"/>
              </a:spcAft>
              <a:buNone/>
            </a:pPr>
            <a:r>
              <a:rPr lang="fr" sz="1100">
                <a:solidFill>
                  <a:srgbClr val="000000"/>
                </a:solidFill>
              </a:rPr>
              <a:t>📷📷📷</a:t>
            </a:r>
            <a:endParaRPr sz="1400">
              <a:solidFill>
                <a:srgbClr val="000000"/>
              </a:solidFill>
              <a:latin typeface="Arial"/>
              <a:ea typeface="Arial"/>
              <a:cs typeface="Arial"/>
              <a:sym typeface="Arial"/>
            </a:endParaRPr>
          </a:p>
          <a:p>
            <a:pPr indent="0" lvl="0" marL="0" rtl="0" algn="l">
              <a:lnSpc>
                <a:spcPct val="115000"/>
              </a:lnSpc>
              <a:spcBef>
                <a:spcPts val="1000"/>
              </a:spcBef>
              <a:spcAft>
                <a:spcPts val="1200"/>
              </a:spcAft>
              <a:buNone/>
            </a:pPr>
            <a:r>
              <a:t/>
            </a:r>
            <a:endParaRPr b="1" sz="1400">
              <a:solidFill>
                <a:srgbClr val="DF6B12"/>
              </a:solidFill>
            </a:endParaRPr>
          </a:p>
        </p:txBody>
      </p:sp>
      <p:sp>
        <p:nvSpPr>
          <p:cNvPr id="510" name="Google Shape;510;p77"/>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pic>
        <p:nvPicPr>
          <p:cNvPr id="511" name="Google Shape;511;p77"/>
          <p:cNvPicPr preferRelativeResize="0"/>
          <p:nvPr/>
        </p:nvPicPr>
        <p:blipFill>
          <a:blip r:embed="rId3">
            <a:alphaModFix/>
          </a:blip>
          <a:stretch>
            <a:fillRect/>
          </a:stretch>
        </p:blipFill>
        <p:spPr>
          <a:xfrm>
            <a:off x="423000" y="1483725"/>
            <a:ext cx="6124575" cy="904875"/>
          </a:xfrm>
          <a:prstGeom prst="rect">
            <a:avLst/>
          </a:prstGeom>
          <a:noFill/>
          <a:ln>
            <a:noFill/>
          </a:ln>
        </p:spPr>
      </p:pic>
      <p:graphicFrame>
        <p:nvGraphicFramePr>
          <p:cNvPr id="512" name="Google Shape;512;p77"/>
          <p:cNvGraphicFramePr/>
          <p:nvPr/>
        </p:nvGraphicFramePr>
        <p:xfrm>
          <a:off x="433275" y="5346000"/>
          <a:ext cx="3000000" cy="3000000"/>
        </p:xfrm>
        <a:graphic>
          <a:graphicData uri="http://schemas.openxmlformats.org/drawingml/2006/table">
            <a:tbl>
              <a:tblPr>
                <a:noFill/>
                <a:tableStyleId>{A4C9C0C8-EC3D-481D-AF12-68165B272FD7}</a:tableStyleId>
              </a:tblPr>
              <a:tblGrid>
                <a:gridCol w="6641225"/>
              </a:tblGrid>
              <a:tr h="45277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78"/>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518" name="Google Shape;518;p78"/>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519" name="Google Shape;519;p78"/>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graphicFrame>
        <p:nvGraphicFramePr>
          <p:cNvPr id="520" name="Google Shape;520;p78"/>
          <p:cNvGraphicFramePr/>
          <p:nvPr/>
        </p:nvGraphicFramePr>
        <p:xfrm>
          <a:off x="433275" y="1033200"/>
          <a:ext cx="3000000" cy="3000000"/>
        </p:xfrm>
        <a:graphic>
          <a:graphicData uri="http://schemas.openxmlformats.org/drawingml/2006/table">
            <a:tbl>
              <a:tblPr>
                <a:noFill/>
                <a:tableStyleId>{A4C9C0C8-EC3D-481D-AF12-68165B272FD7}</a:tableStyleId>
              </a:tblPr>
              <a:tblGrid>
                <a:gridCol w="6641225"/>
              </a:tblGrid>
              <a:tr h="88405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9"/>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526" name="Google Shape;526;p79"/>
          <p:cNvSpPr txBox="1"/>
          <p:nvPr>
            <p:ph idx="1" type="body"/>
          </p:nvPr>
        </p:nvSpPr>
        <p:spPr>
          <a:xfrm>
            <a:off x="338850" y="1033175"/>
            <a:ext cx="6882300" cy="8916000"/>
          </a:xfrm>
          <a:prstGeom prst="rect">
            <a:avLst/>
          </a:prstGeom>
        </p:spPr>
        <p:txBody>
          <a:bodyPr anchorCtr="0" anchor="t" bIns="91425" lIns="91425" spcFirstLastPara="1" rIns="91425" wrap="square" tIns="91425">
            <a:normAutofit lnSpcReduction="10000"/>
          </a:bodyPr>
          <a:lstStyle/>
          <a:p>
            <a:pPr indent="0" lvl="0" marL="0" marR="191770" rtl="0" algn="just">
              <a:lnSpc>
                <a:spcPct val="100000"/>
              </a:lnSpc>
              <a:spcBef>
                <a:spcPts val="1000"/>
              </a:spcBef>
              <a:spcAft>
                <a:spcPts val="0"/>
              </a:spcAft>
              <a:buNone/>
            </a:pPr>
            <a:r>
              <a:rPr b="1" lang="fr" sz="1300">
                <a:solidFill>
                  <a:srgbClr val="0B5394"/>
                </a:solidFill>
              </a:rPr>
              <a:t>Finition, pose et mise en service du projet</a:t>
            </a:r>
            <a:endParaRPr b="1" sz="1300">
              <a:solidFill>
                <a:srgbClr val="0B5394"/>
              </a:solidFill>
            </a:endParaRPr>
          </a:p>
          <a:p>
            <a:pPr indent="0" lvl="0" marL="0" marR="191770" rtl="0" algn="just">
              <a:lnSpc>
                <a:spcPct val="115000"/>
              </a:lnSpc>
              <a:spcBef>
                <a:spcPts val="1000"/>
              </a:spcBef>
              <a:spcAft>
                <a:spcPts val="0"/>
              </a:spcAft>
              <a:buNone/>
            </a:pPr>
            <a:r>
              <a:rPr lang="fr" sz="1100">
                <a:solidFill>
                  <a:schemeClr val="dk1"/>
                </a:solidFill>
              </a:rPr>
              <a:t>Prenez des photos afin d’illustrer le travail réalisé. L’implantation et la pose d’ouvrages métalliques sont évaluées dans le cadre du dossier professionnel du TP Métallier, soyez rigoureux sur cette étape.</a:t>
            </a:r>
            <a:endParaRPr sz="1100">
              <a:solidFill>
                <a:schemeClr val="dk1"/>
              </a:solidFill>
            </a:endParaRPr>
          </a:p>
          <a:p>
            <a:pPr indent="449580" lvl="0" marL="0" marR="191770" rtl="0" algn="just">
              <a:lnSpc>
                <a:spcPct val="115000"/>
              </a:lnSpc>
              <a:spcBef>
                <a:spcPts val="1000"/>
              </a:spcBef>
              <a:spcAft>
                <a:spcPts val="0"/>
              </a:spcAft>
              <a:buNone/>
            </a:pPr>
            <a:r>
              <a:rPr lang="fr" sz="1100">
                <a:solidFill>
                  <a:schemeClr val="dk1"/>
                </a:solidFill>
              </a:rPr>
              <a:t>📷📷📷</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t/>
            </a:r>
            <a:endParaRPr sz="1100">
              <a:solidFill>
                <a:schemeClr val="dk1"/>
              </a:solidFill>
            </a:endParaRPr>
          </a:p>
          <a:p>
            <a:pPr indent="449580" lvl="0" marL="0" marR="191770" rtl="0" algn="just">
              <a:lnSpc>
                <a:spcPct val="115000"/>
              </a:lnSpc>
              <a:spcBef>
                <a:spcPts val="1000"/>
              </a:spcBef>
              <a:spcAft>
                <a:spcPts val="0"/>
              </a:spcAft>
              <a:buNone/>
            </a:pPr>
            <a:r>
              <a:rPr b="1" lang="fr" sz="1200">
                <a:solidFill>
                  <a:srgbClr val="DF6B12"/>
                </a:solidFill>
              </a:rPr>
              <a:t>Travail d’interstage :</a:t>
            </a:r>
            <a:endParaRPr b="1" sz="1200">
              <a:solidFill>
                <a:srgbClr val="DF6B12"/>
              </a:solidFill>
            </a:endParaRPr>
          </a:p>
          <a:p>
            <a:pPr indent="0" lvl="0" marL="0" marR="191770" rtl="0" algn="just">
              <a:lnSpc>
                <a:spcPct val="115000"/>
              </a:lnSpc>
              <a:spcBef>
                <a:spcPts val="1000"/>
              </a:spcBef>
              <a:spcAft>
                <a:spcPts val="1000"/>
              </a:spcAft>
              <a:buNone/>
            </a:pPr>
            <a:r>
              <a:rPr lang="fr" sz="1100">
                <a:solidFill>
                  <a:schemeClr val="dk1"/>
                </a:solidFill>
              </a:rPr>
              <a:t>Finaliser le projet et rassembler les pièces du dossier en vue de la rédaction du dossier professionnel TP métallier.</a:t>
            </a:r>
            <a:endParaRPr sz="1100">
              <a:solidFill>
                <a:schemeClr val="dk1"/>
              </a:solidFill>
            </a:endParaRPr>
          </a:p>
        </p:txBody>
      </p:sp>
      <p:sp>
        <p:nvSpPr>
          <p:cNvPr id="527" name="Google Shape;527;p79"/>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graphicFrame>
        <p:nvGraphicFramePr>
          <p:cNvPr id="528" name="Google Shape;528;p79"/>
          <p:cNvGraphicFramePr/>
          <p:nvPr/>
        </p:nvGraphicFramePr>
        <p:xfrm>
          <a:off x="433275" y="2531800"/>
          <a:ext cx="3000000" cy="3000000"/>
        </p:xfrm>
        <a:graphic>
          <a:graphicData uri="http://schemas.openxmlformats.org/drawingml/2006/table">
            <a:tbl>
              <a:tblPr>
                <a:noFill/>
                <a:tableStyleId>{A4C9C0C8-EC3D-481D-AF12-68165B272FD7}</a:tableStyleId>
              </a:tblPr>
              <a:tblGrid>
                <a:gridCol w="6641225"/>
              </a:tblGrid>
              <a:tr h="63352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80"/>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1000"/>
              </a:spcAft>
              <a:buNone/>
            </a:pPr>
            <a:r>
              <a:rPr lang="fr" sz="2700">
                <a:latin typeface="Proxima Nova"/>
                <a:ea typeface="Proxima Nova"/>
                <a:cs typeface="Proxima Nova"/>
                <a:sym typeface="Proxima Nova"/>
              </a:rPr>
              <a:t>Fiche de proposition d’amélioration</a:t>
            </a:r>
            <a:endParaRPr/>
          </a:p>
        </p:txBody>
      </p:sp>
      <p:sp>
        <p:nvSpPr>
          <p:cNvPr id="534" name="Google Shape;534;p80"/>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fr" sz="1400">
                <a:solidFill>
                  <a:srgbClr val="DF6B12"/>
                </a:solidFill>
              </a:rPr>
              <a:t>M4 : Consignation du projet d’amélioration d’ouvrage dans le dossier professionnel du TP Métallier</a:t>
            </a:r>
            <a:endParaRPr b="1" sz="1400">
              <a:solidFill>
                <a:srgbClr val="DF6B12"/>
              </a:solidFill>
            </a:endParaRPr>
          </a:p>
          <a:p>
            <a:pPr indent="0" lvl="0" marL="0" marR="191770" rtl="0" algn="just">
              <a:lnSpc>
                <a:spcPct val="115000"/>
              </a:lnSpc>
              <a:spcBef>
                <a:spcPts val="1200"/>
              </a:spcBef>
              <a:spcAft>
                <a:spcPts val="0"/>
              </a:spcAft>
              <a:buNone/>
            </a:pPr>
            <a:r>
              <a:rPr lang="fr" sz="1100">
                <a:solidFill>
                  <a:schemeClr val="dk1"/>
                </a:solidFill>
              </a:rPr>
              <a:t>A partir du travail réalisé au cours de ce projet, alimentez votre dossier professionnel du TP Métallier. Si vous avez soigneusement rempli cette fiche vous aurez un projet répondant à une partie des compétences évaluées, ainsi que les éléments de preuve justifiant des compétences mobilisées dans le cadre de ce projet. Pensez à consolider votre dossier professionnel avec d’autres projets complémentaires.</a:t>
            </a:r>
            <a:endParaRPr sz="1100">
              <a:solidFill>
                <a:schemeClr val="dk1"/>
              </a:solidFill>
            </a:endParaRPr>
          </a:p>
          <a:p>
            <a:pPr indent="0" lvl="0" marL="0" marR="191770" rtl="0" algn="l">
              <a:lnSpc>
                <a:spcPct val="115000"/>
              </a:lnSpc>
              <a:spcBef>
                <a:spcPts val="1000"/>
              </a:spcBef>
              <a:spcAft>
                <a:spcPts val="0"/>
              </a:spcAft>
              <a:buNone/>
            </a:pPr>
            <a:r>
              <a:rPr lang="fr" sz="1100">
                <a:solidFill>
                  <a:schemeClr val="dk1"/>
                </a:solidFill>
              </a:rPr>
              <a:t>Pour rappel, les compétences objet de l’évaluation à partir de productions sont mises en œuvre lors d’un ou plusieurs chantiers de pose et installation d’ouvrages métalliques, à défaut dans un espace de travail reconstitué représentatif d’une situation réelle de chantier(s) concernant :</a:t>
            </a:r>
            <a:endParaRPr sz="1100">
              <a:solidFill>
                <a:schemeClr val="dk1"/>
              </a:solidFill>
            </a:endParaRPr>
          </a:p>
          <a:p>
            <a:pPr indent="449580" lvl="0" marL="0" marR="191770" rtl="0" algn="l">
              <a:lnSpc>
                <a:spcPct val="115000"/>
              </a:lnSpc>
              <a:spcBef>
                <a:spcPts val="1000"/>
              </a:spcBef>
              <a:spcAft>
                <a:spcPts val="0"/>
              </a:spcAft>
              <a:buNone/>
            </a:pPr>
            <a:r>
              <a:rPr lang="fr" sz="1100">
                <a:solidFill>
                  <a:schemeClr val="dk1"/>
                </a:solidFill>
              </a:rPr>
              <a:t>• La dépose d’un ouvrage métallique ;</a:t>
            </a:r>
            <a:endParaRPr sz="1100">
              <a:solidFill>
                <a:schemeClr val="dk1"/>
              </a:solidFill>
            </a:endParaRPr>
          </a:p>
          <a:p>
            <a:pPr indent="449580" lvl="0" marL="0" marR="191770" rtl="0" algn="l">
              <a:lnSpc>
                <a:spcPct val="115000"/>
              </a:lnSpc>
              <a:spcBef>
                <a:spcPts val="1000"/>
              </a:spcBef>
              <a:spcAft>
                <a:spcPts val="0"/>
              </a:spcAft>
              <a:buNone/>
            </a:pPr>
            <a:r>
              <a:rPr lang="fr" sz="1100">
                <a:solidFill>
                  <a:schemeClr val="dk1"/>
                </a:solidFill>
              </a:rPr>
              <a:t>• La préparation et distribution des moyens et ouvrages pour un chantier de pose et installation d’ouvrages métalliques ;</a:t>
            </a:r>
            <a:endParaRPr sz="1100">
              <a:solidFill>
                <a:schemeClr val="dk1"/>
              </a:solidFill>
            </a:endParaRPr>
          </a:p>
          <a:p>
            <a:pPr indent="449580" lvl="0" marL="0" marR="191770" rtl="0" algn="l">
              <a:lnSpc>
                <a:spcPct val="115000"/>
              </a:lnSpc>
              <a:spcBef>
                <a:spcPts val="1000"/>
              </a:spcBef>
              <a:spcAft>
                <a:spcPts val="0"/>
              </a:spcAft>
              <a:buNone/>
            </a:pPr>
            <a:r>
              <a:rPr lang="fr" sz="1100">
                <a:solidFill>
                  <a:schemeClr val="dk1"/>
                </a:solidFill>
              </a:rPr>
              <a:t>• L’implantation et la pose d’ouvrages métalliques ;</a:t>
            </a:r>
            <a:endParaRPr sz="1100">
              <a:solidFill>
                <a:schemeClr val="dk1"/>
              </a:solidFill>
            </a:endParaRPr>
          </a:p>
          <a:p>
            <a:pPr indent="449580" lvl="0" marL="0" marR="191770" rtl="0" algn="l">
              <a:lnSpc>
                <a:spcPct val="115000"/>
              </a:lnSpc>
              <a:spcBef>
                <a:spcPts val="1000"/>
              </a:spcBef>
              <a:spcAft>
                <a:spcPts val="0"/>
              </a:spcAft>
              <a:buNone/>
            </a:pPr>
            <a:r>
              <a:rPr lang="fr" sz="1100">
                <a:solidFill>
                  <a:schemeClr val="dk1"/>
                </a:solidFill>
              </a:rPr>
              <a:t>• La réalisation de la finition de l’ouvrage posé ;</a:t>
            </a:r>
            <a:endParaRPr sz="1100">
              <a:solidFill>
                <a:schemeClr val="dk1"/>
              </a:solidFill>
            </a:endParaRPr>
          </a:p>
          <a:p>
            <a:pPr indent="449580" lvl="0" marL="0" marR="191770" rtl="0" algn="l">
              <a:lnSpc>
                <a:spcPct val="115000"/>
              </a:lnSpc>
              <a:spcBef>
                <a:spcPts val="1000"/>
              </a:spcBef>
              <a:spcAft>
                <a:spcPts val="0"/>
              </a:spcAft>
              <a:buNone/>
            </a:pPr>
            <a:r>
              <a:rPr lang="fr" sz="1100">
                <a:solidFill>
                  <a:schemeClr val="dk1"/>
                </a:solidFill>
              </a:rPr>
              <a:t>• L’intégration des produits verriers dans des ouvrages métalliques.</a:t>
            </a:r>
            <a:endParaRPr sz="1100">
              <a:solidFill>
                <a:schemeClr val="dk1"/>
              </a:solidFill>
            </a:endParaRPr>
          </a:p>
          <a:p>
            <a:pPr indent="0" lvl="0" marL="457200" marR="191770" rtl="0" algn="l">
              <a:lnSpc>
                <a:spcPct val="115000"/>
              </a:lnSpc>
              <a:spcBef>
                <a:spcPts val="1000"/>
              </a:spcBef>
              <a:spcAft>
                <a:spcPts val="1000"/>
              </a:spcAft>
              <a:buNone/>
            </a:pPr>
            <a:r>
              <a:rPr lang="fr" sz="1100">
                <a:solidFill>
                  <a:schemeClr val="dk1"/>
                </a:solidFill>
              </a:rPr>
              <a:t>Référentiel de certification : </a:t>
            </a:r>
            <a:r>
              <a:rPr lang="fr" sz="1100" u="sng">
                <a:solidFill>
                  <a:srgbClr val="1155CC"/>
                </a:solidFill>
                <a:hlinkClick r:id="rId3">
                  <a:extLst>
                    <a:ext uri="{A12FA001-AC4F-418D-AE19-62706E023703}">
                      <ahyp:hlinkClr val="tx"/>
                    </a:ext>
                  </a:extLst>
                </a:hlinkClick>
              </a:rPr>
              <a:t>*https://www.banque.di.afpa.fr/EspaceEmployeursCandidatsActeurs/titre-professionnel/01278m03</a:t>
            </a:r>
            <a:endParaRPr/>
          </a:p>
        </p:txBody>
      </p:sp>
      <p:sp>
        <p:nvSpPr>
          <p:cNvPr id="535" name="Google Shape;535;p80"/>
          <p:cNvSpPr txBox="1"/>
          <p:nvPr>
            <p:ph idx="12" type="sldNum"/>
          </p:nvPr>
        </p:nvSpPr>
        <p:spPr>
          <a:xfrm>
            <a:off x="7074506" y="9873706"/>
            <a:ext cx="453600" cy="81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fr"/>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82"/>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Introduction</a:t>
            </a:r>
            <a:endParaRPr/>
          </a:p>
        </p:txBody>
      </p:sp>
      <p:sp>
        <p:nvSpPr>
          <p:cNvPr id="545" name="Google Shape;545;p82"/>
          <p:cNvSpPr txBox="1"/>
          <p:nvPr>
            <p:ph idx="1" type="body"/>
          </p:nvPr>
        </p:nvSpPr>
        <p:spPr>
          <a:xfrm>
            <a:off x="338850" y="1202075"/>
            <a:ext cx="6882300" cy="87027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fr" sz="1200">
                <a:solidFill>
                  <a:schemeClr val="dk1"/>
                </a:solidFill>
              </a:rPr>
              <a:t>Cette section est dédié au suivi avec l’entreprise.</a:t>
            </a:r>
            <a:endParaRPr sz="1200">
              <a:solidFill>
                <a:schemeClr val="dk1"/>
              </a:solidFill>
            </a:endParaRPr>
          </a:p>
          <a:p>
            <a:pPr indent="0" lvl="0" marL="0" rtl="0" algn="l">
              <a:spcBef>
                <a:spcPts val="1200"/>
              </a:spcBef>
              <a:spcAft>
                <a:spcPts val="0"/>
              </a:spcAft>
              <a:buNone/>
            </a:pPr>
            <a:r>
              <a:rPr lang="fr" sz="1200">
                <a:solidFill>
                  <a:schemeClr val="dk1"/>
                </a:solidFill>
              </a:rPr>
              <a:t>À chaque nouvelle entreprise vous devrez faire une présentation de celle-ci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b="1" lang="fr" sz="1200">
                <a:solidFill>
                  <a:schemeClr val="dk1"/>
                </a:solidFill>
              </a:rPr>
              <a:t>La présentation de l’entreprise</a:t>
            </a:r>
            <a:r>
              <a:rPr lang="fr" sz="1200">
                <a:solidFill>
                  <a:schemeClr val="dk1"/>
                </a:solidFill>
              </a:rPr>
              <a:t> peut prendre la forme que vous souhaitez mais doit contenir absolument toutes les informations demandées (voir liste page suivante). Cela permettra de bien comprendre votre contexte professionnel pour mieux suivre votre progression et mieux vous évaluer.</a:t>
            </a:r>
            <a:endParaRPr sz="1200">
              <a:solidFill>
                <a:schemeClr val="dk1"/>
              </a:solidFill>
            </a:endParaRPr>
          </a:p>
          <a:p>
            <a:pPr indent="0" lvl="0" marL="0" rtl="0" algn="l">
              <a:spcBef>
                <a:spcPts val="1200"/>
              </a:spcBef>
              <a:spcAft>
                <a:spcPts val="0"/>
              </a:spcAft>
              <a:buNone/>
            </a:pPr>
            <a:r>
              <a:rPr lang="fr" sz="1200">
                <a:solidFill>
                  <a:schemeClr val="dk1"/>
                </a:solidFill>
              </a:rPr>
              <a:t>Puis pour chaque périodes passées en entreprise, vous devrez produire un rapport d’activités professionnelles</a:t>
            </a:r>
            <a:endParaRPr sz="1200">
              <a:solidFill>
                <a:schemeClr val="dk1"/>
              </a:solidFill>
            </a:endParaRPr>
          </a:p>
          <a:p>
            <a:pPr indent="-304800" lvl="0" marL="457200" rtl="0" algn="l">
              <a:spcBef>
                <a:spcPts val="1200"/>
              </a:spcBef>
              <a:spcAft>
                <a:spcPts val="0"/>
              </a:spcAft>
              <a:buClr>
                <a:schemeClr val="dk1"/>
              </a:buClr>
              <a:buSzPts val="1200"/>
              <a:buFont typeface="Arial"/>
              <a:buChar char="●"/>
            </a:pPr>
            <a:r>
              <a:rPr b="1" lang="fr" sz="1200">
                <a:solidFill>
                  <a:schemeClr val="dk1"/>
                </a:solidFill>
              </a:rPr>
              <a:t>Le rapport d’activités</a:t>
            </a:r>
            <a:r>
              <a:rPr lang="fr" sz="1200">
                <a:solidFill>
                  <a:schemeClr val="dk1"/>
                </a:solidFill>
              </a:rPr>
              <a:t> intitulé “Mes activités en entreprise”, devra être complété pour chaque période en entreprise. Il rassemble les activités professionnelles que vous avez effectuées et analysées pour expliquer votre progression. Celui-ci possède une trame à suite et un modèle ainsi qu'un exemple vous seront fourni</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fr" sz="1200">
                <a:solidFill>
                  <a:schemeClr val="dk1"/>
                </a:solidFill>
              </a:rPr>
              <a:t>Il y a aussi 2 documents à compléter par le tuteur en entreprise pour chaque période en entreprise :</a:t>
            </a:r>
            <a:endParaRPr sz="1200">
              <a:solidFill>
                <a:schemeClr val="dk1"/>
              </a:solidFill>
            </a:endParaRPr>
          </a:p>
          <a:p>
            <a:pPr indent="-304800" lvl="0" marL="457200" rtl="0" algn="l">
              <a:spcBef>
                <a:spcPts val="1200"/>
              </a:spcBef>
              <a:spcAft>
                <a:spcPts val="0"/>
              </a:spcAft>
              <a:buClr>
                <a:schemeClr val="dk1"/>
              </a:buClr>
              <a:buSzPts val="1200"/>
              <a:buChar char="●"/>
            </a:pPr>
            <a:r>
              <a:rPr b="1" lang="fr" sz="1200">
                <a:solidFill>
                  <a:schemeClr val="dk1"/>
                </a:solidFill>
              </a:rPr>
              <a:t>Le suivi en entreprise </a:t>
            </a:r>
            <a:r>
              <a:rPr lang="fr" sz="1200">
                <a:solidFill>
                  <a:schemeClr val="dk1"/>
                </a:solidFill>
              </a:rPr>
              <a:t>(Google Forms) : Ce questionnaire est un google Forms à remplir à la fin de chaque période en entreprise, lors d’un point entre le tuteur et l’apprenant. Il aura toujours le même format et devra être complété pour chaque période en entreprise. Il permet de faire un point sur votre progression mais aussi de fixer des objectifs communs.</a:t>
            </a:r>
            <a:endParaRPr sz="1200">
              <a:solidFill>
                <a:schemeClr val="dk1"/>
              </a:solidFill>
            </a:endParaRPr>
          </a:p>
          <a:p>
            <a:pPr indent="0" lvl="0" marL="457200" rtl="0" algn="l">
              <a:spcBef>
                <a:spcPts val="1200"/>
              </a:spcBef>
              <a:spcAft>
                <a:spcPts val="0"/>
              </a:spcAft>
              <a:buNone/>
            </a:pPr>
            <a:r>
              <a:rPr lang="fr" sz="1200">
                <a:solidFill>
                  <a:schemeClr val="dk1"/>
                </a:solidFill>
              </a:rPr>
              <a:t>Les réponses sont transmise au  formateur référent pour faire le suivi de l’apprenant et le lien avec l’entreprise.</a:t>
            </a:r>
            <a:endParaRPr b="1" sz="1200">
              <a:solidFill>
                <a:schemeClr val="dk1"/>
              </a:solidFill>
            </a:endParaRPr>
          </a:p>
          <a:p>
            <a:pPr indent="-304800" lvl="0" marL="457200" rtl="0" algn="l">
              <a:spcBef>
                <a:spcPts val="1200"/>
              </a:spcBef>
              <a:spcAft>
                <a:spcPts val="0"/>
              </a:spcAft>
              <a:buClr>
                <a:schemeClr val="dk1"/>
              </a:buClr>
              <a:buSzPts val="1200"/>
              <a:buChar char="●"/>
            </a:pPr>
            <a:r>
              <a:rPr b="1" lang="fr" sz="1200">
                <a:solidFill>
                  <a:schemeClr val="dk1"/>
                </a:solidFill>
              </a:rPr>
              <a:t>La fiche Navette :</a:t>
            </a:r>
            <a:r>
              <a:rPr lang="fr" sz="1200">
                <a:solidFill>
                  <a:schemeClr val="dk1"/>
                </a:solidFill>
              </a:rPr>
              <a:t> Cette fiche (à signer par le tuteur) , atteste la vérification de la réalisation et du suivi des travaux d'interstages. </a:t>
            </a:r>
            <a:endParaRPr sz="1200">
              <a:solidFill>
                <a:schemeClr val="dk1"/>
              </a:solidFill>
            </a:endParaRPr>
          </a:p>
          <a:p>
            <a:pPr indent="0" lvl="0" marL="0" rtl="0" algn="l">
              <a:spcBef>
                <a:spcPts val="1200"/>
              </a:spcBef>
              <a:spcAft>
                <a:spcPts val="1200"/>
              </a:spcAft>
              <a:buNone/>
            </a:pPr>
            <a:r>
              <a:t/>
            </a:r>
            <a:endParaRPr sz="1200">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83"/>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Présentation de l’entreprise </a:t>
            </a:r>
            <a:endParaRPr/>
          </a:p>
        </p:txBody>
      </p:sp>
      <p:sp>
        <p:nvSpPr>
          <p:cNvPr id="551" name="Google Shape;551;p83"/>
          <p:cNvSpPr txBox="1"/>
          <p:nvPr>
            <p:ph idx="1" type="body"/>
          </p:nvPr>
        </p:nvSpPr>
        <p:spPr>
          <a:xfrm>
            <a:off x="338850" y="1033174"/>
            <a:ext cx="6882300" cy="7101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fr">
                <a:solidFill>
                  <a:schemeClr val="dk1"/>
                </a:solidFill>
              </a:rPr>
              <a:t>Taille de l’entreprise </a:t>
            </a:r>
            <a:endParaRPr>
              <a:solidFill>
                <a:schemeClr val="dk1"/>
              </a:solidFill>
            </a:endParaRPr>
          </a:p>
          <a:p>
            <a:pPr indent="-342900" lvl="0" marL="457200" rtl="0" algn="l">
              <a:spcBef>
                <a:spcPts val="0"/>
              </a:spcBef>
              <a:spcAft>
                <a:spcPts val="0"/>
              </a:spcAft>
              <a:buClr>
                <a:schemeClr val="dk1"/>
              </a:buClr>
              <a:buSzPts val="1800"/>
              <a:buChar char="●"/>
            </a:pPr>
            <a:r>
              <a:rPr lang="fr">
                <a:solidFill>
                  <a:schemeClr val="dk1"/>
                </a:solidFill>
              </a:rPr>
              <a:t>Domaine d’activité </a:t>
            </a:r>
            <a:endParaRPr>
              <a:solidFill>
                <a:schemeClr val="dk1"/>
              </a:solidFill>
            </a:endParaRPr>
          </a:p>
          <a:p>
            <a:pPr indent="-342900" lvl="0" marL="457200" rtl="0" algn="l">
              <a:spcBef>
                <a:spcPts val="0"/>
              </a:spcBef>
              <a:spcAft>
                <a:spcPts val="0"/>
              </a:spcAft>
              <a:buClr>
                <a:schemeClr val="dk1"/>
              </a:buClr>
              <a:buSzPts val="1800"/>
              <a:buChar char="●"/>
            </a:pPr>
            <a:r>
              <a:rPr lang="fr">
                <a:solidFill>
                  <a:schemeClr val="dk1"/>
                </a:solidFill>
              </a:rPr>
              <a:t>Secteur d’activité </a:t>
            </a:r>
            <a:endParaRPr>
              <a:solidFill>
                <a:schemeClr val="dk1"/>
              </a:solidFill>
            </a:endParaRPr>
          </a:p>
          <a:p>
            <a:pPr indent="-342900" lvl="0" marL="457200" rtl="0" algn="l">
              <a:spcBef>
                <a:spcPts val="0"/>
              </a:spcBef>
              <a:spcAft>
                <a:spcPts val="0"/>
              </a:spcAft>
              <a:buClr>
                <a:schemeClr val="dk1"/>
              </a:buClr>
              <a:buSzPts val="1800"/>
              <a:buChar char="●"/>
            </a:pPr>
            <a:r>
              <a:rPr lang="fr">
                <a:solidFill>
                  <a:schemeClr val="dk1"/>
                </a:solidFill>
              </a:rPr>
              <a:t>Historique court de l’entreprise </a:t>
            </a:r>
            <a:endParaRPr>
              <a:solidFill>
                <a:schemeClr val="dk1"/>
              </a:solidFill>
            </a:endParaRPr>
          </a:p>
          <a:p>
            <a:pPr indent="-342900" lvl="0" marL="457200" rtl="0" algn="l">
              <a:spcBef>
                <a:spcPts val="0"/>
              </a:spcBef>
              <a:spcAft>
                <a:spcPts val="0"/>
              </a:spcAft>
              <a:buClr>
                <a:schemeClr val="dk1"/>
              </a:buClr>
              <a:buSzPts val="1800"/>
              <a:buChar char="●"/>
            </a:pPr>
            <a:r>
              <a:rPr lang="fr">
                <a:solidFill>
                  <a:schemeClr val="dk1"/>
                </a:solidFill>
              </a:rPr>
              <a:t>Organigramme </a:t>
            </a:r>
            <a:endParaRPr>
              <a:solidFill>
                <a:schemeClr val="dk1"/>
              </a:solidFill>
            </a:endParaRPr>
          </a:p>
          <a:p>
            <a:pPr indent="-342900" lvl="0" marL="457200" rtl="0" algn="l">
              <a:spcBef>
                <a:spcPts val="0"/>
              </a:spcBef>
              <a:spcAft>
                <a:spcPts val="0"/>
              </a:spcAft>
              <a:buClr>
                <a:schemeClr val="dk1"/>
              </a:buClr>
              <a:buSzPts val="1800"/>
              <a:buChar char="●"/>
            </a:pPr>
            <a:r>
              <a:rPr lang="fr">
                <a:solidFill>
                  <a:schemeClr val="dk1"/>
                </a:solidFill>
              </a:rPr>
              <a:t>Photos</a:t>
            </a:r>
            <a:endParaRPr>
              <a:solidFill>
                <a:schemeClr val="dk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84"/>
          <p:cNvSpPr txBox="1"/>
          <p:nvPr>
            <p:ph idx="1" type="body"/>
          </p:nvPr>
        </p:nvSpPr>
        <p:spPr>
          <a:xfrm>
            <a:off x="338850" y="1033175"/>
            <a:ext cx="6882300" cy="5214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b="1" lang="fr">
                <a:solidFill>
                  <a:srgbClr val="498C49"/>
                </a:solidFill>
              </a:rPr>
              <a:t>Contexte :</a:t>
            </a:r>
            <a:endParaRPr b="1">
              <a:solidFill>
                <a:srgbClr val="498C49"/>
              </a:solidFill>
            </a:endParaRPr>
          </a:p>
        </p:txBody>
      </p:sp>
      <p:sp>
        <p:nvSpPr>
          <p:cNvPr id="557" name="Google Shape;557;p84"/>
          <p:cNvSpPr txBox="1"/>
          <p:nvPr/>
        </p:nvSpPr>
        <p:spPr>
          <a:xfrm>
            <a:off x="338850" y="1554575"/>
            <a:ext cx="3270000" cy="398400"/>
          </a:xfrm>
          <a:prstGeom prst="rect">
            <a:avLst/>
          </a:prstGeom>
          <a:noFill/>
          <a:ln>
            <a:noFill/>
          </a:ln>
        </p:spPr>
        <p:txBody>
          <a:bodyPr anchorCtr="0" anchor="ctr" bIns="91425" lIns="91425" spcFirstLastPara="1" rIns="91425" wrap="square" tIns="91425">
            <a:noAutofit/>
          </a:bodyPr>
          <a:lstStyle/>
          <a:p>
            <a:pPr indent="0" lvl="0" marL="0" rtl="0" algn="l">
              <a:lnSpc>
                <a:spcPct val="95000"/>
              </a:lnSpc>
              <a:spcBef>
                <a:spcPts val="0"/>
              </a:spcBef>
              <a:spcAft>
                <a:spcPts val="1200"/>
              </a:spcAft>
              <a:buSzPts val="275"/>
              <a:buNone/>
            </a:pPr>
            <a:r>
              <a:rPr b="1" lang="fr" sz="1200">
                <a:solidFill>
                  <a:schemeClr val="dk1"/>
                </a:solidFill>
                <a:latin typeface="Montserrat"/>
                <a:ea typeface="Montserrat"/>
                <a:cs typeface="Montserrat"/>
                <a:sym typeface="Montserrat"/>
              </a:rPr>
              <a:t>Période de réalisation :</a:t>
            </a:r>
            <a:endParaRPr b="1" sz="250">
              <a:solidFill>
                <a:schemeClr val="dk1"/>
              </a:solidFill>
              <a:highlight>
                <a:srgbClr val="FFAB40"/>
              </a:highlight>
            </a:endParaRPr>
          </a:p>
        </p:txBody>
      </p:sp>
      <p:sp>
        <p:nvSpPr>
          <p:cNvPr id="558" name="Google Shape;558;p84"/>
          <p:cNvSpPr txBox="1"/>
          <p:nvPr>
            <p:ph idx="1" type="body"/>
          </p:nvPr>
        </p:nvSpPr>
        <p:spPr>
          <a:xfrm>
            <a:off x="338775" y="4661325"/>
            <a:ext cx="6882300" cy="5061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fr">
                <a:solidFill>
                  <a:srgbClr val="498C49"/>
                </a:solidFill>
              </a:rPr>
              <a:t>Description technique de l’ouvrage :</a:t>
            </a:r>
            <a:endParaRPr>
              <a:solidFill>
                <a:srgbClr val="498C49"/>
              </a:solidFill>
            </a:endParaRPr>
          </a:p>
        </p:txBody>
      </p:sp>
      <p:sp>
        <p:nvSpPr>
          <p:cNvPr id="559" name="Google Shape;559;p84"/>
          <p:cNvSpPr txBox="1"/>
          <p:nvPr/>
        </p:nvSpPr>
        <p:spPr>
          <a:xfrm>
            <a:off x="432825" y="1952975"/>
            <a:ext cx="3176100" cy="398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 sz="1000">
                <a:solidFill>
                  <a:schemeClr val="dk1"/>
                </a:solidFill>
                <a:latin typeface="Montserrat"/>
                <a:ea typeface="Montserrat"/>
                <a:cs typeface="Montserrat"/>
                <a:sym typeface="Montserrat"/>
              </a:rPr>
              <a:t>Du xx/xx/xxxx au xx/xx/xxxx </a:t>
            </a:r>
            <a:endParaRPr sz="1800">
              <a:solidFill>
                <a:schemeClr val="dk1"/>
              </a:solidFill>
              <a:latin typeface="Montserrat"/>
              <a:ea typeface="Montserrat"/>
              <a:cs typeface="Montserrat"/>
              <a:sym typeface="Montserrat"/>
            </a:endParaRPr>
          </a:p>
        </p:txBody>
      </p:sp>
      <p:sp>
        <p:nvSpPr>
          <p:cNvPr id="560" name="Google Shape;560;p84"/>
          <p:cNvSpPr txBox="1"/>
          <p:nvPr/>
        </p:nvSpPr>
        <p:spPr>
          <a:xfrm>
            <a:off x="432825" y="5167425"/>
            <a:ext cx="6694200" cy="47658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solidFill>
                <a:schemeClr val="dk1"/>
              </a:solidFill>
              <a:latin typeface="Montserrat"/>
              <a:ea typeface="Montserrat"/>
              <a:cs typeface="Montserrat"/>
              <a:sym typeface="Montserrat"/>
            </a:endParaRPr>
          </a:p>
        </p:txBody>
      </p:sp>
      <p:sp>
        <p:nvSpPr>
          <p:cNvPr id="561" name="Google Shape;561;p84"/>
          <p:cNvSpPr txBox="1"/>
          <p:nvPr/>
        </p:nvSpPr>
        <p:spPr>
          <a:xfrm>
            <a:off x="3951075" y="1952975"/>
            <a:ext cx="3176100" cy="398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Montserrat"/>
              <a:ea typeface="Montserrat"/>
              <a:cs typeface="Montserrat"/>
              <a:sym typeface="Montserrat"/>
            </a:endParaRPr>
          </a:p>
        </p:txBody>
      </p:sp>
      <p:sp>
        <p:nvSpPr>
          <p:cNvPr id="562" name="Google Shape;562;p84"/>
          <p:cNvSpPr txBox="1"/>
          <p:nvPr/>
        </p:nvSpPr>
        <p:spPr>
          <a:xfrm>
            <a:off x="338775" y="3466125"/>
            <a:ext cx="6788400" cy="521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275"/>
              <a:buNone/>
            </a:pPr>
            <a:r>
              <a:rPr b="1" lang="fr" sz="1200">
                <a:solidFill>
                  <a:schemeClr val="dk1"/>
                </a:solidFill>
                <a:latin typeface="Montserrat"/>
                <a:ea typeface="Montserrat"/>
                <a:cs typeface="Montserrat"/>
                <a:sym typeface="Montserrat"/>
              </a:rPr>
              <a:t>Niveau d’autonomie : </a:t>
            </a:r>
            <a:endParaRPr b="1" sz="1200">
              <a:solidFill>
                <a:schemeClr val="dk1"/>
              </a:solidFill>
              <a:latin typeface="Montserrat"/>
              <a:ea typeface="Montserrat"/>
              <a:cs typeface="Montserrat"/>
              <a:sym typeface="Montserrat"/>
            </a:endParaRPr>
          </a:p>
          <a:p>
            <a:pPr indent="0" lvl="0" marL="0" rtl="0" algn="l">
              <a:lnSpc>
                <a:spcPct val="95000"/>
              </a:lnSpc>
              <a:spcBef>
                <a:spcPts val="0"/>
              </a:spcBef>
              <a:spcAft>
                <a:spcPts val="0"/>
              </a:spcAft>
              <a:buSzPts val="275"/>
              <a:buNone/>
            </a:pPr>
            <a:r>
              <a:rPr i="1" lang="fr" sz="1018">
                <a:solidFill>
                  <a:schemeClr val="dk1"/>
                </a:solidFill>
                <a:latin typeface="Montserrat"/>
                <a:ea typeface="Montserrat"/>
                <a:cs typeface="Montserrat"/>
                <a:sym typeface="Montserrat"/>
              </a:rPr>
              <a:t>Rayez les niveaux non concernés</a:t>
            </a:r>
            <a:endParaRPr i="1" sz="1018">
              <a:solidFill>
                <a:schemeClr val="dk1"/>
              </a:solidFill>
              <a:latin typeface="Montserrat"/>
              <a:ea typeface="Montserrat"/>
              <a:cs typeface="Montserrat"/>
              <a:sym typeface="Montserrat"/>
            </a:endParaRPr>
          </a:p>
        </p:txBody>
      </p:sp>
      <p:sp>
        <p:nvSpPr>
          <p:cNvPr id="563" name="Google Shape;563;p84"/>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Mes activités en entreprise</a:t>
            </a:r>
            <a:endParaRPr/>
          </a:p>
        </p:txBody>
      </p:sp>
      <p:sp>
        <p:nvSpPr>
          <p:cNvPr id="564" name="Google Shape;564;p84"/>
          <p:cNvSpPr txBox="1"/>
          <p:nvPr/>
        </p:nvSpPr>
        <p:spPr>
          <a:xfrm>
            <a:off x="3857175" y="1554575"/>
            <a:ext cx="3270000" cy="398400"/>
          </a:xfrm>
          <a:prstGeom prst="rect">
            <a:avLst/>
          </a:prstGeom>
          <a:noFill/>
          <a:ln>
            <a:noFill/>
          </a:ln>
        </p:spPr>
        <p:txBody>
          <a:bodyPr anchorCtr="0" anchor="ctr" bIns="91425" lIns="91425" spcFirstLastPara="1" rIns="91425" wrap="square" tIns="91425">
            <a:noAutofit/>
          </a:bodyPr>
          <a:lstStyle/>
          <a:p>
            <a:pPr indent="0" lvl="0" marL="0" rtl="0" algn="l">
              <a:lnSpc>
                <a:spcPct val="95000"/>
              </a:lnSpc>
              <a:spcBef>
                <a:spcPts val="0"/>
              </a:spcBef>
              <a:spcAft>
                <a:spcPts val="1200"/>
              </a:spcAft>
              <a:buSzPts val="275"/>
              <a:buNone/>
            </a:pPr>
            <a:r>
              <a:rPr b="1" lang="fr" sz="1200">
                <a:solidFill>
                  <a:schemeClr val="dk1"/>
                </a:solidFill>
                <a:latin typeface="Montserrat"/>
                <a:ea typeface="Montserrat"/>
                <a:cs typeface="Montserrat"/>
                <a:sym typeface="Montserrat"/>
              </a:rPr>
              <a:t>Domaine métier :</a:t>
            </a:r>
            <a:endParaRPr b="1" sz="1200">
              <a:solidFill>
                <a:schemeClr val="dk1"/>
              </a:solidFill>
              <a:latin typeface="Montserrat"/>
              <a:ea typeface="Montserrat"/>
              <a:cs typeface="Montserrat"/>
              <a:sym typeface="Montserrat"/>
            </a:endParaRPr>
          </a:p>
        </p:txBody>
      </p:sp>
      <p:sp>
        <p:nvSpPr>
          <p:cNvPr id="565" name="Google Shape;565;p84"/>
          <p:cNvSpPr txBox="1"/>
          <p:nvPr/>
        </p:nvSpPr>
        <p:spPr>
          <a:xfrm>
            <a:off x="432825" y="4063713"/>
            <a:ext cx="2116200" cy="398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1"/>
                </a:solidFill>
                <a:latin typeface="Montserrat"/>
                <a:ea typeface="Montserrat"/>
                <a:cs typeface="Montserrat"/>
                <a:sym typeface="Montserrat"/>
              </a:rPr>
              <a:t>Fait en étant accompagné</a:t>
            </a:r>
            <a:endParaRPr sz="1800">
              <a:solidFill>
                <a:schemeClr val="dk1"/>
              </a:solidFill>
              <a:latin typeface="Montserrat"/>
              <a:ea typeface="Montserrat"/>
              <a:cs typeface="Montserrat"/>
              <a:sym typeface="Montserrat"/>
            </a:endParaRPr>
          </a:p>
        </p:txBody>
      </p:sp>
      <p:sp>
        <p:nvSpPr>
          <p:cNvPr id="566" name="Google Shape;566;p84"/>
          <p:cNvSpPr txBox="1"/>
          <p:nvPr/>
        </p:nvSpPr>
        <p:spPr>
          <a:xfrm>
            <a:off x="5010975" y="4063713"/>
            <a:ext cx="2116200" cy="398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1"/>
                </a:solidFill>
                <a:latin typeface="Montserrat"/>
                <a:ea typeface="Montserrat"/>
                <a:cs typeface="Montserrat"/>
                <a:sym typeface="Montserrat"/>
              </a:rPr>
              <a:t>Fait en encadrant</a:t>
            </a:r>
            <a:endParaRPr sz="1000">
              <a:solidFill>
                <a:schemeClr val="dk1"/>
              </a:solidFill>
              <a:latin typeface="Montserrat"/>
              <a:ea typeface="Montserrat"/>
              <a:cs typeface="Montserrat"/>
              <a:sym typeface="Montserrat"/>
            </a:endParaRPr>
          </a:p>
        </p:txBody>
      </p:sp>
      <p:sp>
        <p:nvSpPr>
          <p:cNvPr id="567" name="Google Shape;567;p84"/>
          <p:cNvSpPr txBox="1"/>
          <p:nvPr/>
        </p:nvSpPr>
        <p:spPr>
          <a:xfrm>
            <a:off x="2721900" y="4063713"/>
            <a:ext cx="2116200" cy="398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1000">
                <a:solidFill>
                  <a:schemeClr val="dk1"/>
                </a:solidFill>
                <a:latin typeface="Montserrat"/>
                <a:ea typeface="Montserrat"/>
                <a:cs typeface="Montserrat"/>
                <a:sym typeface="Montserrat"/>
              </a:rPr>
              <a:t>Fait en autonomie</a:t>
            </a:r>
            <a:endParaRPr sz="1800">
              <a:solidFill>
                <a:schemeClr val="dk1"/>
              </a:solidFill>
              <a:latin typeface="Montserrat"/>
              <a:ea typeface="Montserrat"/>
              <a:cs typeface="Montserrat"/>
              <a:sym typeface="Montserrat"/>
            </a:endParaRPr>
          </a:p>
        </p:txBody>
      </p:sp>
      <p:sp>
        <p:nvSpPr>
          <p:cNvPr id="568" name="Google Shape;568;p84"/>
          <p:cNvSpPr txBox="1"/>
          <p:nvPr/>
        </p:nvSpPr>
        <p:spPr>
          <a:xfrm>
            <a:off x="338763" y="2510350"/>
            <a:ext cx="3270000" cy="398400"/>
          </a:xfrm>
          <a:prstGeom prst="rect">
            <a:avLst/>
          </a:prstGeom>
          <a:noFill/>
          <a:ln>
            <a:noFill/>
          </a:ln>
        </p:spPr>
        <p:txBody>
          <a:bodyPr anchorCtr="0" anchor="ctr" bIns="91425" lIns="91425" spcFirstLastPara="1" rIns="91425" wrap="square" tIns="91425">
            <a:noAutofit/>
          </a:bodyPr>
          <a:lstStyle/>
          <a:p>
            <a:pPr indent="0" lvl="0" marL="0" rtl="0" algn="l">
              <a:lnSpc>
                <a:spcPct val="95000"/>
              </a:lnSpc>
              <a:spcBef>
                <a:spcPts val="0"/>
              </a:spcBef>
              <a:spcAft>
                <a:spcPts val="1200"/>
              </a:spcAft>
              <a:buSzPts val="275"/>
              <a:buNone/>
            </a:pPr>
            <a:r>
              <a:rPr b="1" lang="fr" sz="1200">
                <a:solidFill>
                  <a:schemeClr val="dk1"/>
                </a:solidFill>
                <a:latin typeface="Montserrat"/>
                <a:ea typeface="Montserrat"/>
                <a:cs typeface="Montserrat"/>
                <a:sym typeface="Montserrat"/>
              </a:rPr>
              <a:t>Famille d’ouvrage : </a:t>
            </a:r>
            <a:endParaRPr b="1" sz="250">
              <a:solidFill>
                <a:schemeClr val="dk1"/>
              </a:solidFill>
              <a:highlight>
                <a:srgbClr val="FFAB40"/>
              </a:highlight>
            </a:endParaRPr>
          </a:p>
        </p:txBody>
      </p:sp>
      <p:sp>
        <p:nvSpPr>
          <p:cNvPr id="569" name="Google Shape;569;p84"/>
          <p:cNvSpPr txBox="1"/>
          <p:nvPr/>
        </p:nvSpPr>
        <p:spPr>
          <a:xfrm>
            <a:off x="432738" y="2908750"/>
            <a:ext cx="3176100" cy="398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p:txBody>
      </p:sp>
      <p:sp>
        <p:nvSpPr>
          <p:cNvPr id="570" name="Google Shape;570;p84"/>
          <p:cNvSpPr txBox="1"/>
          <p:nvPr/>
        </p:nvSpPr>
        <p:spPr>
          <a:xfrm>
            <a:off x="3950988" y="2908750"/>
            <a:ext cx="3176100" cy="3984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000">
              <a:solidFill>
                <a:schemeClr val="dk1"/>
              </a:solidFill>
              <a:latin typeface="Montserrat"/>
              <a:ea typeface="Montserrat"/>
              <a:cs typeface="Montserrat"/>
              <a:sym typeface="Montserrat"/>
            </a:endParaRPr>
          </a:p>
        </p:txBody>
      </p:sp>
      <p:sp>
        <p:nvSpPr>
          <p:cNvPr id="571" name="Google Shape;571;p84"/>
          <p:cNvSpPr txBox="1"/>
          <p:nvPr/>
        </p:nvSpPr>
        <p:spPr>
          <a:xfrm>
            <a:off x="3857088" y="2510350"/>
            <a:ext cx="3270000" cy="398400"/>
          </a:xfrm>
          <a:prstGeom prst="rect">
            <a:avLst/>
          </a:prstGeom>
          <a:noFill/>
          <a:ln>
            <a:noFill/>
          </a:ln>
        </p:spPr>
        <p:txBody>
          <a:bodyPr anchorCtr="0" anchor="ctr" bIns="91425" lIns="91425" spcFirstLastPara="1" rIns="91425" wrap="square" tIns="91425">
            <a:noAutofit/>
          </a:bodyPr>
          <a:lstStyle/>
          <a:p>
            <a:pPr indent="0" lvl="0" marL="0" rtl="0" algn="l">
              <a:lnSpc>
                <a:spcPct val="95000"/>
              </a:lnSpc>
              <a:spcBef>
                <a:spcPts val="0"/>
              </a:spcBef>
              <a:spcAft>
                <a:spcPts val="1200"/>
              </a:spcAft>
              <a:buSzPts val="275"/>
              <a:buNone/>
            </a:pPr>
            <a:r>
              <a:rPr b="1" lang="fr" sz="1200">
                <a:solidFill>
                  <a:schemeClr val="dk1"/>
                </a:solidFill>
                <a:latin typeface="Montserrat"/>
                <a:ea typeface="Montserrat"/>
                <a:cs typeface="Montserrat"/>
                <a:sym typeface="Montserrat"/>
              </a:rPr>
              <a:t>Nom de l’ouvrage :</a:t>
            </a:r>
            <a:endParaRPr b="1" sz="1200">
              <a:solidFill>
                <a:schemeClr val="dk1"/>
              </a:solidFill>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85"/>
          <p:cNvSpPr txBox="1"/>
          <p:nvPr>
            <p:ph idx="1" type="body"/>
          </p:nvPr>
        </p:nvSpPr>
        <p:spPr>
          <a:xfrm>
            <a:off x="338850" y="1033175"/>
            <a:ext cx="6882300" cy="5214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rPr b="1" lang="fr">
                <a:solidFill>
                  <a:srgbClr val="498C49"/>
                </a:solidFill>
              </a:rPr>
              <a:t>Croquis ou photos :</a:t>
            </a:r>
            <a:endParaRPr b="1">
              <a:solidFill>
                <a:srgbClr val="498C49"/>
              </a:solidFill>
            </a:endParaRPr>
          </a:p>
        </p:txBody>
      </p:sp>
      <p:sp>
        <p:nvSpPr>
          <p:cNvPr id="577" name="Google Shape;577;p85"/>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Mes activités en entreprise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graphicFrame>
        <p:nvGraphicFramePr>
          <p:cNvPr id="582" name="Google Shape;582;p86"/>
          <p:cNvGraphicFramePr/>
          <p:nvPr/>
        </p:nvGraphicFramePr>
        <p:xfrm>
          <a:off x="432950" y="5612650"/>
          <a:ext cx="3000000" cy="3000000"/>
        </p:xfrm>
        <a:graphic>
          <a:graphicData uri="http://schemas.openxmlformats.org/drawingml/2006/table">
            <a:tbl>
              <a:tblPr>
                <a:noFill/>
                <a:tableStyleId>{A4C9C0C8-EC3D-481D-AF12-68165B272FD7}</a:tableStyleId>
              </a:tblPr>
              <a:tblGrid>
                <a:gridCol w="2127925"/>
                <a:gridCol w="2127575"/>
                <a:gridCol w="2438575"/>
              </a:tblGrid>
              <a:tr h="381000">
                <a:tc>
                  <a:txBody>
                    <a:bodyPr/>
                    <a:lstStyle/>
                    <a:p>
                      <a:pPr indent="0" lvl="0" marL="0" rtl="0" algn="l">
                        <a:spcBef>
                          <a:spcPts val="0"/>
                        </a:spcBef>
                        <a:spcAft>
                          <a:spcPts val="0"/>
                        </a:spcAft>
                        <a:buNone/>
                      </a:pPr>
                      <a:r>
                        <a:rPr b="1" lang="fr" sz="1200">
                          <a:solidFill>
                            <a:schemeClr val="dk1"/>
                          </a:solidFill>
                          <a:latin typeface="Montserrat"/>
                          <a:ea typeface="Montserrat"/>
                          <a:cs typeface="Montserrat"/>
                          <a:sym typeface="Montserrat"/>
                        </a:rPr>
                        <a:t>Connaissances</a:t>
                      </a:r>
                      <a:endParaRPr b="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900">
                          <a:solidFill>
                            <a:schemeClr val="dk1"/>
                          </a:solidFill>
                          <a:latin typeface="Montserrat"/>
                          <a:ea typeface="Montserrat"/>
                          <a:cs typeface="Montserrat"/>
                          <a:sym typeface="Montserrat"/>
                        </a:rPr>
                        <a:t>(ex : la géométrie plane, les outils à main, les consommables de ponçage)</a:t>
                      </a:r>
                      <a:endParaRPr sz="900">
                        <a:solidFill>
                          <a:schemeClr val="dk1"/>
                        </a:solidFill>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t/>
                      </a:r>
                      <a:endParaRPr sz="900">
                        <a:solidFill>
                          <a:schemeClr val="dk1"/>
                        </a:solidFill>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b="1" lang="fr" sz="1200">
                          <a:solidFill>
                            <a:schemeClr val="dk1"/>
                          </a:solidFill>
                          <a:latin typeface="Montserrat"/>
                          <a:ea typeface="Montserrat"/>
                          <a:cs typeface="Montserrat"/>
                          <a:sym typeface="Montserrat"/>
                        </a:rPr>
                        <a:t>Habiletés</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900">
                          <a:solidFill>
                            <a:schemeClr val="dk1"/>
                          </a:solidFill>
                          <a:latin typeface="Montserrat"/>
                          <a:ea typeface="Montserrat"/>
                          <a:cs typeface="Montserrat"/>
                          <a:sym typeface="Montserrat"/>
                        </a:rPr>
                        <a:t>(ex : prise de notes, dessin à main levée, mise en page d’un plan, ponçage)</a:t>
                      </a:r>
                      <a:endParaRPr sz="1300">
                        <a:solidFill>
                          <a:schemeClr val="dk1"/>
                        </a:solidFill>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b="1" lang="fr" sz="1200">
                          <a:solidFill>
                            <a:schemeClr val="dk1"/>
                          </a:solidFill>
                          <a:latin typeface="Montserrat"/>
                          <a:ea typeface="Montserrat"/>
                          <a:cs typeface="Montserrat"/>
                          <a:sym typeface="Montserrat"/>
                        </a:rPr>
                        <a:t>Matériel</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900">
                          <a:solidFill>
                            <a:schemeClr val="dk1"/>
                          </a:solidFill>
                          <a:latin typeface="Montserrat"/>
                          <a:ea typeface="Montserrat"/>
                          <a:cs typeface="Montserrat"/>
                          <a:sym typeface="Montserrat"/>
                        </a:rPr>
                        <a:t>(ex : maillet, mètre à ruban, table à dessin, ordinateur)</a:t>
                      </a:r>
                      <a:endParaRPr sz="9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900">
                        <a:solidFill>
                          <a:schemeClr val="dk1"/>
                        </a:solidFill>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t/>
                      </a:r>
                      <a:endParaRPr sz="900">
                        <a:solidFill>
                          <a:schemeClr val="dk1"/>
                        </a:solidFill>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t/>
                      </a:r>
                      <a:endParaRPr sz="900">
                        <a:solidFill>
                          <a:schemeClr val="dk1"/>
                        </a:solidFill>
                        <a:latin typeface="Montserrat"/>
                        <a:ea typeface="Montserrat"/>
                        <a:cs typeface="Montserrat"/>
                        <a:sym typeface="Montserrat"/>
                      </a:endParaRPr>
                    </a:p>
                  </a:txBody>
                  <a:tcPr marT="91425" marB="91425" marR="91425" marL="91425"/>
                </a:tc>
              </a:tr>
              <a:tr h="100000">
                <a:tc>
                  <a:txBody>
                    <a:bodyPr/>
                    <a:lstStyle/>
                    <a:p>
                      <a:pPr indent="0" lvl="0" marL="0" rtl="0" algn="l">
                        <a:spcBef>
                          <a:spcPts val="0"/>
                        </a:spcBef>
                        <a:spcAft>
                          <a:spcPts val="0"/>
                        </a:spcAft>
                        <a:buNone/>
                      </a:pPr>
                      <a:r>
                        <a:rPr b="1" lang="fr" sz="1200">
                          <a:solidFill>
                            <a:schemeClr val="dk1"/>
                          </a:solidFill>
                          <a:latin typeface="Montserrat"/>
                          <a:ea typeface="Montserrat"/>
                          <a:cs typeface="Montserrat"/>
                          <a:sym typeface="Montserrat"/>
                        </a:rPr>
                        <a:t>Documentation</a:t>
                      </a:r>
                      <a:endParaRPr b="1"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fr" sz="900">
                          <a:solidFill>
                            <a:schemeClr val="dk1"/>
                          </a:solidFill>
                          <a:latin typeface="Montserrat"/>
                          <a:ea typeface="Montserrat"/>
                          <a:cs typeface="Montserrat"/>
                          <a:sym typeface="Montserrat"/>
                        </a:rPr>
                        <a:t>(ex : plans, normalisation, analyse de fabrication, documentation technique)</a:t>
                      </a:r>
                      <a:endParaRPr sz="1300">
                        <a:solidFill>
                          <a:schemeClr val="dk1"/>
                        </a:solidFill>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t/>
                      </a:r>
                      <a:endParaRPr sz="900">
                        <a:solidFill>
                          <a:schemeClr val="dk1"/>
                        </a:solidFill>
                        <a:latin typeface="Montserrat"/>
                        <a:ea typeface="Montserrat"/>
                        <a:cs typeface="Montserrat"/>
                        <a:sym typeface="Montserrat"/>
                      </a:endParaRPr>
                    </a:p>
                  </a:txBody>
                  <a:tcPr marT="91425" marB="91425" marR="91425" marL="91425"/>
                </a:tc>
                <a:tc>
                  <a:txBody>
                    <a:bodyPr/>
                    <a:lstStyle/>
                    <a:p>
                      <a:pPr indent="0" lvl="0" marL="0" rtl="0" algn="l">
                        <a:spcBef>
                          <a:spcPts val="0"/>
                        </a:spcBef>
                        <a:spcAft>
                          <a:spcPts val="0"/>
                        </a:spcAft>
                        <a:buNone/>
                      </a:pPr>
                      <a:r>
                        <a:t/>
                      </a:r>
                      <a:endParaRPr sz="900">
                        <a:solidFill>
                          <a:schemeClr val="dk1"/>
                        </a:solidFill>
                        <a:latin typeface="Montserrat"/>
                        <a:ea typeface="Montserrat"/>
                        <a:cs typeface="Montserrat"/>
                        <a:sym typeface="Montserrat"/>
                      </a:endParaRPr>
                    </a:p>
                  </a:txBody>
                  <a:tcPr marT="91425" marB="91425" marR="91425" marL="91425"/>
                </a:tc>
              </a:tr>
            </a:tbl>
          </a:graphicData>
        </a:graphic>
      </p:graphicFrame>
      <p:sp>
        <p:nvSpPr>
          <p:cNvPr id="583" name="Google Shape;583;p86"/>
          <p:cNvSpPr txBox="1"/>
          <p:nvPr>
            <p:ph idx="1" type="body"/>
          </p:nvPr>
        </p:nvSpPr>
        <p:spPr>
          <a:xfrm>
            <a:off x="338700" y="1768475"/>
            <a:ext cx="3441300" cy="31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sz="1000">
                <a:solidFill>
                  <a:schemeClr val="dk1"/>
                </a:solidFill>
              </a:rPr>
              <a:t>Recueillir la demande du commanditaire</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Diagnostiquer les besoins du commanditaire</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Obtenir la validation du commanditaire</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Promouvoir son entreprise et son métier</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Proposer des solutions constructives</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Valider la conception avec toutes les personnes concernées</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Relever l'existant</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Modéliser le projet en 2D / 3D</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Préparer et planifier la fabrication</a:t>
            </a:r>
            <a:endParaRPr sz="1000">
              <a:solidFill>
                <a:schemeClr val="dk1"/>
              </a:solidFill>
            </a:endParaRPr>
          </a:p>
          <a:p>
            <a:pPr indent="0" lvl="0" marL="0" rtl="0" algn="l">
              <a:spcBef>
                <a:spcPts val="0"/>
              </a:spcBef>
              <a:spcAft>
                <a:spcPts val="0"/>
              </a:spcAft>
              <a:buNone/>
            </a:pPr>
            <a:r>
              <a:rPr lang="fr" sz="1000">
                <a:solidFill>
                  <a:schemeClr val="dk1"/>
                </a:solidFill>
              </a:rPr>
              <a:t>Commander, réceptionner et stocker les matériaux, matériels et équipements</a:t>
            </a:r>
            <a:endParaRPr sz="1000">
              <a:solidFill>
                <a:schemeClr val="dk1"/>
              </a:solidFill>
            </a:endParaRPr>
          </a:p>
          <a:p>
            <a:pPr indent="0" lvl="0" marL="0" rtl="0" algn="l">
              <a:spcBef>
                <a:spcPts val="0"/>
              </a:spcBef>
              <a:spcAft>
                <a:spcPts val="0"/>
              </a:spcAft>
              <a:buNone/>
            </a:pPr>
            <a:r>
              <a:rPr lang="fr" sz="1000">
                <a:solidFill>
                  <a:schemeClr val="dk1"/>
                </a:solidFill>
              </a:rPr>
              <a:t>Maintenir l'outillage, le matériel et les machines</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p:txBody>
      </p:sp>
      <p:sp>
        <p:nvSpPr>
          <p:cNvPr id="584" name="Google Shape;584;p86"/>
          <p:cNvSpPr txBox="1"/>
          <p:nvPr>
            <p:ph idx="1" type="body"/>
          </p:nvPr>
        </p:nvSpPr>
        <p:spPr>
          <a:xfrm>
            <a:off x="3780000" y="1768475"/>
            <a:ext cx="3441300" cy="310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000">
                <a:solidFill>
                  <a:schemeClr val="dk1"/>
                </a:solidFill>
              </a:rPr>
              <a:t>Organiser l'environnement de travail</a:t>
            </a:r>
            <a:endParaRPr sz="1000">
              <a:solidFill>
                <a:schemeClr val="dk1"/>
              </a:solidFill>
            </a:endParaRPr>
          </a:p>
          <a:p>
            <a:pPr indent="0" lvl="0" marL="0" rtl="0" algn="l">
              <a:spcBef>
                <a:spcPts val="0"/>
              </a:spcBef>
              <a:spcAft>
                <a:spcPts val="0"/>
              </a:spcAft>
              <a:buNone/>
            </a:pPr>
            <a:r>
              <a:rPr lang="fr" sz="1000">
                <a:solidFill>
                  <a:schemeClr val="dk1"/>
                </a:solidFill>
              </a:rPr>
              <a:t>Débiter les éléments</a:t>
            </a:r>
            <a:endParaRPr sz="1000">
              <a:solidFill>
                <a:schemeClr val="dk1"/>
              </a:solidFill>
            </a:endParaRPr>
          </a:p>
          <a:p>
            <a:pPr indent="0" lvl="0" marL="0" rtl="0" algn="l">
              <a:spcBef>
                <a:spcPts val="0"/>
              </a:spcBef>
              <a:spcAft>
                <a:spcPts val="0"/>
              </a:spcAft>
              <a:buNone/>
            </a:pPr>
            <a:r>
              <a:rPr lang="fr" sz="1000">
                <a:solidFill>
                  <a:schemeClr val="dk1"/>
                </a:solidFill>
              </a:rPr>
              <a:t>Mettre en forme (cintrer, forger, plier)</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Préparer, tracer et réaliser les usinages</a:t>
            </a:r>
            <a:endParaRPr sz="1000">
              <a:solidFill>
                <a:schemeClr val="dk1"/>
              </a:solidFill>
            </a:endParaRPr>
          </a:p>
          <a:p>
            <a:pPr indent="0" lvl="0" marL="0" rtl="0" algn="l">
              <a:spcBef>
                <a:spcPts val="0"/>
              </a:spcBef>
              <a:spcAft>
                <a:spcPts val="0"/>
              </a:spcAft>
              <a:buClr>
                <a:schemeClr val="dk1"/>
              </a:buClr>
              <a:buSzPts val="1100"/>
              <a:buFont typeface="Arial"/>
              <a:buNone/>
            </a:pPr>
            <a:r>
              <a:rPr lang="fr" sz="1000">
                <a:solidFill>
                  <a:schemeClr val="dk1"/>
                </a:solidFill>
              </a:rPr>
              <a:t>Monter l'ouvrage</a:t>
            </a:r>
            <a:endParaRPr sz="1000">
              <a:solidFill>
                <a:schemeClr val="dk1"/>
              </a:solidFill>
            </a:endParaRPr>
          </a:p>
          <a:p>
            <a:pPr indent="0" lvl="0" marL="0" rtl="0" algn="l">
              <a:spcBef>
                <a:spcPts val="0"/>
              </a:spcBef>
              <a:spcAft>
                <a:spcPts val="0"/>
              </a:spcAft>
              <a:buNone/>
            </a:pPr>
            <a:r>
              <a:rPr lang="fr" sz="1000">
                <a:solidFill>
                  <a:schemeClr val="dk1"/>
                </a:solidFill>
              </a:rPr>
              <a:t>Préparer et assurer la finition de l'ouvrage</a:t>
            </a:r>
            <a:endParaRPr sz="1000">
              <a:solidFill>
                <a:schemeClr val="dk1"/>
              </a:solidFill>
            </a:endParaRPr>
          </a:p>
          <a:p>
            <a:pPr indent="0" lvl="0" marL="0" rtl="0" algn="l">
              <a:spcBef>
                <a:spcPts val="0"/>
              </a:spcBef>
              <a:spcAft>
                <a:spcPts val="0"/>
              </a:spcAft>
              <a:buNone/>
            </a:pPr>
            <a:r>
              <a:rPr lang="fr" sz="1000">
                <a:solidFill>
                  <a:schemeClr val="dk1"/>
                </a:solidFill>
              </a:rPr>
              <a:t>Équiper l'ouvrage</a:t>
            </a:r>
            <a:endParaRPr sz="1000">
              <a:solidFill>
                <a:schemeClr val="dk1"/>
              </a:solidFill>
            </a:endParaRPr>
          </a:p>
          <a:p>
            <a:pPr indent="0" lvl="0" marL="0" rtl="0" algn="l">
              <a:spcBef>
                <a:spcPts val="0"/>
              </a:spcBef>
              <a:spcAft>
                <a:spcPts val="0"/>
              </a:spcAft>
              <a:buNone/>
            </a:pPr>
            <a:r>
              <a:rPr lang="fr" sz="1000">
                <a:solidFill>
                  <a:schemeClr val="dk1"/>
                </a:solidFill>
              </a:rPr>
              <a:t>Assurer le transport de l'ouvrage et du matériel</a:t>
            </a:r>
            <a:endParaRPr sz="1000">
              <a:solidFill>
                <a:schemeClr val="dk1"/>
              </a:solidFill>
            </a:endParaRPr>
          </a:p>
          <a:p>
            <a:pPr indent="0" lvl="0" marL="0" rtl="0" algn="l">
              <a:spcBef>
                <a:spcPts val="0"/>
              </a:spcBef>
              <a:spcAft>
                <a:spcPts val="0"/>
              </a:spcAft>
              <a:buNone/>
            </a:pPr>
            <a:r>
              <a:rPr lang="fr" sz="1000">
                <a:solidFill>
                  <a:schemeClr val="dk1"/>
                </a:solidFill>
              </a:rPr>
              <a:t>Préparer la zone de travail et le support</a:t>
            </a:r>
            <a:endParaRPr sz="1000">
              <a:solidFill>
                <a:schemeClr val="dk1"/>
              </a:solidFill>
            </a:endParaRPr>
          </a:p>
          <a:p>
            <a:pPr indent="0" lvl="0" marL="0" rtl="0" algn="l">
              <a:spcBef>
                <a:spcPts val="0"/>
              </a:spcBef>
              <a:spcAft>
                <a:spcPts val="0"/>
              </a:spcAft>
              <a:buNone/>
            </a:pPr>
            <a:r>
              <a:rPr lang="fr" sz="1000">
                <a:solidFill>
                  <a:schemeClr val="dk1"/>
                </a:solidFill>
              </a:rPr>
              <a:t>Installer l'ouvrage</a:t>
            </a:r>
            <a:endParaRPr sz="1000">
              <a:solidFill>
                <a:schemeClr val="dk1"/>
              </a:solidFill>
            </a:endParaRPr>
          </a:p>
          <a:p>
            <a:pPr indent="0" lvl="0" marL="0" rtl="0" algn="l">
              <a:spcBef>
                <a:spcPts val="0"/>
              </a:spcBef>
              <a:spcAft>
                <a:spcPts val="0"/>
              </a:spcAft>
              <a:buNone/>
            </a:pPr>
            <a:r>
              <a:rPr lang="fr" sz="1000">
                <a:solidFill>
                  <a:schemeClr val="dk1"/>
                </a:solidFill>
              </a:rPr>
              <a:t>Replier le chantier et préparer la réception</a:t>
            </a:r>
            <a:endParaRPr sz="1000">
              <a:solidFill>
                <a:schemeClr val="dk1"/>
              </a:solidFill>
            </a:endParaRPr>
          </a:p>
          <a:p>
            <a:pPr indent="0" lvl="0" marL="0" rtl="0" algn="l">
              <a:spcBef>
                <a:spcPts val="0"/>
              </a:spcBef>
              <a:spcAft>
                <a:spcPts val="0"/>
              </a:spcAft>
              <a:buNone/>
            </a:pPr>
            <a:r>
              <a:rPr lang="fr" sz="1000">
                <a:solidFill>
                  <a:schemeClr val="dk1"/>
                </a:solidFill>
              </a:rPr>
              <a:t>Rendre compte du déroulement d'un chantier</a:t>
            </a:r>
            <a:endParaRPr sz="1000">
              <a:solidFill>
                <a:schemeClr val="dk1"/>
              </a:solidFill>
            </a:endParaRPr>
          </a:p>
          <a:p>
            <a:pPr indent="0" lvl="0" marL="0" rtl="0" algn="l">
              <a:spcBef>
                <a:spcPts val="0"/>
              </a:spcBef>
              <a:spcAft>
                <a:spcPts val="0"/>
              </a:spcAft>
              <a:buNone/>
            </a:pPr>
            <a:r>
              <a:rPr lang="fr" sz="1000">
                <a:solidFill>
                  <a:schemeClr val="dk1"/>
                </a:solidFill>
              </a:rPr>
              <a:t>Maintenir, réparer les ouvrages et les équipements</a:t>
            </a:r>
            <a:endParaRPr sz="1000">
              <a:solidFill>
                <a:schemeClr val="dk1"/>
              </a:solidFill>
            </a:endParaRPr>
          </a:p>
          <a:p>
            <a:pPr indent="0" lvl="0" marL="0" rtl="0" algn="l">
              <a:spcBef>
                <a:spcPts val="0"/>
              </a:spcBef>
              <a:spcAft>
                <a:spcPts val="0"/>
              </a:spcAft>
              <a:buNone/>
            </a:pPr>
            <a:r>
              <a:rPr lang="fr" sz="1000">
                <a:solidFill>
                  <a:schemeClr val="dk1"/>
                </a:solidFill>
              </a:rPr>
              <a:t>Fournir les éléments nécessaires à l'utilisation et à l'entretien</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dk1"/>
              </a:solidFill>
            </a:endParaRPr>
          </a:p>
          <a:p>
            <a:pPr indent="0" lvl="0" marL="0" rtl="0" algn="l">
              <a:spcBef>
                <a:spcPts val="0"/>
              </a:spcBef>
              <a:spcAft>
                <a:spcPts val="0"/>
              </a:spcAft>
              <a:buNone/>
            </a:pPr>
            <a:r>
              <a:t/>
            </a:r>
            <a:endParaRPr sz="900">
              <a:solidFill>
                <a:schemeClr val="dk1"/>
              </a:solidFill>
            </a:endParaRPr>
          </a:p>
        </p:txBody>
      </p:sp>
      <p:sp>
        <p:nvSpPr>
          <p:cNvPr id="585" name="Google Shape;585;p86"/>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Mes activités en entreprise</a:t>
            </a:r>
            <a:endParaRPr/>
          </a:p>
        </p:txBody>
      </p:sp>
      <p:sp>
        <p:nvSpPr>
          <p:cNvPr id="586" name="Google Shape;586;p86"/>
          <p:cNvSpPr txBox="1"/>
          <p:nvPr>
            <p:ph idx="1" type="body"/>
          </p:nvPr>
        </p:nvSpPr>
        <p:spPr>
          <a:xfrm>
            <a:off x="338850" y="1033175"/>
            <a:ext cx="6882300" cy="735300"/>
          </a:xfrm>
          <a:prstGeom prst="rect">
            <a:avLst/>
          </a:prstGeom>
        </p:spPr>
        <p:txBody>
          <a:bodyPr anchorCtr="0" anchor="ctr" bIns="91425" lIns="91425" spcFirstLastPara="1" rIns="91425" wrap="square" tIns="91425">
            <a:normAutofit/>
          </a:bodyPr>
          <a:lstStyle/>
          <a:p>
            <a:pPr indent="0" lvl="0" marL="0" rtl="0" algn="l">
              <a:lnSpc>
                <a:spcPct val="115000"/>
              </a:lnSpc>
              <a:spcBef>
                <a:spcPts val="0"/>
              </a:spcBef>
              <a:spcAft>
                <a:spcPts val="0"/>
              </a:spcAft>
              <a:buNone/>
            </a:pPr>
            <a:r>
              <a:rPr b="1" lang="fr">
                <a:solidFill>
                  <a:srgbClr val="498C49"/>
                </a:solidFill>
              </a:rPr>
              <a:t>Aptitudes mobilisées :</a:t>
            </a:r>
            <a:endParaRPr b="1">
              <a:solidFill>
                <a:srgbClr val="498C49"/>
              </a:solidFill>
            </a:endParaRPr>
          </a:p>
          <a:p>
            <a:pPr indent="0" lvl="0" marL="0" rtl="0" algn="l">
              <a:lnSpc>
                <a:spcPct val="115000"/>
              </a:lnSpc>
              <a:spcBef>
                <a:spcPts val="0"/>
              </a:spcBef>
              <a:spcAft>
                <a:spcPts val="0"/>
              </a:spcAft>
              <a:buNone/>
            </a:pPr>
            <a:r>
              <a:rPr i="1" lang="fr" sz="1018">
                <a:solidFill>
                  <a:schemeClr val="dk1"/>
                </a:solidFill>
              </a:rPr>
              <a:t>Mettre en gras les aptitudes utilisées et rayez les aptitudes non utilisées.</a:t>
            </a:r>
            <a:r>
              <a:rPr b="1" i="1" lang="fr" sz="1018">
                <a:solidFill>
                  <a:schemeClr val="dk1"/>
                </a:solidFill>
              </a:rPr>
              <a:t> </a:t>
            </a:r>
            <a:endParaRPr b="1" sz="1900">
              <a:solidFill>
                <a:srgbClr val="498C49"/>
              </a:solidFill>
            </a:endParaRPr>
          </a:p>
        </p:txBody>
      </p:sp>
      <p:sp>
        <p:nvSpPr>
          <p:cNvPr id="587" name="Google Shape;587;p86"/>
          <p:cNvSpPr txBox="1"/>
          <p:nvPr>
            <p:ph idx="1" type="body"/>
          </p:nvPr>
        </p:nvSpPr>
        <p:spPr>
          <a:xfrm>
            <a:off x="338688" y="4877375"/>
            <a:ext cx="6882300" cy="6573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fr">
                <a:solidFill>
                  <a:srgbClr val="498C49"/>
                </a:solidFill>
              </a:rPr>
              <a:t>Ressources mobilisées :</a:t>
            </a:r>
            <a:endParaRPr b="1">
              <a:solidFill>
                <a:srgbClr val="498C49"/>
              </a:solidFill>
            </a:endParaRPr>
          </a:p>
          <a:p>
            <a:pPr indent="0" lvl="0" marL="0" rtl="0" algn="l">
              <a:lnSpc>
                <a:spcPct val="115000"/>
              </a:lnSpc>
              <a:spcBef>
                <a:spcPts val="0"/>
              </a:spcBef>
              <a:spcAft>
                <a:spcPts val="0"/>
              </a:spcAft>
              <a:buNone/>
            </a:pPr>
            <a:r>
              <a:rPr i="1" lang="fr" sz="1000">
                <a:solidFill>
                  <a:schemeClr val="dk1"/>
                </a:solidFill>
              </a:rPr>
              <a:t>Remplis le tableau ci-dessous pour expliquer le processus de réalisation de l’ouvrage.</a:t>
            </a:r>
            <a:endParaRPr b="1" i="1">
              <a:solidFill>
                <a:srgbClr val="498C49"/>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87"/>
          <p:cNvSpPr txBox="1"/>
          <p:nvPr/>
        </p:nvSpPr>
        <p:spPr>
          <a:xfrm>
            <a:off x="417325" y="2911500"/>
            <a:ext cx="6715500" cy="70059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solidFill>
                <a:schemeClr val="dk1"/>
              </a:solidFill>
              <a:latin typeface="Montserrat"/>
              <a:ea typeface="Montserrat"/>
              <a:cs typeface="Montserrat"/>
              <a:sym typeface="Montserrat"/>
            </a:endParaRPr>
          </a:p>
        </p:txBody>
      </p:sp>
      <p:sp>
        <p:nvSpPr>
          <p:cNvPr id="593" name="Google Shape;593;p87"/>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Mes activités en entreprise</a:t>
            </a:r>
            <a:endParaRPr/>
          </a:p>
        </p:txBody>
      </p:sp>
      <p:sp>
        <p:nvSpPr>
          <p:cNvPr id="594" name="Google Shape;594;p87"/>
          <p:cNvSpPr txBox="1"/>
          <p:nvPr/>
        </p:nvSpPr>
        <p:spPr>
          <a:xfrm>
            <a:off x="344275" y="1033200"/>
            <a:ext cx="6861600" cy="187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fr" sz="1800">
                <a:solidFill>
                  <a:srgbClr val="498C49"/>
                </a:solidFill>
                <a:latin typeface="Montserrat"/>
                <a:ea typeface="Montserrat"/>
                <a:cs typeface="Montserrat"/>
                <a:sym typeface="Montserrat"/>
              </a:rPr>
              <a:t>Retour d’expérience :</a:t>
            </a:r>
            <a:endParaRPr b="1" sz="1800">
              <a:solidFill>
                <a:srgbClr val="498C49"/>
              </a:solidFill>
              <a:latin typeface="Montserrat"/>
              <a:ea typeface="Montserrat"/>
              <a:cs typeface="Montserrat"/>
              <a:sym typeface="Montserrat"/>
            </a:endParaRPr>
          </a:p>
          <a:p>
            <a:pPr indent="0" lvl="0" marL="0" rtl="0" algn="l">
              <a:spcBef>
                <a:spcPts val="0"/>
              </a:spcBef>
              <a:spcAft>
                <a:spcPts val="0"/>
              </a:spcAft>
              <a:buNone/>
            </a:pPr>
            <a:r>
              <a:rPr lang="fr" sz="1000">
                <a:solidFill>
                  <a:srgbClr val="000000"/>
                </a:solidFill>
                <a:latin typeface="Montserrat"/>
                <a:ea typeface="Montserrat"/>
                <a:cs typeface="Montserrat"/>
                <a:sym typeface="Montserrat"/>
              </a:rPr>
              <a:t>Dans cette partie, </a:t>
            </a:r>
            <a:r>
              <a:rPr lang="fr" sz="1000">
                <a:latin typeface="Montserrat"/>
                <a:ea typeface="Montserrat"/>
                <a:cs typeface="Montserrat"/>
                <a:sym typeface="Montserrat"/>
              </a:rPr>
              <a:t>l’objectif est d’</a:t>
            </a:r>
            <a:r>
              <a:rPr lang="fr" sz="1000">
                <a:solidFill>
                  <a:srgbClr val="000000"/>
                </a:solidFill>
                <a:latin typeface="Montserrat"/>
                <a:ea typeface="Montserrat"/>
                <a:cs typeface="Montserrat"/>
                <a:sym typeface="Montserrat"/>
              </a:rPr>
              <a:t>analyser ton travail puis de fournir des pistes de réflexion et d’amélioration. </a:t>
            </a:r>
            <a:r>
              <a:rPr lang="fr" sz="1000">
                <a:latin typeface="Montserrat"/>
                <a:ea typeface="Montserrat"/>
                <a:cs typeface="Montserrat"/>
                <a:sym typeface="Montserrat"/>
              </a:rPr>
              <a:t>Appui toi</a:t>
            </a:r>
            <a:r>
              <a:rPr lang="fr" sz="1000">
                <a:solidFill>
                  <a:srgbClr val="000000"/>
                </a:solidFill>
                <a:latin typeface="Montserrat"/>
                <a:ea typeface="Montserrat"/>
                <a:cs typeface="Montserrat"/>
                <a:sym typeface="Montserrat"/>
              </a:rPr>
              <a:t> sur les pages précédentes pour expliquer comment tu as travaillé et quelle méthode tu as suivi. Ensuite, </a:t>
            </a:r>
            <a:r>
              <a:rPr lang="fr" sz="1000">
                <a:latin typeface="Montserrat"/>
                <a:ea typeface="Montserrat"/>
                <a:cs typeface="Montserrat"/>
                <a:sym typeface="Montserrat"/>
              </a:rPr>
              <a:t>décrit quel ont été</a:t>
            </a:r>
            <a:r>
              <a:rPr lang="fr" sz="1000">
                <a:solidFill>
                  <a:srgbClr val="000000"/>
                </a:solidFill>
                <a:latin typeface="Montserrat"/>
                <a:ea typeface="Montserrat"/>
                <a:cs typeface="Montserrat"/>
                <a:sym typeface="Montserrat"/>
              </a:rPr>
              <a:t> tes points forts, tes points faibles et fait ressortir </a:t>
            </a:r>
            <a:r>
              <a:rPr lang="fr" sz="1000">
                <a:latin typeface="Montserrat"/>
                <a:ea typeface="Montserrat"/>
                <a:cs typeface="Montserrat"/>
                <a:sym typeface="Montserrat"/>
              </a:rPr>
              <a:t>d</a:t>
            </a:r>
            <a:r>
              <a:rPr lang="fr" sz="1000">
                <a:solidFill>
                  <a:srgbClr val="000000"/>
                </a:solidFill>
                <a:latin typeface="Montserrat"/>
                <a:ea typeface="Montserrat"/>
                <a:cs typeface="Montserrat"/>
                <a:sym typeface="Montserrat"/>
              </a:rPr>
              <a:t>es pistes de progrès pour les prochaines réalisations. </a:t>
            </a:r>
            <a:endParaRPr sz="1000">
              <a:latin typeface="Montserrat"/>
              <a:ea typeface="Montserrat"/>
              <a:cs typeface="Montserrat"/>
              <a:sym typeface="Montserrat"/>
            </a:endParaRPr>
          </a:p>
          <a:p>
            <a:pPr indent="0" lvl="0" marL="0" rtl="0" algn="l">
              <a:spcBef>
                <a:spcPts val="1000"/>
              </a:spcBef>
              <a:spcAft>
                <a:spcPts val="0"/>
              </a:spcAft>
              <a:buNone/>
            </a:pPr>
            <a:r>
              <a:rPr i="1" lang="fr" sz="1000">
                <a:solidFill>
                  <a:srgbClr val="000000"/>
                </a:solidFill>
                <a:latin typeface="Montserrat"/>
                <a:ea typeface="Montserrat"/>
                <a:cs typeface="Montserrat"/>
                <a:sym typeface="Montserrat"/>
              </a:rPr>
              <a:t>Voici quelques guides pour t’aider à rédiger cette partie : </a:t>
            </a:r>
            <a:r>
              <a:rPr i="1" lang="fr" sz="1000">
                <a:latin typeface="Montserrat"/>
                <a:ea typeface="Montserrat"/>
                <a:cs typeface="Montserrat"/>
                <a:sym typeface="Montserrat"/>
              </a:rPr>
              <a:t>comment m’y suis-je pris</a:t>
            </a:r>
            <a:r>
              <a:rPr i="1" lang="fr" sz="1000">
                <a:solidFill>
                  <a:srgbClr val="000000"/>
                </a:solidFill>
                <a:latin typeface="Montserrat"/>
                <a:ea typeface="Montserrat"/>
                <a:cs typeface="Montserrat"/>
                <a:sym typeface="Montserrat"/>
              </a:rPr>
              <a:t> étape par étape ? qu’est-ce qui a bien fonctionné ? </a:t>
            </a:r>
            <a:r>
              <a:rPr i="1" lang="fr" sz="1000">
                <a:solidFill>
                  <a:schemeClr val="dk1"/>
                </a:solidFill>
                <a:latin typeface="Montserrat"/>
                <a:ea typeface="Montserrat"/>
                <a:cs typeface="Montserrat"/>
                <a:sym typeface="Montserrat"/>
              </a:rPr>
              <a:t>qu’est-ce qui m’a aidé ? qu’est-ce qui m’a posé problème ? </a:t>
            </a:r>
            <a:r>
              <a:rPr i="1" lang="fr" sz="1000">
                <a:solidFill>
                  <a:srgbClr val="000000"/>
                </a:solidFill>
                <a:latin typeface="Montserrat"/>
                <a:ea typeface="Montserrat"/>
                <a:cs typeface="Montserrat"/>
                <a:sym typeface="Montserrat"/>
              </a:rPr>
              <a:t>qu’est-ce que j’aurais pu faire autrement ? </a:t>
            </a:r>
            <a:endParaRPr i="1" sz="1100">
              <a:solidFill>
                <a:srgbClr val="000000"/>
              </a:solidFill>
              <a:latin typeface="Montserrat"/>
              <a:ea typeface="Montserrat"/>
              <a:cs typeface="Montserrat"/>
              <a:sym typeface="Montserrat"/>
            </a:endParaRPr>
          </a:p>
          <a:p>
            <a:pPr indent="0" lvl="0" marL="0" rtl="0" algn="l">
              <a:spcBef>
                <a:spcPts val="0"/>
              </a:spcBef>
              <a:spcAft>
                <a:spcPts val="0"/>
              </a:spcAft>
              <a:buNone/>
            </a:pPr>
            <a:r>
              <a:t/>
            </a:r>
            <a:endParaRPr i="1" sz="1100">
              <a:solidFill>
                <a:srgbClr val="000000"/>
              </a:solidFill>
              <a:latin typeface="Montserrat"/>
              <a:ea typeface="Montserrat"/>
              <a:cs typeface="Montserrat"/>
              <a:sym typeface="Montserrat"/>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89"/>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Introduction</a:t>
            </a:r>
            <a:endParaRPr/>
          </a:p>
        </p:txBody>
      </p:sp>
      <p:sp>
        <p:nvSpPr>
          <p:cNvPr id="604" name="Google Shape;604;p89"/>
          <p:cNvSpPr txBox="1"/>
          <p:nvPr/>
        </p:nvSpPr>
        <p:spPr>
          <a:xfrm>
            <a:off x="424575" y="1079625"/>
            <a:ext cx="6882300" cy="8856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fr" sz="1600" u="sng">
                <a:solidFill>
                  <a:srgbClr val="000000"/>
                </a:solidFill>
                <a:latin typeface="Montserrat"/>
                <a:ea typeface="Montserrat"/>
                <a:cs typeface="Montserrat"/>
                <a:sym typeface="Montserrat"/>
              </a:rPr>
              <a:t>M</a:t>
            </a:r>
            <a:r>
              <a:rPr b="1" lang="fr" sz="1600" u="sng">
                <a:latin typeface="Montserrat"/>
                <a:ea typeface="Montserrat"/>
                <a:cs typeface="Montserrat"/>
                <a:sym typeface="Montserrat"/>
              </a:rPr>
              <a:t>es réalisations</a:t>
            </a:r>
            <a:endParaRPr b="1" sz="1600" u="sng">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595959"/>
                </a:solidFill>
                <a:latin typeface="Montserrat"/>
                <a:ea typeface="Montserrat"/>
                <a:cs typeface="Montserrat"/>
                <a:sym typeface="Montserrat"/>
              </a:rPr>
              <a:t>Cette section, c’est la tienne. Tu pourras y mettre tout ce que tu veux pour mettre en valeur ton profil professionnel. Tu peux intégrer : ton CV, tes diplômes, des photos de chantier ou d’ouvrages, des croquis, tes participations à des concours, etc.</a:t>
            </a:r>
            <a:endParaRPr sz="1200">
              <a:solidFill>
                <a:srgbClr val="595959"/>
              </a:solidFill>
              <a:latin typeface="Montserrat"/>
              <a:ea typeface="Montserrat"/>
              <a:cs typeface="Montserrat"/>
              <a:sym typeface="Montserrat"/>
            </a:endParaRPr>
          </a:p>
          <a:p>
            <a:pPr indent="0" lvl="0" marL="0" rtl="0" algn="l">
              <a:lnSpc>
                <a:spcPct val="115000"/>
              </a:lnSpc>
              <a:spcBef>
                <a:spcPts val="1200"/>
              </a:spcBef>
              <a:spcAft>
                <a:spcPts val="0"/>
              </a:spcAft>
              <a:buNone/>
            </a:pPr>
            <a:r>
              <a:rPr lang="fr" sz="1200">
                <a:solidFill>
                  <a:srgbClr val="595959"/>
                </a:solidFill>
                <a:latin typeface="Montserrat"/>
                <a:ea typeface="Montserrat"/>
                <a:cs typeface="Montserrat"/>
                <a:sym typeface="Montserrat"/>
              </a:rPr>
              <a:t>Cette partie te servira donc de book professionnel.</a:t>
            </a:r>
            <a:endParaRPr sz="1200">
              <a:solidFill>
                <a:srgbClr val="595959"/>
              </a:solidFill>
              <a:latin typeface="Montserrat"/>
              <a:ea typeface="Montserrat"/>
              <a:cs typeface="Montserrat"/>
              <a:sym typeface="Montserrat"/>
            </a:endParaRPr>
          </a:p>
          <a:p>
            <a:pPr indent="0" lvl="0" marL="0" rtl="0" algn="l">
              <a:lnSpc>
                <a:spcPct val="115000"/>
              </a:lnSpc>
              <a:spcBef>
                <a:spcPts val="1200"/>
              </a:spcBef>
              <a:spcAft>
                <a:spcPts val="1200"/>
              </a:spcAft>
              <a:buNone/>
            </a:pPr>
            <a:r>
              <a:t/>
            </a:r>
            <a:endParaRPr sz="1200">
              <a:solidFill>
                <a:srgbClr val="595959"/>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rtfolio Apprenan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ortfolio Apprenan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