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6"/>
    <p:sldMasterId id="2147483674"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Lst>
  <p:sldSz cy="10692000" cx="7560000"/>
  <p:notesSz cx="6858000" cy="9144000"/>
  <p:embeddedFontLst>
    <p:embeddedFont>
      <p:font typeface="Montserrat"/>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368">
          <p15:clr>
            <a:srgbClr val="747775"/>
          </p15:clr>
        </p15:guide>
        <p15:guide id="2" pos="238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AURELIE_08 ROUSSEAU"/>
  <p:cmAuthor clrIdx="1" id="1" initials="" lastIdx="1" name="PAUL_20 HINCOURT"/>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D725EB4-9BB7-45F2-AEA4-85C31AC8DEE8}">
  <a:tblStyle styleId="{6D725EB4-9BB7-45F2-AEA4-85C31AC8DEE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CEFA591-7BF8-4F53-8BFB-3B5CF94D6E2C}"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368" orient="horz"/>
        <p:guide pos="2381"/>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font" Target="fonts/Montserrat-bold.fntdata"/><Relationship Id="rId27" Type="http://schemas.openxmlformats.org/officeDocument/2006/relationships/font" Target="fonts/Montserrat-regular.fntdata"/><Relationship Id="rId5" Type="http://schemas.openxmlformats.org/officeDocument/2006/relationships/commentAuthors" Target="commentAuthors.xml"/><Relationship Id="rId6" Type="http://schemas.openxmlformats.org/officeDocument/2006/relationships/slideMaster" Target="slideMasters/slideMaster1.xml"/><Relationship Id="rId29" Type="http://schemas.openxmlformats.org/officeDocument/2006/relationships/font" Target="fonts/Montserrat-italic.fntdata"/><Relationship Id="rId7" Type="http://schemas.openxmlformats.org/officeDocument/2006/relationships/slideMaster" Target="slideMasters/slideMaster2.xml"/><Relationship Id="rId8" Type="http://schemas.openxmlformats.org/officeDocument/2006/relationships/notesMaster" Target="notesMasters/notesMaster1.xml"/><Relationship Id="rId30" Type="http://schemas.openxmlformats.org/officeDocument/2006/relationships/font" Target="fonts/Montserrat-bold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3-27T08:21:29.622">
    <p:pos x="302" y="2191"/>
    <p:text>Déroulé ou déroulement ?</p:text>
  </p:cm>
  <p:cm authorId="1" idx="1" dt="2026-03-27T08:21:29.622">
    <p:pos x="302" y="2191"/>
    <p:text>Si l'un ou l'autre te semble étrange, on peut remplacer par "Fonctionnement" si vous voulez</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055a369c5b_0_200: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3055a369c5b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66d88e3a82_4_79:notes"/>
          <p:cNvSpPr/>
          <p:nvPr>
            <p:ph idx="2" type="sldImg"/>
          </p:nvPr>
        </p:nvSpPr>
        <p:spPr>
          <a:xfrm>
            <a:off x="221701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 name="Google Shape;98;g366d88e3a82_4_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76cec47f90_0_31:notes"/>
          <p:cNvSpPr/>
          <p:nvPr>
            <p:ph idx="2" type="sldImg"/>
          </p:nvPr>
        </p:nvSpPr>
        <p:spPr>
          <a:xfrm>
            <a:off x="221701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376cec47f90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3968481b4ee_1_3:notes"/>
          <p:cNvSpPr/>
          <p:nvPr>
            <p:ph idx="2" type="sldImg"/>
          </p:nvPr>
        </p:nvSpPr>
        <p:spPr>
          <a:xfrm>
            <a:off x="221701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 name="Google Shape;116;g3968481b4ee_1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d1ca70b8c7_0_12:notes"/>
          <p:cNvSpPr/>
          <p:nvPr>
            <p:ph idx="2" type="sldImg"/>
          </p:nvPr>
        </p:nvSpPr>
        <p:spPr>
          <a:xfrm>
            <a:off x="221701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 name="Google Shape;124;g3d1ca70b8c7_0_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g376cec47f90_0_5:notes"/>
          <p:cNvSpPr/>
          <p:nvPr>
            <p:ph idx="2" type="sldImg"/>
          </p:nvPr>
        </p:nvSpPr>
        <p:spPr>
          <a:xfrm>
            <a:off x="221701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 name="Google Shape;132;g376cec47f90_0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d21aa788b7_0_0:notes"/>
          <p:cNvSpPr/>
          <p:nvPr>
            <p:ph idx="2" type="sldImg"/>
          </p:nvPr>
        </p:nvSpPr>
        <p:spPr>
          <a:xfrm>
            <a:off x="2217017" y="685800"/>
            <a:ext cx="2424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 name="Google Shape;156;g3d21aa788b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768efd599c_0_0: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768efd59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768efd599c_1_3: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768efd599c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768efd599c_1_19: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768efd599c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76cec47f90_0_41: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76cec47f9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76d503e2bd_2_1: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76d503e2bd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76d503e2bd_2_9: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76d503e2bd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76d503e2bd_2_16: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76d503e2bd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7f31314358_0_0: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7f3131435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7f31314358_0_6: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7f3131435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7f31314358_0_13: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7f31314358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7f31314358_0_20:notes"/>
          <p:cNvSpPr/>
          <p:nvPr>
            <p:ph idx="2" type="sldImg"/>
          </p:nvPr>
        </p:nvSpPr>
        <p:spPr>
          <a:xfrm>
            <a:off x="2217072" y="685800"/>
            <a:ext cx="24243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7f31314358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couverture" type="tx">
  <p:cSld name="TITLE_AND_BODY">
    <p:bg>
      <p:bgPr>
        <a:blipFill>
          <a:blip r:embed="rId2">
            <a:alphaModFix/>
          </a:blip>
          <a:stretch>
            <a:fillRect/>
          </a:stretch>
        </a:blipFill>
      </p:bgPr>
    </p:bg>
    <p:spTree>
      <p:nvGrpSpPr>
        <p:cNvPr id="10" name="Shape 10"/>
        <p:cNvGrpSpPr/>
        <p:nvPr/>
      </p:nvGrpSpPr>
      <p:grpSpPr>
        <a:xfrm>
          <a:off x="0" y="0"/>
          <a:ext cx="0" cy="0"/>
          <a:chOff x="0" y="0"/>
          <a:chExt cx="0" cy="0"/>
        </a:xfrm>
      </p:grpSpPr>
      <p:sp>
        <p:nvSpPr>
          <p:cNvPr id="11" name="Google Shape;11;p2"/>
          <p:cNvSpPr txBox="1"/>
          <p:nvPr>
            <p:ph idx="12" type="sldNum"/>
          </p:nvPr>
        </p:nvSpPr>
        <p:spPr>
          <a:xfrm>
            <a:off x="7074500" y="10289349"/>
            <a:ext cx="453600" cy="402900"/>
          </a:xfrm>
          <a:prstGeom prst="rect">
            <a:avLst/>
          </a:prstGeom>
        </p:spPr>
        <p:txBody>
          <a:bodyPr anchorCtr="0" anchor="ctr" bIns="91425" lIns="91425" spcFirstLastPara="1" rIns="91425" wrap="square" tIns="91425">
            <a:noAutofit/>
          </a:bodyPr>
          <a:lstStyle>
            <a:lvl1pPr lvl="0" algn="r">
              <a:buNone/>
              <a:defRPr sz="1300">
                <a:solidFill>
                  <a:schemeClr val="dk2"/>
                </a:solidFill>
                <a:latin typeface="Montserrat"/>
                <a:ea typeface="Montserrat"/>
                <a:cs typeface="Montserrat"/>
                <a:sym typeface="Montserrat"/>
              </a:defRPr>
            </a:lvl1pPr>
            <a:lvl2pPr lvl="1" algn="r">
              <a:buNone/>
              <a:defRPr sz="1300">
                <a:solidFill>
                  <a:schemeClr val="dk2"/>
                </a:solidFill>
                <a:latin typeface="Montserrat"/>
                <a:ea typeface="Montserrat"/>
                <a:cs typeface="Montserrat"/>
                <a:sym typeface="Montserrat"/>
              </a:defRPr>
            </a:lvl2pPr>
            <a:lvl3pPr lvl="2" algn="r">
              <a:buNone/>
              <a:defRPr sz="1300">
                <a:solidFill>
                  <a:schemeClr val="dk2"/>
                </a:solidFill>
                <a:latin typeface="Montserrat"/>
                <a:ea typeface="Montserrat"/>
                <a:cs typeface="Montserrat"/>
                <a:sym typeface="Montserrat"/>
              </a:defRPr>
            </a:lvl3pPr>
            <a:lvl4pPr lvl="3" algn="r">
              <a:buNone/>
              <a:defRPr sz="1300">
                <a:solidFill>
                  <a:schemeClr val="dk2"/>
                </a:solidFill>
                <a:latin typeface="Montserrat"/>
                <a:ea typeface="Montserrat"/>
                <a:cs typeface="Montserrat"/>
                <a:sym typeface="Montserrat"/>
              </a:defRPr>
            </a:lvl4pPr>
            <a:lvl5pPr lvl="4" algn="r">
              <a:buNone/>
              <a:defRPr sz="1300">
                <a:solidFill>
                  <a:schemeClr val="dk2"/>
                </a:solidFill>
                <a:latin typeface="Montserrat"/>
                <a:ea typeface="Montserrat"/>
                <a:cs typeface="Montserrat"/>
                <a:sym typeface="Montserrat"/>
              </a:defRPr>
            </a:lvl5pPr>
            <a:lvl6pPr lvl="5" algn="r">
              <a:buNone/>
              <a:defRPr sz="1300">
                <a:solidFill>
                  <a:schemeClr val="dk2"/>
                </a:solidFill>
                <a:latin typeface="Montserrat"/>
                <a:ea typeface="Montserrat"/>
                <a:cs typeface="Montserrat"/>
                <a:sym typeface="Montserrat"/>
              </a:defRPr>
            </a:lvl6pPr>
            <a:lvl7pPr lvl="6" algn="r">
              <a:buNone/>
              <a:defRPr sz="1300">
                <a:solidFill>
                  <a:schemeClr val="dk2"/>
                </a:solidFill>
                <a:latin typeface="Montserrat"/>
                <a:ea typeface="Montserrat"/>
                <a:cs typeface="Montserrat"/>
                <a:sym typeface="Montserrat"/>
              </a:defRPr>
            </a:lvl7pPr>
            <a:lvl8pPr lvl="7" algn="r">
              <a:buNone/>
              <a:defRPr sz="1300">
                <a:solidFill>
                  <a:schemeClr val="dk2"/>
                </a:solidFill>
                <a:latin typeface="Montserrat"/>
                <a:ea typeface="Montserrat"/>
                <a:cs typeface="Montserrat"/>
                <a:sym typeface="Montserrat"/>
              </a:defRPr>
            </a:lvl8pPr>
            <a:lvl9pPr lvl="8" algn="r">
              <a:buNone/>
              <a:defRPr sz="1300">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1 Guide Méthode">
  <p:cSld name="TITLE_AND_BODY_3">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3"/>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2 Mon expérience Compagnonnique">
  <p:cSld name="TITLE_AND_BODY_3_1">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4"/>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3 Mon expérience au CFA">
  <p:cSld name="TITLE_AND_BODY_3_1_1">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5"/>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4 Mon expérience en entreprise">
  <p:cSld name="TITLE_AND_BODY_3_1_1_1">
    <p:bg>
      <p:bgPr>
        <a:blipFill>
          <a:blip r:embed="rId2">
            <a:alphaModFix/>
          </a:blip>
          <a:stretch>
            <a:fillRect/>
          </a:stretch>
        </a:blipFill>
      </p:bgPr>
    </p:bg>
    <p:spTree>
      <p:nvGrpSpPr>
        <p:cNvPr id="18" name="Shape 18"/>
        <p:cNvGrpSpPr/>
        <p:nvPr/>
      </p:nvGrpSpPr>
      <p:grpSpPr>
        <a:xfrm>
          <a:off x="0" y="0"/>
          <a:ext cx="0" cy="0"/>
          <a:chOff x="0" y="0"/>
          <a:chExt cx="0" cy="0"/>
        </a:xfrm>
      </p:grpSpPr>
      <p:sp>
        <p:nvSpPr>
          <p:cNvPr id="19" name="Google Shape;19;p6"/>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5 Mes réalisations">
  <p:cSld name="TITLE_AND_BODY_3_1_1_1_1">
    <p:bg>
      <p:bgPr>
        <a:blipFill>
          <a:blip r:embed="rId2">
            <a:alphaModFix/>
          </a:blip>
          <a:stretch>
            <a:fillRect/>
          </a:stretch>
        </a:blipFill>
      </p:bgPr>
    </p:bg>
    <p:spTree>
      <p:nvGrpSpPr>
        <p:cNvPr id="20" name="Shape 20"/>
        <p:cNvGrpSpPr/>
        <p:nvPr/>
      </p:nvGrpSpPr>
      <p:grpSpPr>
        <a:xfrm>
          <a:off x="0" y="0"/>
          <a:ext cx="0" cy="0"/>
          <a:chOff x="0" y="0"/>
          <a:chExt cx="0" cy="0"/>
        </a:xfrm>
      </p:grpSpPr>
      <p:sp>
        <p:nvSpPr>
          <p:cNvPr id="21" name="Google Shape;21;p7"/>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1 Guide Méthode">
  <p:cSld name="TITLE_AND_BODY_2">
    <p:spTree>
      <p:nvGrpSpPr>
        <p:cNvPr id="22" name="Shape 22"/>
        <p:cNvGrpSpPr/>
        <p:nvPr/>
      </p:nvGrpSpPr>
      <p:grpSpPr>
        <a:xfrm>
          <a:off x="0" y="0"/>
          <a:ext cx="0" cy="0"/>
          <a:chOff x="0" y="0"/>
          <a:chExt cx="0" cy="0"/>
        </a:xfrm>
      </p:grpSpPr>
      <p:sp>
        <p:nvSpPr>
          <p:cNvPr id="23" name="Google Shape;23;p8"/>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4" name="Google Shape;24;p8"/>
          <p:cNvSpPr txBox="1"/>
          <p:nvPr>
            <p:ph idx="1" type="body"/>
          </p:nvPr>
        </p:nvSpPr>
        <p:spPr>
          <a:xfrm>
            <a:off x="338850" y="1033174"/>
            <a:ext cx="6882300" cy="71016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25" name="Google Shape;25;p8"/>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2 Mon expérience Compagnonnique">
  <p:cSld name="TITLE_AND_BODY_1">
    <p:bg>
      <p:bgPr>
        <a:blipFill>
          <a:blip r:embed="rId2">
            <a:alphaModFix/>
          </a:blip>
          <a:stretch>
            <a:fillRect/>
          </a:stretch>
        </a:blipFill>
      </p:bgPr>
    </p:bg>
    <p:spTree>
      <p:nvGrpSpPr>
        <p:cNvPr id="26" name="Shape 26"/>
        <p:cNvGrpSpPr/>
        <p:nvPr/>
      </p:nvGrpSpPr>
      <p:grpSpPr>
        <a:xfrm>
          <a:off x="0" y="0"/>
          <a:ext cx="0" cy="0"/>
          <a:chOff x="0" y="0"/>
          <a:chExt cx="0" cy="0"/>
        </a:xfrm>
      </p:grpSpPr>
      <p:sp>
        <p:nvSpPr>
          <p:cNvPr id="27" name="Google Shape;27;p9"/>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8" name="Google Shape;28;p9"/>
          <p:cNvSpPr txBox="1"/>
          <p:nvPr>
            <p:ph idx="1" type="body"/>
          </p:nvPr>
        </p:nvSpPr>
        <p:spPr>
          <a:xfrm>
            <a:off x="338850" y="1033174"/>
            <a:ext cx="6882300" cy="71016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29" name="Google Shape;29;p9"/>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3 Mon expérience au CFA">
  <p:cSld name="TITLE_AND_BODY_1_1">
    <p:bg>
      <p:bgPr>
        <a:blipFill>
          <a:blip r:embed="rId2">
            <a:alphaModFix/>
          </a:blip>
          <a:stretch>
            <a:fillRect/>
          </a:stretch>
        </a:blipFill>
      </p:bgPr>
    </p:bg>
    <p:spTree>
      <p:nvGrpSpPr>
        <p:cNvPr id="30" name="Shape 30"/>
        <p:cNvGrpSpPr/>
        <p:nvPr/>
      </p:nvGrpSpPr>
      <p:grpSpPr>
        <a:xfrm>
          <a:off x="0" y="0"/>
          <a:ext cx="0" cy="0"/>
          <a:chOff x="0" y="0"/>
          <a:chExt cx="0" cy="0"/>
        </a:xfrm>
      </p:grpSpPr>
      <p:sp>
        <p:nvSpPr>
          <p:cNvPr id="31" name="Google Shape;31;p10"/>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10"/>
          <p:cNvSpPr txBox="1"/>
          <p:nvPr>
            <p:ph idx="1" type="body"/>
          </p:nvPr>
        </p:nvSpPr>
        <p:spPr>
          <a:xfrm>
            <a:off x="338850" y="1033174"/>
            <a:ext cx="6882300" cy="71016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33" name="Google Shape;33;p10"/>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4 Mon expérience en entreprise">
  <p:cSld name="TITLE_AND_BODY_1_1_1">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11"/>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11"/>
          <p:cNvSpPr txBox="1"/>
          <p:nvPr>
            <p:ph idx="1" type="body"/>
          </p:nvPr>
        </p:nvSpPr>
        <p:spPr>
          <a:xfrm>
            <a:off x="338850" y="1033174"/>
            <a:ext cx="6882300" cy="71016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37" name="Google Shape;37;p11"/>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5 Mes réalisations">
  <p:cSld name="TITLE_AND_BODY_1_1_1_1">
    <p:bg>
      <p:bgPr>
        <a:blipFill>
          <a:blip r:embed="rId2">
            <a:alphaModFix/>
          </a:blip>
          <a:stretch>
            <a:fillRect/>
          </a:stretch>
        </a:blipFill>
      </p:bgPr>
    </p:bg>
    <p:spTree>
      <p:nvGrpSpPr>
        <p:cNvPr id="38" name="Shape 38"/>
        <p:cNvGrpSpPr/>
        <p:nvPr/>
      </p:nvGrpSpPr>
      <p:grpSpPr>
        <a:xfrm>
          <a:off x="0" y="0"/>
          <a:ext cx="0" cy="0"/>
          <a:chOff x="0" y="0"/>
          <a:chExt cx="0" cy="0"/>
        </a:xfrm>
      </p:grpSpPr>
      <p:sp>
        <p:nvSpPr>
          <p:cNvPr id="39" name="Google Shape;39;p12"/>
          <p:cNvSpPr txBox="1"/>
          <p:nvPr>
            <p:ph type="title"/>
          </p:nvPr>
        </p:nvSpPr>
        <p:spPr>
          <a:xfrm>
            <a:off x="0" y="0"/>
            <a:ext cx="7560000" cy="1033200"/>
          </a:xfrm>
          <a:prstGeom prst="rect">
            <a:avLst/>
          </a:prstGeom>
        </p:spPr>
        <p:txBody>
          <a:bodyPr anchorCtr="0" anchor="ctr" bIns="91425" lIns="91425" spcFirstLastPara="1" rIns="91425" wrap="square" tIns="91425">
            <a:normAutofit/>
          </a:bodyPr>
          <a:lstStyle>
            <a:lvl1pPr lvl="0">
              <a:spcBef>
                <a:spcPts val="0"/>
              </a:spcBef>
              <a:spcAft>
                <a:spcPts val="0"/>
              </a:spcAft>
              <a:buSzPts val="2400"/>
              <a:buFont typeface="Montserrat"/>
              <a:buNone/>
              <a:defRPr b="1" sz="2400">
                <a:latin typeface="Montserrat"/>
                <a:ea typeface="Montserrat"/>
                <a:cs typeface="Montserrat"/>
                <a:sym typeface="Montserrat"/>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12"/>
          <p:cNvSpPr txBox="1"/>
          <p:nvPr>
            <p:ph idx="1" type="body"/>
          </p:nvPr>
        </p:nvSpPr>
        <p:spPr>
          <a:xfrm>
            <a:off x="338850" y="1033174"/>
            <a:ext cx="6882300" cy="7101600"/>
          </a:xfrm>
          <a:prstGeom prst="rect">
            <a:avLst/>
          </a:prstGeom>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41" name="Google Shape;41;p12"/>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 name="Shape 42"/>
        <p:cNvGrpSpPr/>
        <p:nvPr/>
      </p:nvGrpSpPr>
      <p:grpSpPr>
        <a:xfrm>
          <a:off x="0" y="0"/>
          <a:ext cx="0" cy="0"/>
          <a:chOff x="0" y="0"/>
          <a:chExt cx="0" cy="0"/>
        </a:xfrm>
      </p:grpSpPr>
      <p:sp>
        <p:nvSpPr>
          <p:cNvPr id="43" name="Google Shape;43;p13"/>
          <p:cNvSpPr txBox="1"/>
          <p:nvPr>
            <p:ph type="ctrTitle"/>
          </p:nvPr>
        </p:nvSpPr>
        <p:spPr>
          <a:xfrm>
            <a:off x="257712" y="1547778"/>
            <a:ext cx="7044600" cy="426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4" name="Google Shape;44;p13"/>
          <p:cNvSpPr txBox="1"/>
          <p:nvPr>
            <p:ph idx="1" type="subTitle"/>
          </p:nvPr>
        </p:nvSpPr>
        <p:spPr>
          <a:xfrm>
            <a:off x="257705" y="5891409"/>
            <a:ext cx="7044600" cy="1647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5" name="Google Shape;45;p13"/>
          <p:cNvSpPr txBox="1"/>
          <p:nvPr>
            <p:ph idx="12" type="sldNum"/>
          </p:nvPr>
        </p:nvSpPr>
        <p:spPr>
          <a:xfrm>
            <a:off x="7074500" y="10289349"/>
            <a:ext cx="453600" cy="402900"/>
          </a:xfrm>
          <a:prstGeom prst="rect">
            <a:avLst/>
          </a:prstGeom>
        </p:spPr>
        <p:txBody>
          <a:bodyPr anchorCtr="0" anchor="ctr" bIns="91425" lIns="91425" spcFirstLastPara="1" rIns="91425" wrap="square" tIns="91425">
            <a:noAutofit/>
          </a:bodyPr>
          <a:lstStyle>
            <a:lvl1pPr lvl="0" algn="r">
              <a:buNone/>
              <a:defRPr sz="1300">
                <a:solidFill>
                  <a:schemeClr val="dk2"/>
                </a:solidFill>
                <a:latin typeface="Montserrat"/>
                <a:ea typeface="Montserrat"/>
                <a:cs typeface="Montserrat"/>
                <a:sym typeface="Montserrat"/>
              </a:defRPr>
            </a:lvl1pPr>
            <a:lvl2pPr lvl="1" algn="r">
              <a:buNone/>
              <a:defRPr sz="1300">
                <a:solidFill>
                  <a:schemeClr val="dk2"/>
                </a:solidFill>
                <a:latin typeface="Montserrat"/>
                <a:ea typeface="Montserrat"/>
                <a:cs typeface="Montserrat"/>
                <a:sym typeface="Montserrat"/>
              </a:defRPr>
            </a:lvl2pPr>
            <a:lvl3pPr lvl="2" algn="r">
              <a:buNone/>
              <a:defRPr sz="1300">
                <a:solidFill>
                  <a:schemeClr val="dk2"/>
                </a:solidFill>
                <a:latin typeface="Montserrat"/>
                <a:ea typeface="Montserrat"/>
                <a:cs typeface="Montserrat"/>
                <a:sym typeface="Montserrat"/>
              </a:defRPr>
            </a:lvl3pPr>
            <a:lvl4pPr lvl="3" algn="r">
              <a:buNone/>
              <a:defRPr sz="1300">
                <a:solidFill>
                  <a:schemeClr val="dk2"/>
                </a:solidFill>
                <a:latin typeface="Montserrat"/>
                <a:ea typeface="Montserrat"/>
                <a:cs typeface="Montserrat"/>
                <a:sym typeface="Montserrat"/>
              </a:defRPr>
            </a:lvl4pPr>
            <a:lvl5pPr lvl="4" algn="r">
              <a:buNone/>
              <a:defRPr sz="1300">
                <a:solidFill>
                  <a:schemeClr val="dk2"/>
                </a:solidFill>
                <a:latin typeface="Montserrat"/>
                <a:ea typeface="Montserrat"/>
                <a:cs typeface="Montserrat"/>
                <a:sym typeface="Montserrat"/>
              </a:defRPr>
            </a:lvl5pPr>
            <a:lvl6pPr lvl="5" algn="r">
              <a:buNone/>
              <a:defRPr sz="1300">
                <a:solidFill>
                  <a:schemeClr val="dk2"/>
                </a:solidFill>
                <a:latin typeface="Montserrat"/>
                <a:ea typeface="Montserrat"/>
                <a:cs typeface="Montserrat"/>
                <a:sym typeface="Montserrat"/>
              </a:defRPr>
            </a:lvl6pPr>
            <a:lvl7pPr lvl="6" algn="r">
              <a:buNone/>
              <a:defRPr sz="1300">
                <a:solidFill>
                  <a:schemeClr val="dk2"/>
                </a:solidFill>
                <a:latin typeface="Montserrat"/>
                <a:ea typeface="Montserrat"/>
                <a:cs typeface="Montserrat"/>
                <a:sym typeface="Montserrat"/>
              </a:defRPr>
            </a:lvl7pPr>
            <a:lvl8pPr lvl="7" algn="r">
              <a:buNone/>
              <a:defRPr sz="1300">
                <a:solidFill>
                  <a:schemeClr val="dk2"/>
                </a:solidFill>
                <a:latin typeface="Montserrat"/>
                <a:ea typeface="Montserrat"/>
                <a:cs typeface="Montserrat"/>
                <a:sym typeface="Montserrat"/>
              </a:defRPr>
            </a:lvl8pPr>
            <a:lvl9pPr lvl="8" algn="r">
              <a:buNone/>
              <a:defRPr sz="1300">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de couverture" type="tx">
  <p:cSld name="TITLE_AND_BODY">
    <p:bg>
      <p:bgPr>
        <a:blipFill>
          <a:blip r:embed="rId2">
            <a:alphaModFix/>
          </a:blip>
          <a:stretch>
            <a:fillRect/>
          </a:stretch>
        </a:blipFill>
      </p:bgPr>
    </p:bg>
    <p:spTree>
      <p:nvGrpSpPr>
        <p:cNvPr id="51" name="Shape 51"/>
        <p:cNvGrpSpPr/>
        <p:nvPr/>
      </p:nvGrpSpPr>
      <p:grpSpPr>
        <a:xfrm>
          <a:off x="0" y="0"/>
          <a:ext cx="0" cy="0"/>
          <a:chOff x="0" y="0"/>
          <a:chExt cx="0" cy="0"/>
        </a:xfrm>
      </p:grpSpPr>
      <p:sp>
        <p:nvSpPr>
          <p:cNvPr id="52" name="Google Shape;52;p15"/>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1 Guide Méthode">
  <p:cSld name="TITLE_AND_BODY_3">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16"/>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1 Guide Méthode">
  <p:cSld name="TITLE_AND_BODY_2">
    <p:bg>
      <p:bgPr>
        <a:blipFill>
          <a:blip r:embed="rId2">
            <a:alphaModFix/>
          </a:blip>
          <a:stretch>
            <a:fillRect/>
          </a:stretch>
        </a:blipFill>
      </p:bgPr>
    </p:bg>
    <p:spTree>
      <p:nvGrpSpPr>
        <p:cNvPr id="55" name="Shape 55"/>
        <p:cNvGrpSpPr/>
        <p:nvPr/>
      </p:nvGrpSpPr>
      <p:grpSpPr>
        <a:xfrm>
          <a:off x="0" y="0"/>
          <a:ext cx="0" cy="0"/>
          <a:chOff x="0" y="0"/>
          <a:chExt cx="0" cy="0"/>
        </a:xfrm>
      </p:grpSpPr>
      <p:sp>
        <p:nvSpPr>
          <p:cNvPr id="56" name="Google Shape;56;p17"/>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57" name="Google Shape;57;p17"/>
          <p:cNvSpPr txBox="1"/>
          <p:nvPr>
            <p:ph idx="1" type="body"/>
          </p:nvPr>
        </p:nvSpPr>
        <p:spPr>
          <a:xfrm>
            <a:off x="338865" y="1033193"/>
            <a:ext cx="6882600" cy="7102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58" name="Google Shape;58;p17"/>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2 Mon expérience Compagnonnique">
  <p:cSld name="TITLE_AND_BODY_3_1">
    <p:bg>
      <p:bgPr>
        <a:blipFill>
          <a:blip r:embed="rId2">
            <a:alphaModFix/>
          </a:blip>
          <a:stretch>
            <a:fillRect/>
          </a:stretch>
        </a:blipFill>
      </p:bgPr>
    </p:bg>
    <p:spTree>
      <p:nvGrpSpPr>
        <p:cNvPr id="59" name="Shape 59"/>
        <p:cNvGrpSpPr/>
        <p:nvPr/>
      </p:nvGrpSpPr>
      <p:grpSpPr>
        <a:xfrm>
          <a:off x="0" y="0"/>
          <a:ext cx="0" cy="0"/>
          <a:chOff x="0" y="0"/>
          <a:chExt cx="0" cy="0"/>
        </a:xfrm>
      </p:grpSpPr>
      <p:sp>
        <p:nvSpPr>
          <p:cNvPr id="60" name="Google Shape;60;p18"/>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2 Mon expérience Compagnonnique">
  <p:cSld name="TITLE_AND_BODY_1">
    <p:bg>
      <p:bgPr>
        <a:blipFill>
          <a:blip r:embed="rId2">
            <a:alphaModFix/>
          </a:blip>
          <a:stretch>
            <a:fillRect/>
          </a:stretch>
        </a:blipFill>
      </p:bgPr>
    </p:bg>
    <p:spTree>
      <p:nvGrpSpPr>
        <p:cNvPr id="61" name="Shape 61"/>
        <p:cNvGrpSpPr/>
        <p:nvPr/>
      </p:nvGrpSpPr>
      <p:grpSpPr>
        <a:xfrm>
          <a:off x="0" y="0"/>
          <a:ext cx="0" cy="0"/>
          <a:chOff x="0" y="0"/>
          <a:chExt cx="0" cy="0"/>
        </a:xfrm>
      </p:grpSpPr>
      <p:sp>
        <p:nvSpPr>
          <p:cNvPr id="62" name="Google Shape;62;p19"/>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63" name="Google Shape;63;p19"/>
          <p:cNvSpPr txBox="1"/>
          <p:nvPr>
            <p:ph idx="1" type="body"/>
          </p:nvPr>
        </p:nvSpPr>
        <p:spPr>
          <a:xfrm>
            <a:off x="338865" y="1033193"/>
            <a:ext cx="6882600" cy="7102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64" name="Google Shape;64;p19"/>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3 Mon expérience au CFA">
  <p:cSld name="TITLE_AND_BODY_3_1_1">
    <p:bg>
      <p:bgPr>
        <a:blipFill>
          <a:blip r:embed="rId2">
            <a:alphaModFix/>
          </a:blip>
          <a:stretch>
            <a:fillRect/>
          </a:stretch>
        </a:blipFill>
      </p:bgPr>
    </p:bg>
    <p:spTree>
      <p:nvGrpSpPr>
        <p:cNvPr id="65" name="Shape 65"/>
        <p:cNvGrpSpPr/>
        <p:nvPr/>
      </p:nvGrpSpPr>
      <p:grpSpPr>
        <a:xfrm>
          <a:off x="0" y="0"/>
          <a:ext cx="0" cy="0"/>
          <a:chOff x="0" y="0"/>
          <a:chExt cx="0" cy="0"/>
        </a:xfrm>
      </p:grpSpPr>
      <p:sp>
        <p:nvSpPr>
          <p:cNvPr id="66" name="Google Shape;66;p20"/>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3 Mon expérience au CFA">
  <p:cSld name="TITLE_AND_BODY_1_1">
    <p:bg>
      <p:bgPr>
        <a:blipFill>
          <a:blip r:embed="rId2">
            <a:alphaModFix/>
          </a:blip>
          <a:stretch>
            <a:fillRect/>
          </a:stretch>
        </a:blipFill>
      </p:bgPr>
    </p:bg>
    <p:spTree>
      <p:nvGrpSpPr>
        <p:cNvPr id="67" name="Shape 67"/>
        <p:cNvGrpSpPr/>
        <p:nvPr/>
      </p:nvGrpSpPr>
      <p:grpSpPr>
        <a:xfrm>
          <a:off x="0" y="0"/>
          <a:ext cx="0" cy="0"/>
          <a:chOff x="0" y="0"/>
          <a:chExt cx="0" cy="0"/>
        </a:xfrm>
      </p:grpSpPr>
      <p:sp>
        <p:nvSpPr>
          <p:cNvPr id="68" name="Google Shape;68;p21"/>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69" name="Google Shape;69;p21"/>
          <p:cNvSpPr txBox="1"/>
          <p:nvPr>
            <p:ph idx="1" type="body"/>
          </p:nvPr>
        </p:nvSpPr>
        <p:spPr>
          <a:xfrm>
            <a:off x="338865" y="1033193"/>
            <a:ext cx="6882600" cy="7102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70" name="Google Shape;70;p21"/>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1">
  <p:cSld name="TITLE_1">
    <p:bg>
      <p:bgPr>
        <a:blipFill>
          <a:blip r:embed="rId2">
            <a:alphaModFix/>
          </a:blip>
          <a:stretch>
            <a:fillRect/>
          </a:stretch>
        </a:blipFill>
      </p:bgPr>
    </p:bg>
    <p:spTree>
      <p:nvGrpSpPr>
        <p:cNvPr id="71" name="Shape 71"/>
        <p:cNvGrpSpPr/>
        <p:nvPr/>
      </p:nvGrpSpPr>
      <p:grpSpPr>
        <a:xfrm>
          <a:off x="0" y="0"/>
          <a:ext cx="0" cy="0"/>
          <a:chOff x="0" y="0"/>
          <a:chExt cx="0" cy="0"/>
        </a:xfrm>
      </p:grpSpPr>
      <p:sp>
        <p:nvSpPr>
          <p:cNvPr id="72" name="Google Shape;72;p22"/>
          <p:cNvSpPr txBox="1"/>
          <p:nvPr>
            <p:ph type="ctrTitle"/>
          </p:nvPr>
        </p:nvSpPr>
        <p:spPr>
          <a:xfrm>
            <a:off x="257711" y="0"/>
            <a:ext cx="7044900" cy="1006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2500"/>
              <a:buNone/>
              <a:defRPr sz="2500"/>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73" name="Google Shape;73;p22"/>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4 Mon expérience en entreprise">
  <p:cSld name="TITLE_AND_BODY_3_1_1_1">
    <p:bg>
      <p:bgPr>
        <a:blipFill>
          <a:blip r:embed="rId2">
            <a:alphaModFix/>
          </a:blip>
          <a:stretch>
            <a:fillRect/>
          </a:stretch>
        </a:blipFill>
      </p:bgPr>
    </p:bg>
    <p:spTree>
      <p:nvGrpSpPr>
        <p:cNvPr id="74" name="Shape 74"/>
        <p:cNvGrpSpPr/>
        <p:nvPr/>
      </p:nvGrpSpPr>
      <p:grpSpPr>
        <a:xfrm>
          <a:off x="0" y="0"/>
          <a:ext cx="0" cy="0"/>
          <a:chOff x="0" y="0"/>
          <a:chExt cx="0" cy="0"/>
        </a:xfrm>
      </p:grpSpPr>
      <p:sp>
        <p:nvSpPr>
          <p:cNvPr id="75" name="Google Shape;75;p23"/>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4 Mon expérience en entreprise">
  <p:cSld name="TITLE_AND_BODY_1_1_1">
    <p:bg>
      <p:bgPr>
        <a:blipFill>
          <a:blip r:embed="rId2">
            <a:alphaModFix/>
          </a:blip>
          <a:stretch>
            <a:fillRect/>
          </a:stretch>
        </a:blipFill>
      </p:bgPr>
    </p:bg>
    <p:spTree>
      <p:nvGrpSpPr>
        <p:cNvPr id="76" name="Shape 76"/>
        <p:cNvGrpSpPr/>
        <p:nvPr/>
      </p:nvGrpSpPr>
      <p:grpSpPr>
        <a:xfrm>
          <a:off x="0" y="0"/>
          <a:ext cx="0" cy="0"/>
          <a:chOff x="0" y="0"/>
          <a:chExt cx="0" cy="0"/>
        </a:xfrm>
      </p:grpSpPr>
      <p:sp>
        <p:nvSpPr>
          <p:cNvPr id="77" name="Google Shape;77;p24"/>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78" name="Google Shape;78;p24"/>
          <p:cNvSpPr txBox="1"/>
          <p:nvPr>
            <p:ph idx="1" type="body"/>
          </p:nvPr>
        </p:nvSpPr>
        <p:spPr>
          <a:xfrm>
            <a:off x="338865" y="1033193"/>
            <a:ext cx="6882600" cy="7102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79" name="Google Shape;79;p24"/>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rcalaire - 05 Mes réalisations">
  <p:cSld name="TITLE_AND_BODY_3_1_1_1_1">
    <p:bg>
      <p:bgPr>
        <a:blipFill>
          <a:blip r:embed="rId2">
            <a:alphaModFix/>
          </a:blip>
          <a:stretch>
            <a:fillRect/>
          </a:stretch>
        </a:blipFill>
      </p:bgPr>
    </p:bg>
    <p:spTree>
      <p:nvGrpSpPr>
        <p:cNvPr id="80" name="Shape 80"/>
        <p:cNvGrpSpPr/>
        <p:nvPr/>
      </p:nvGrpSpPr>
      <p:grpSpPr>
        <a:xfrm>
          <a:off x="0" y="0"/>
          <a:ext cx="0" cy="0"/>
          <a:chOff x="0" y="0"/>
          <a:chExt cx="0" cy="0"/>
        </a:xfrm>
      </p:grpSpPr>
      <p:sp>
        <p:nvSpPr>
          <p:cNvPr id="81" name="Google Shape;81;p25"/>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nd - 05 Mes réalisations">
  <p:cSld name="TITLE_AND_BODY_1_1_1_1">
    <p:bg>
      <p:bgPr>
        <a:blipFill>
          <a:blip r:embed="rId2">
            <a:alphaModFix/>
          </a:blip>
          <a:stretch>
            <a:fillRect/>
          </a:stretch>
        </a:blipFill>
      </p:bgPr>
    </p:bg>
    <p:spTree>
      <p:nvGrpSpPr>
        <p:cNvPr id="82" name="Shape 82"/>
        <p:cNvGrpSpPr/>
        <p:nvPr/>
      </p:nvGrpSpPr>
      <p:grpSpPr>
        <a:xfrm>
          <a:off x="0" y="0"/>
          <a:ext cx="0" cy="0"/>
          <a:chOff x="0" y="0"/>
          <a:chExt cx="0" cy="0"/>
        </a:xfrm>
      </p:grpSpPr>
      <p:sp>
        <p:nvSpPr>
          <p:cNvPr id="83" name="Google Shape;83;p26"/>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2400"/>
              <a:buFont typeface="Montserrat"/>
              <a:buNone/>
              <a:defRPr b="1" sz="2400">
                <a:latin typeface="Montserrat"/>
                <a:ea typeface="Montserrat"/>
                <a:cs typeface="Montserrat"/>
                <a:sym typeface="Montserrat"/>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84" name="Google Shape;84;p26"/>
          <p:cNvSpPr txBox="1"/>
          <p:nvPr>
            <p:ph idx="1" type="body"/>
          </p:nvPr>
        </p:nvSpPr>
        <p:spPr>
          <a:xfrm>
            <a:off x="338865" y="1033193"/>
            <a:ext cx="6882600" cy="7102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gn="l">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85" name="Google Shape;85;p26"/>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6" name="Shape 86"/>
        <p:cNvGrpSpPr/>
        <p:nvPr/>
      </p:nvGrpSpPr>
      <p:grpSpPr>
        <a:xfrm>
          <a:off x="0" y="0"/>
          <a:ext cx="0" cy="0"/>
          <a:chOff x="0" y="0"/>
          <a:chExt cx="0" cy="0"/>
        </a:xfrm>
      </p:grpSpPr>
      <p:sp>
        <p:nvSpPr>
          <p:cNvPr id="87" name="Google Shape;87;p27"/>
          <p:cNvSpPr txBox="1"/>
          <p:nvPr>
            <p:ph type="ctrTitle"/>
          </p:nvPr>
        </p:nvSpPr>
        <p:spPr>
          <a:xfrm>
            <a:off x="257723" y="1547807"/>
            <a:ext cx="7044900" cy="42669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88" name="Google Shape;88;p27"/>
          <p:cNvSpPr txBox="1"/>
          <p:nvPr>
            <p:ph idx="1" type="subTitle"/>
          </p:nvPr>
        </p:nvSpPr>
        <p:spPr>
          <a:xfrm>
            <a:off x="257716" y="5891519"/>
            <a:ext cx="7044900" cy="1647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89" name="Google Shape;89;p27"/>
          <p:cNvSpPr txBox="1"/>
          <p:nvPr>
            <p:ph idx="12" type="sldNum"/>
          </p:nvPr>
        </p:nvSpPr>
        <p:spPr>
          <a:xfrm>
            <a:off x="7005089" y="9693797"/>
            <a:ext cx="453600" cy="8184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
        <p:nvSpPr>
          <p:cNvPr id="90" name="Google Shape;90;p27"/>
          <p:cNvSpPr txBox="1"/>
          <p:nvPr>
            <p:ph idx="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image" Target="../media/image19.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theme" Target="../theme/theme2.xml"/><Relationship Id="rId14" Type="http://schemas.openxmlformats.org/officeDocument/2006/relationships/slideLayout" Target="../slideLayouts/slideLayout2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0" y="0"/>
            <a:ext cx="7560000" cy="1033200"/>
          </a:xfrm>
          <a:prstGeom prst="rect">
            <a:avLst/>
          </a:prstGeom>
          <a:noFill/>
          <a:ln>
            <a:noFill/>
          </a:ln>
        </p:spPr>
        <p:txBody>
          <a:bodyPr anchorCtr="0" anchor="ctr" bIns="91425" lIns="91425" spcFirstLastPara="1" rIns="91425" wrap="square" tIns="91425">
            <a:normAutofit/>
          </a:bodyPr>
          <a:lstStyle>
            <a:lvl1pPr lvl="0"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1pPr>
            <a:lvl2pPr lvl="1"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2pPr>
            <a:lvl3pPr lvl="2"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3pPr>
            <a:lvl4pPr lvl="3"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4pPr>
            <a:lvl5pPr lvl="4"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5pPr>
            <a:lvl6pPr lvl="5"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6pPr>
            <a:lvl7pPr lvl="6"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7pPr>
            <a:lvl8pPr lvl="7"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8pPr>
            <a:lvl9pPr lvl="8" algn="ctr">
              <a:spcBef>
                <a:spcPts val="0"/>
              </a:spcBef>
              <a:spcAft>
                <a:spcPts val="0"/>
              </a:spcAft>
              <a:buClr>
                <a:schemeClr val="dk1"/>
              </a:buClr>
              <a:buSzPts val="2400"/>
              <a:buFont typeface="Montserrat"/>
              <a:buNone/>
              <a:defRPr b="1" sz="2400">
                <a:solidFill>
                  <a:schemeClr val="dk1"/>
                </a:solidFill>
                <a:latin typeface="Montserrat"/>
                <a:ea typeface="Montserrat"/>
                <a:cs typeface="Montserrat"/>
                <a:sym typeface="Montserrat"/>
              </a:defRPr>
            </a:lvl9pPr>
          </a:lstStyle>
          <a:p/>
        </p:txBody>
      </p:sp>
      <p:sp>
        <p:nvSpPr>
          <p:cNvPr id="7" name="Google Shape;7;p1"/>
          <p:cNvSpPr txBox="1"/>
          <p:nvPr>
            <p:ph idx="1" type="body"/>
          </p:nvPr>
        </p:nvSpPr>
        <p:spPr>
          <a:xfrm>
            <a:off x="338850" y="1033174"/>
            <a:ext cx="6882300" cy="71016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Montserrat"/>
              <a:buChar char="●"/>
              <a:defRPr sz="1800">
                <a:solidFill>
                  <a:schemeClr val="dk2"/>
                </a:solidFill>
                <a:latin typeface="Montserrat"/>
                <a:ea typeface="Montserrat"/>
                <a:cs typeface="Montserrat"/>
                <a:sym typeface="Montserrat"/>
              </a:defRPr>
            </a:lvl1pPr>
            <a:lvl2pPr indent="-317500" lvl="1" marL="914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2pPr>
            <a:lvl3pPr indent="-317500" lvl="2" marL="1371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3pPr>
            <a:lvl4pPr indent="-317500" lvl="3" marL="1828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4pPr>
            <a:lvl5pPr indent="-317500" lvl="4" marL="22860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5pPr>
            <a:lvl6pPr indent="-317500" lvl="5" marL="27432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6pPr>
            <a:lvl7pPr indent="-317500" lvl="6" marL="32004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7pPr>
            <a:lvl8pPr indent="-317500" lvl="7" marL="36576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8pPr>
            <a:lvl9pPr indent="-317500" lvl="8" marL="4114800">
              <a:lnSpc>
                <a:spcPct val="115000"/>
              </a:lnSpc>
              <a:spcBef>
                <a:spcPts val="0"/>
              </a:spcBef>
              <a:spcAft>
                <a:spcPts val="0"/>
              </a:spcAft>
              <a:buClr>
                <a:schemeClr val="dk2"/>
              </a:buClr>
              <a:buSzPts val="1400"/>
              <a:buFont typeface="Montserrat"/>
              <a:buChar char="■"/>
              <a:defRPr>
                <a:solidFill>
                  <a:schemeClr val="dk2"/>
                </a:solidFill>
                <a:latin typeface="Montserrat"/>
                <a:ea typeface="Montserrat"/>
                <a:cs typeface="Montserrat"/>
                <a:sym typeface="Montserrat"/>
              </a:defRPr>
            </a:lvl9pPr>
          </a:lstStyle>
          <a:p/>
        </p:txBody>
      </p:sp>
      <p:sp>
        <p:nvSpPr>
          <p:cNvPr id="8" name="Google Shape;8;p1"/>
          <p:cNvSpPr txBox="1"/>
          <p:nvPr/>
        </p:nvSpPr>
        <p:spPr>
          <a:xfrm>
            <a:off x="922500" y="10289361"/>
            <a:ext cx="5715000" cy="318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 sz="800">
                <a:solidFill>
                  <a:schemeClr val="dk2"/>
                </a:solidFill>
                <a:latin typeface="Montserrat"/>
                <a:ea typeface="Montserrat"/>
                <a:cs typeface="Montserrat"/>
                <a:sym typeface="Montserrat"/>
              </a:rPr>
              <a:t>Association Ouvrière des Compagnons du Devoir</a:t>
            </a:r>
            <a:endParaRPr sz="800">
              <a:solidFill>
                <a:schemeClr val="dk2"/>
              </a:solidFill>
              <a:latin typeface="Montserrat"/>
              <a:ea typeface="Montserrat"/>
              <a:cs typeface="Montserrat"/>
              <a:sym typeface="Montserrat"/>
            </a:endParaRPr>
          </a:p>
          <a:p>
            <a:pPr indent="0" lvl="0" marL="0" rtl="0" algn="ctr">
              <a:spcBef>
                <a:spcPts val="0"/>
              </a:spcBef>
              <a:spcAft>
                <a:spcPts val="0"/>
              </a:spcAft>
              <a:buNone/>
            </a:pPr>
            <a:r>
              <a:rPr lang="fr" sz="800">
                <a:solidFill>
                  <a:schemeClr val="dk2"/>
                </a:solidFill>
                <a:latin typeface="Montserrat"/>
                <a:ea typeface="Montserrat"/>
                <a:cs typeface="Montserrat"/>
                <a:sym typeface="Montserrat"/>
              </a:rPr>
              <a:t>Portfolio de </a:t>
            </a:r>
            <a:r>
              <a:rPr lang="fr" sz="800">
                <a:solidFill>
                  <a:schemeClr val="dk2"/>
                </a:solidFill>
                <a:latin typeface="Montserrat"/>
                <a:ea typeface="Montserrat"/>
                <a:cs typeface="Montserrat"/>
                <a:sym typeface="Montserrat"/>
              </a:rPr>
              <a:t>l'apprenant</a:t>
            </a:r>
            <a:endParaRPr sz="800">
              <a:solidFill>
                <a:schemeClr val="dk2"/>
              </a:solidFill>
              <a:latin typeface="Montserrat"/>
              <a:ea typeface="Montserrat"/>
              <a:cs typeface="Montserrat"/>
              <a:sym typeface="Montserrat"/>
            </a:endParaRPr>
          </a:p>
        </p:txBody>
      </p:sp>
      <p:sp>
        <p:nvSpPr>
          <p:cNvPr id="9" name="Google Shape;9;p1"/>
          <p:cNvSpPr txBox="1"/>
          <p:nvPr>
            <p:ph idx="12" type="sldNum"/>
          </p:nvPr>
        </p:nvSpPr>
        <p:spPr>
          <a:xfrm>
            <a:off x="7074500" y="10289349"/>
            <a:ext cx="453600" cy="402900"/>
          </a:xfrm>
          <a:prstGeom prst="rect">
            <a:avLst/>
          </a:prstGeom>
          <a:noFill/>
          <a:ln>
            <a:noFill/>
          </a:ln>
        </p:spPr>
        <p:txBody>
          <a:bodyPr anchorCtr="0" anchor="ctr" bIns="91425" lIns="91425" spcFirstLastPara="1" rIns="91425" wrap="square" tIns="91425">
            <a:noAutofit/>
          </a:bodyPr>
          <a:lstStyle>
            <a:lvl1pPr lvl="0" algn="r">
              <a:buNone/>
              <a:defRPr sz="1300">
                <a:solidFill>
                  <a:schemeClr val="dk2"/>
                </a:solidFill>
                <a:latin typeface="Montserrat"/>
                <a:ea typeface="Montserrat"/>
                <a:cs typeface="Montserrat"/>
                <a:sym typeface="Montserrat"/>
              </a:defRPr>
            </a:lvl1pPr>
            <a:lvl2pPr lvl="1" algn="r">
              <a:buNone/>
              <a:defRPr sz="1300">
                <a:solidFill>
                  <a:schemeClr val="dk2"/>
                </a:solidFill>
                <a:latin typeface="Montserrat"/>
                <a:ea typeface="Montserrat"/>
                <a:cs typeface="Montserrat"/>
                <a:sym typeface="Montserrat"/>
              </a:defRPr>
            </a:lvl2pPr>
            <a:lvl3pPr lvl="2" algn="r">
              <a:buNone/>
              <a:defRPr sz="1300">
                <a:solidFill>
                  <a:schemeClr val="dk2"/>
                </a:solidFill>
                <a:latin typeface="Montserrat"/>
                <a:ea typeface="Montserrat"/>
                <a:cs typeface="Montserrat"/>
                <a:sym typeface="Montserrat"/>
              </a:defRPr>
            </a:lvl3pPr>
            <a:lvl4pPr lvl="3" algn="r">
              <a:buNone/>
              <a:defRPr sz="1300">
                <a:solidFill>
                  <a:schemeClr val="dk2"/>
                </a:solidFill>
                <a:latin typeface="Montserrat"/>
                <a:ea typeface="Montserrat"/>
                <a:cs typeface="Montserrat"/>
                <a:sym typeface="Montserrat"/>
              </a:defRPr>
            </a:lvl4pPr>
            <a:lvl5pPr lvl="4" algn="r">
              <a:buNone/>
              <a:defRPr sz="1300">
                <a:solidFill>
                  <a:schemeClr val="dk2"/>
                </a:solidFill>
                <a:latin typeface="Montserrat"/>
                <a:ea typeface="Montserrat"/>
                <a:cs typeface="Montserrat"/>
                <a:sym typeface="Montserrat"/>
              </a:defRPr>
            </a:lvl5pPr>
            <a:lvl6pPr lvl="5" algn="r">
              <a:buNone/>
              <a:defRPr sz="1300">
                <a:solidFill>
                  <a:schemeClr val="dk2"/>
                </a:solidFill>
                <a:latin typeface="Montserrat"/>
                <a:ea typeface="Montserrat"/>
                <a:cs typeface="Montserrat"/>
                <a:sym typeface="Montserrat"/>
              </a:defRPr>
            </a:lvl6pPr>
            <a:lvl7pPr lvl="6" algn="r">
              <a:buNone/>
              <a:defRPr sz="1300">
                <a:solidFill>
                  <a:schemeClr val="dk2"/>
                </a:solidFill>
                <a:latin typeface="Montserrat"/>
                <a:ea typeface="Montserrat"/>
                <a:cs typeface="Montserrat"/>
                <a:sym typeface="Montserrat"/>
              </a:defRPr>
            </a:lvl7pPr>
            <a:lvl8pPr lvl="7" algn="r">
              <a:buNone/>
              <a:defRPr sz="1300">
                <a:solidFill>
                  <a:schemeClr val="dk2"/>
                </a:solidFill>
                <a:latin typeface="Montserrat"/>
                <a:ea typeface="Montserrat"/>
                <a:cs typeface="Montserrat"/>
                <a:sym typeface="Montserrat"/>
              </a:defRPr>
            </a:lvl8pPr>
            <a:lvl9pPr lvl="8" algn="r">
              <a:buNone/>
              <a:defRPr sz="1300">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46" name="Shape 46"/>
        <p:cNvGrpSpPr/>
        <p:nvPr/>
      </p:nvGrpSpPr>
      <p:grpSpPr>
        <a:xfrm>
          <a:off x="0" y="0"/>
          <a:ext cx="0" cy="0"/>
          <a:chOff x="0" y="0"/>
          <a:chExt cx="0" cy="0"/>
        </a:xfrm>
      </p:grpSpPr>
      <p:sp>
        <p:nvSpPr>
          <p:cNvPr id="47" name="Google Shape;47;p14"/>
          <p:cNvSpPr txBox="1"/>
          <p:nvPr>
            <p:ph type="title"/>
          </p:nvPr>
        </p:nvSpPr>
        <p:spPr>
          <a:xfrm>
            <a:off x="0" y="0"/>
            <a:ext cx="7560300" cy="1033200"/>
          </a:xfrm>
          <a:prstGeom prst="rect">
            <a:avLst/>
          </a:prstGeom>
          <a:noFill/>
          <a:ln>
            <a:noFill/>
          </a:ln>
        </p:spPr>
        <p:txBody>
          <a:bodyPr anchorCtr="0" anchor="ctr" bIns="91425" lIns="91425" spcFirstLastPara="1" rIns="91425" wrap="square" tIns="91425">
            <a:normAutofit/>
          </a:bodyPr>
          <a:lstStyle>
            <a:lvl1pPr lvl="0"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1pPr>
            <a:lvl2pPr lvl="1"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2pPr>
            <a:lvl3pPr lvl="2"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3pPr>
            <a:lvl4pPr lvl="3"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4pPr>
            <a:lvl5pPr lvl="4"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5pPr>
            <a:lvl6pPr lvl="5"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6pPr>
            <a:lvl7pPr lvl="6"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7pPr>
            <a:lvl8pPr lvl="7"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8pPr>
            <a:lvl9pPr lvl="8" marR="0" rtl="0" algn="ctr">
              <a:lnSpc>
                <a:spcPct val="100000"/>
              </a:lnSpc>
              <a:spcBef>
                <a:spcPts val="0"/>
              </a:spcBef>
              <a:spcAft>
                <a:spcPts val="0"/>
              </a:spcAft>
              <a:buClr>
                <a:schemeClr val="dk1"/>
              </a:buClr>
              <a:buSzPts val="2400"/>
              <a:buFont typeface="Montserrat"/>
              <a:buNone/>
              <a:defRPr b="1" i="0" sz="2400" u="none" cap="none" strike="noStrike">
                <a:solidFill>
                  <a:schemeClr val="dk1"/>
                </a:solidFill>
                <a:latin typeface="Montserrat"/>
                <a:ea typeface="Montserrat"/>
                <a:cs typeface="Montserrat"/>
                <a:sym typeface="Montserrat"/>
              </a:defRPr>
            </a:lvl9pPr>
          </a:lstStyle>
          <a:p/>
        </p:txBody>
      </p:sp>
      <p:sp>
        <p:nvSpPr>
          <p:cNvPr id="48" name="Google Shape;48;p14"/>
          <p:cNvSpPr txBox="1"/>
          <p:nvPr>
            <p:ph idx="1" type="body"/>
          </p:nvPr>
        </p:nvSpPr>
        <p:spPr>
          <a:xfrm>
            <a:off x="338865" y="1033193"/>
            <a:ext cx="6882600" cy="7102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Montserrat"/>
              <a:buChar char="●"/>
              <a:defRPr b="0" i="0" sz="1800" u="none" cap="none" strike="noStrike">
                <a:solidFill>
                  <a:schemeClr val="dk2"/>
                </a:solidFill>
                <a:latin typeface="Montserrat"/>
                <a:ea typeface="Montserrat"/>
                <a:cs typeface="Montserrat"/>
                <a:sym typeface="Montserrat"/>
              </a:defRPr>
            </a:lvl1pPr>
            <a:lvl2pPr indent="-317500" lvl="1" marL="9144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2pPr>
            <a:lvl3pPr indent="-317500" lvl="2" marL="13716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3pPr>
            <a:lvl4pPr indent="-317500" lvl="3" marL="18288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4pPr>
            <a:lvl5pPr indent="-317500" lvl="4" marL="22860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5pPr>
            <a:lvl6pPr indent="-317500" lvl="5" marL="27432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6pPr>
            <a:lvl7pPr indent="-317500" lvl="6" marL="32004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7pPr>
            <a:lvl8pPr indent="-317500" lvl="7" marL="36576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8pPr>
            <a:lvl9pPr indent="-317500" lvl="8" marL="4114800" marR="0" rtl="0" algn="l">
              <a:lnSpc>
                <a:spcPct val="115000"/>
              </a:lnSpc>
              <a:spcBef>
                <a:spcPts val="0"/>
              </a:spcBef>
              <a:spcAft>
                <a:spcPts val="0"/>
              </a:spcAft>
              <a:buClr>
                <a:schemeClr val="dk2"/>
              </a:buClr>
              <a:buSzPts val="1400"/>
              <a:buFont typeface="Montserrat"/>
              <a:buChar char="■"/>
              <a:defRPr b="0" i="0" sz="1400" u="none" cap="none" strike="noStrike">
                <a:solidFill>
                  <a:schemeClr val="dk2"/>
                </a:solidFill>
                <a:latin typeface="Montserrat"/>
                <a:ea typeface="Montserrat"/>
                <a:cs typeface="Montserrat"/>
                <a:sym typeface="Montserrat"/>
              </a:defRPr>
            </a:lvl9pPr>
          </a:lstStyle>
          <a:p/>
        </p:txBody>
      </p:sp>
      <p:sp>
        <p:nvSpPr>
          <p:cNvPr id="49" name="Google Shape;49;p14"/>
          <p:cNvSpPr txBox="1"/>
          <p:nvPr/>
        </p:nvSpPr>
        <p:spPr>
          <a:xfrm>
            <a:off x="922540" y="10289553"/>
            <a:ext cx="5715300" cy="318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Association Ouvrière des Compagnons du Devoir</a:t>
            </a:r>
            <a:endParaRPr b="0" i="0" sz="800" u="none" cap="none" strike="noStrike">
              <a:solidFill>
                <a:schemeClr val="dk2"/>
              </a:solidFill>
              <a:latin typeface="Montserrat"/>
              <a:ea typeface="Montserrat"/>
              <a:cs typeface="Montserrat"/>
              <a:sym typeface="Montserrat"/>
            </a:endParaRPr>
          </a:p>
          <a:p>
            <a:pPr indent="0" lvl="0" marL="0" marR="0" rtl="0" algn="ctr">
              <a:lnSpc>
                <a:spcPct val="100000"/>
              </a:lnSpc>
              <a:spcBef>
                <a:spcPts val="0"/>
              </a:spcBef>
              <a:spcAft>
                <a:spcPts val="0"/>
              </a:spcAft>
              <a:buClr>
                <a:srgbClr val="000000"/>
              </a:buClr>
              <a:buSzPts val="800"/>
              <a:buFont typeface="Arial"/>
              <a:buNone/>
            </a:pPr>
            <a:r>
              <a:rPr b="0" i="0" lang="fr" sz="800" u="none" cap="none" strike="noStrike">
                <a:solidFill>
                  <a:schemeClr val="dk2"/>
                </a:solidFill>
                <a:latin typeface="Montserrat"/>
                <a:ea typeface="Montserrat"/>
                <a:cs typeface="Montserrat"/>
                <a:sym typeface="Montserrat"/>
              </a:rPr>
              <a:t>Portfolio de l'apprenant</a:t>
            </a:r>
            <a:endParaRPr b="0" i="0" sz="800" u="none" cap="none" strike="noStrike">
              <a:solidFill>
                <a:schemeClr val="dk2"/>
              </a:solidFill>
              <a:latin typeface="Montserrat"/>
              <a:ea typeface="Montserrat"/>
              <a:cs typeface="Montserrat"/>
              <a:sym typeface="Montserrat"/>
            </a:endParaRPr>
          </a:p>
        </p:txBody>
      </p:sp>
      <p:sp>
        <p:nvSpPr>
          <p:cNvPr id="50" name="Google Shape;50;p14"/>
          <p:cNvSpPr txBox="1"/>
          <p:nvPr>
            <p:ph idx="12" type="sldNum"/>
          </p:nvPr>
        </p:nvSpPr>
        <p:spPr>
          <a:xfrm>
            <a:off x="7074800" y="10289545"/>
            <a:ext cx="453600" cy="402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xml"/><Relationship Id="rId3" Type="http://schemas.openxmlformats.org/officeDocument/2006/relationships/comments" Target="../comments/comment1.xml"/><Relationship Id="rId4" Type="http://schemas.openxmlformats.org/officeDocument/2006/relationships/image" Target="../media/image2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xml"/><Relationship Id="rId3" Type="http://schemas.openxmlformats.org/officeDocument/2006/relationships/image" Target="../media/image22.png"/><Relationship Id="rId4" Type="http://schemas.openxmlformats.org/officeDocument/2006/relationships/hyperlink" Target="https://www.francecompetences.fr/wp-json/api/v1/activity/export/27419/564382"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 Id="rId3"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6.png"/><Relationship Id="rId7"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28"/>
          <p:cNvSpPr txBox="1"/>
          <p:nvPr>
            <p:ph idx="12" type="sldNum"/>
          </p:nvPr>
        </p:nvSpPr>
        <p:spPr>
          <a:xfrm>
            <a:off x="7074500" y="10289349"/>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fld id="{00000000-1234-1234-1234-123412341234}" type="slidenum">
              <a:rPr lang="fr"/>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4">
            <a:alphaModFix/>
          </a:blip>
          <a:stretch>
            <a:fillRect/>
          </a:stretch>
        </a:blipFill>
      </p:bgPr>
    </p:bg>
    <p:spTree>
      <p:nvGrpSpPr>
        <p:cNvPr id="99" name="Shape 99"/>
        <p:cNvGrpSpPr/>
        <p:nvPr/>
      </p:nvGrpSpPr>
      <p:grpSpPr>
        <a:xfrm>
          <a:off x="0" y="0"/>
          <a:ext cx="0" cy="0"/>
          <a:chOff x="0" y="0"/>
          <a:chExt cx="0" cy="0"/>
        </a:xfrm>
      </p:grpSpPr>
      <p:sp>
        <p:nvSpPr>
          <p:cNvPr id="100" name="Google Shape;100;p29"/>
          <p:cNvSpPr txBox="1"/>
          <p:nvPr/>
        </p:nvSpPr>
        <p:spPr>
          <a:xfrm>
            <a:off x="480325" y="1033212"/>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Présentation</a:t>
            </a:r>
            <a:endParaRPr b="1" i="0" sz="1800" u="none" cap="none" strike="noStrike">
              <a:solidFill>
                <a:srgbClr val="E2A77D"/>
              </a:solidFill>
              <a:latin typeface="Montserrat"/>
              <a:ea typeface="Montserrat"/>
              <a:cs typeface="Montserrat"/>
              <a:sym typeface="Montserrat"/>
            </a:endParaRPr>
          </a:p>
        </p:txBody>
      </p:sp>
      <p:sp>
        <p:nvSpPr>
          <p:cNvPr id="101" name="Google Shape;101;p29"/>
          <p:cNvSpPr txBox="1"/>
          <p:nvPr/>
        </p:nvSpPr>
        <p:spPr>
          <a:xfrm>
            <a:off x="480050" y="1494900"/>
            <a:ext cx="6598800" cy="19836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La formation CTM est l’abréviation de Certificat Technique des Métiers.</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C’est une formation de niveau 3 qui appartient à la Chambre des Métiers.</a:t>
            </a:r>
            <a:endParaRPr sz="1200">
              <a:solidFill>
                <a:schemeClr val="dk1"/>
              </a:solidFill>
              <a:latin typeface="Montserrat"/>
              <a:ea typeface="Montserrat"/>
              <a:cs typeface="Montserrat"/>
              <a:sym typeface="Montserrat"/>
            </a:endParaRPr>
          </a:p>
          <a:p>
            <a:pPr indent="0" lvl="0" marL="0" marR="0" rtl="0" algn="l">
              <a:lnSpc>
                <a:spcPct val="115000"/>
              </a:lnSpc>
              <a:spcBef>
                <a:spcPts val="1000"/>
              </a:spcBef>
              <a:spcAft>
                <a:spcPts val="0"/>
              </a:spcAft>
              <a:buNone/>
            </a:pPr>
            <a:r>
              <a:rPr lang="fr" sz="1200">
                <a:solidFill>
                  <a:schemeClr val="dk1"/>
                </a:solidFill>
                <a:latin typeface="Montserrat"/>
                <a:ea typeface="Montserrat"/>
                <a:cs typeface="Montserrat"/>
                <a:sym typeface="Montserrat"/>
              </a:rPr>
              <a:t>Chez les Compagnons du Devoir, elle est obligatoire pour tous les apprenants Prépa Tour de France et les Aspirants ébénistes.</a:t>
            </a:r>
            <a:endParaRPr sz="1200">
              <a:solidFill>
                <a:schemeClr val="dk1"/>
              </a:solidFill>
              <a:latin typeface="Montserrat"/>
              <a:ea typeface="Montserrat"/>
              <a:cs typeface="Montserrat"/>
              <a:sym typeface="Montserrat"/>
            </a:endParaRPr>
          </a:p>
          <a:p>
            <a:pPr indent="0" lvl="0" marL="0" marR="0" rtl="0" algn="l">
              <a:lnSpc>
                <a:spcPct val="115000"/>
              </a:lnSpc>
              <a:spcBef>
                <a:spcPts val="1000"/>
              </a:spcBef>
              <a:spcAft>
                <a:spcPts val="0"/>
              </a:spcAft>
              <a:buNone/>
            </a:pPr>
            <a:r>
              <a:rPr lang="fr" sz="1200">
                <a:solidFill>
                  <a:schemeClr val="dk1"/>
                </a:solidFill>
                <a:latin typeface="Montserrat"/>
                <a:ea typeface="Montserrat"/>
                <a:cs typeface="Montserrat"/>
                <a:sym typeface="Montserrat"/>
              </a:rPr>
              <a:t>C’est une étape du Parcours qui se </a:t>
            </a:r>
            <a:r>
              <a:rPr lang="fr" sz="1200">
                <a:solidFill>
                  <a:schemeClr val="dk1"/>
                </a:solidFill>
                <a:latin typeface="Montserrat"/>
                <a:ea typeface="Montserrat"/>
                <a:cs typeface="Montserrat"/>
                <a:sym typeface="Montserrat"/>
              </a:rPr>
              <a:t>déroule</a:t>
            </a:r>
            <a:r>
              <a:rPr lang="fr" sz="1200">
                <a:solidFill>
                  <a:schemeClr val="dk1"/>
                </a:solidFill>
                <a:latin typeface="Montserrat"/>
                <a:ea typeface="Montserrat"/>
                <a:cs typeface="Montserrat"/>
                <a:sym typeface="Montserrat"/>
              </a:rPr>
              <a:t> de septembre à juin, avec 6 semaines de formation, 2 semaines d’examen et des interstages à faire tout au long de l’année dans le cadre de la progression du Parcours en Compagnonnage.</a:t>
            </a:r>
            <a:endParaRPr sz="1200">
              <a:solidFill>
                <a:schemeClr val="dk1"/>
              </a:solidFill>
              <a:latin typeface="Montserrat"/>
              <a:ea typeface="Montserrat"/>
              <a:cs typeface="Montserrat"/>
              <a:sym typeface="Montserrat"/>
            </a:endParaRPr>
          </a:p>
          <a:p>
            <a:pPr indent="0" lvl="0" marL="0" marR="0" rtl="0" algn="l">
              <a:lnSpc>
                <a:spcPct val="150000"/>
              </a:lnSpc>
              <a:spcBef>
                <a:spcPts val="0"/>
              </a:spcBef>
              <a:spcAft>
                <a:spcPts val="0"/>
              </a:spcAft>
              <a:buNone/>
            </a:pPr>
            <a:r>
              <a:t/>
            </a:r>
            <a:endParaRPr sz="1200">
              <a:solidFill>
                <a:schemeClr val="dk1"/>
              </a:solidFill>
              <a:latin typeface="Montserrat"/>
              <a:ea typeface="Montserrat"/>
              <a:cs typeface="Montserrat"/>
              <a:sym typeface="Montserrat"/>
            </a:endParaRPr>
          </a:p>
        </p:txBody>
      </p:sp>
      <p:sp>
        <p:nvSpPr>
          <p:cNvPr id="102" name="Google Shape;102;p29"/>
          <p:cNvSpPr txBox="1"/>
          <p:nvPr>
            <p:ph type="ctrTitle"/>
          </p:nvPr>
        </p:nvSpPr>
        <p:spPr>
          <a:xfrm>
            <a:off x="257711" y="0"/>
            <a:ext cx="7044900" cy="10065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fr"/>
              <a:t>La formation CTM</a:t>
            </a:r>
            <a:endParaRPr/>
          </a:p>
        </p:txBody>
      </p:sp>
      <p:sp>
        <p:nvSpPr>
          <p:cNvPr id="103" name="Google Shape;103;p29"/>
          <p:cNvSpPr txBox="1"/>
          <p:nvPr/>
        </p:nvSpPr>
        <p:spPr>
          <a:xfrm>
            <a:off x="480337" y="3478512"/>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Déroulement</a:t>
            </a:r>
            <a:r>
              <a:rPr b="1" lang="fr" sz="1800">
                <a:solidFill>
                  <a:srgbClr val="E2A77D"/>
                </a:solidFill>
                <a:latin typeface="Montserrat"/>
                <a:ea typeface="Montserrat"/>
                <a:cs typeface="Montserrat"/>
                <a:sym typeface="Montserrat"/>
              </a:rPr>
              <a:t> et spécificités </a:t>
            </a:r>
            <a:r>
              <a:rPr b="1" lang="fr" sz="1800">
                <a:solidFill>
                  <a:srgbClr val="E2A77D"/>
                </a:solidFill>
                <a:latin typeface="Montserrat"/>
                <a:ea typeface="Montserrat"/>
                <a:cs typeface="Montserrat"/>
                <a:sym typeface="Montserrat"/>
              </a:rPr>
              <a:t>Compagnonniques</a:t>
            </a:r>
            <a:endParaRPr b="1" i="0" sz="1800" u="none" cap="none" strike="noStrike">
              <a:solidFill>
                <a:srgbClr val="E2A77D"/>
              </a:solidFill>
              <a:latin typeface="Montserrat"/>
              <a:ea typeface="Montserrat"/>
              <a:cs typeface="Montserrat"/>
              <a:sym typeface="Montserrat"/>
            </a:endParaRPr>
          </a:p>
        </p:txBody>
      </p:sp>
      <p:sp>
        <p:nvSpPr>
          <p:cNvPr id="104" name="Google Shape;104;p29"/>
          <p:cNvSpPr txBox="1"/>
          <p:nvPr/>
        </p:nvSpPr>
        <p:spPr>
          <a:xfrm>
            <a:off x="480325" y="3940200"/>
            <a:ext cx="6598800" cy="6032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La formation CTM chez les Compagnons du Devoir met l’accent sur l’organisation, la conception et la fabrication des ouvrages.</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C’est une année qui permet d’harmoniser les pratiques et de préparer l’entrée en BTM.</a:t>
            </a:r>
            <a:endParaRPr sz="1200">
              <a:solidFill>
                <a:schemeClr val="dk1"/>
              </a:solidFill>
              <a:latin typeface="Montserrat"/>
              <a:ea typeface="Montserrat"/>
              <a:cs typeface="Montserrat"/>
              <a:sym typeface="Montserrat"/>
            </a:endParaRPr>
          </a:p>
          <a:p>
            <a:pPr indent="0" lvl="0" marL="0" marR="0" rtl="0" algn="l">
              <a:lnSpc>
                <a:spcPct val="115000"/>
              </a:lnSpc>
              <a:spcBef>
                <a:spcPts val="1000"/>
              </a:spcBef>
              <a:spcAft>
                <a:spcPts val="0"/>
              </a:spcAft>
              <a:buNone/>
            </a:pPr>
            <a:r>
              <a:rPr lang="fr" sz="1200">
                <a:solidFill>
                  <a:schemeClr val="dk1"/>
                </a:solidFill>
                <a:latin typeface="Montserrat"/>
                <a:ea typeface="Montserrat"/>
                <a:cs typeface="Montserrat"/>
                <a:sym typeface="Montserrat"/>
              </a:rPr>
              <a:t>Les stages de regroupement sont principalement orientés sur la lecture de plan, la conception et l’atelier à travers la réalisation guidée d’ouvrages d’ébénisterie. </a:t>
            </a:r>
            <a:endParaRPr sz="1200">
              <a:solidFill>
                <a:schemeClr val="dk1"/>
              </a:solidFill>
              <a:latin typeface="Montserrat"/>
              <a:ea typeface="Montserrat"/>
              <a:cs typeface="Montserrat"/>
              <a:sym typeface="Montserrat"/>
            </a:endParaRPr>
          </a:p>
          <a:p>
            <a:pPr indent="0" lvl="0" marL="0" marR="0" rtl="0" algn="l">
              <a:lnSpc>
                <a:spcPct val="115000"/>
              </a:lnSpc>
              <a:spcBef>
                <a:spcPts val="1000"/>
              </a:spcBef>
              <a:spcAft>
                <a:spcPts val="0"/>
              </a:spcAft>
              <a:buNone/>
            </a:pPr>
            <a:r>
              <a:rPr lang="fr" sz="1200">
                <a:solidFill>
                  <a:schemeClr val="dk1"/>
                </a:solidFill>
                <a:latin typeface="Montserrat"/>
                <a:ea typeface="Montserrat"/>
                <a:cs typeface="Montserrat"/>
                <a:sym typeface="Montserrat"/>
              </a:rPr>
              <a:t>Les </a:t>
            </a:r>
            <a:r>
              <a:rPr lang="fr" sz="1200">
                <a:solidFill>
                  <a:schemeClr val="dk1"/>
                </a:solidFill>
                <a:latin typeface="Montserrat"/>
                <a:ea typeface="Montserrat"/>
                <a:cs typeface="Montserrat"/>
                <a:sym typeface="Montserrat"/>
              </a:rPr>
              <a:t>interstages, eux, </a:t>
            </a:r>
            <a:r>
              <a:rPr lang="fr" sz="1200">
                <a:solidFill>
                  <a:schemeClr val="dk1"/>
                </a:solidFill>
                <a:latin typeface="Montserrat"/>
                <a:ea typeface="Montserrat"/>
                <a:cs typeface="Montserrat"/>
                <a:sym typeface="Montserrat"/>
              </a:rPr>
              <a:t>sont principalement orientés sur la technologie du métier, le dessin technique, l’histoire des styles de mobilier et le dessin d’art.</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Ils relèvent plus du</a:t>
            </a:r>
            <a:r>
              <a:rPr lang="fr" sz="1200">
                <a:solidFill>
                  <a:schemeClr val="dk1"/>
                </a:solidFill>
                <a:latin typeface="Montserrat"/>
                <a:ea typeface="Montserrat"/>
                <a:cs typeface="Montserrat"/>
                <a:sym typeface="Montserrat"/>
              </a:rPr>
              <a:t> travail personnel et </a:t>
            </a:r>
            <a:r>
              <a:rPr lang="fr" sz="1200">
                <a:solidFill>
                  <a:schemeClr val="dk1"/>
                </a:solidFill>
                <a:latin typeface="Montserrat"/>
                <a:ea typeface="Montserrat"/>
                <a:cs typeface="Montserrat"/>
                <a:sym typeface="Montserrat"/>
              </a:rPr>
              <a:t>requièrent</a:t>
            </a:r>
            <a:r>
              <a:rPr lang="fr" sz="1200">
                <a:solidFill>
                  <a:schemeClr val="dk1"/>
                </a:solidFill>
                <a:latin typeface="Montserrat"/>
                <a:ea typeface="Montserrat"/>
                <a:cs typeface="Montserrat"/>
                <a:sym typeface="Montserrat"/>
              </a:rPr>
              <a:t> autonomie et rigueur.</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Les activités de stages et d’interstages</a:t>
            </a:r>
            <a:r>
              <a:rPr lang="fr" sz="1200">
                <a:solidFill>
                  <a:schemeClr val="dk1"/>
                </a:solidFill>
                <a:latin typeface="Montserrat"/>
                <a:ea typeface="Montserrat"/>
                <a:cs typeface="Montserrat"/>
                <a:sym typeface="Montserrat"/>
              </a:rPr>
              <a:t> servent à favoriser l’employabilité et la confiance grâce à l’utilisation et à la répétition des aptitudes et des ressources professionnelles qui constituent la base du métier. Au sein de l'entreprise, cela permet de vivre pleinement l’apprentissage et le Parcours en Compagnonnage.</a:t>
            </a:r>
            <a:endParaRPr sz="1200">
              <a:solidFill>
                <a:schemeClr val="dk1"/>
              </a:solidFill>
              <a:latin typeface="Montserrat"/>
              <a:ea typeface="Montserrat"/>
              <a:cs typeface="Montserrat"/>
              <a:sym typeface="Montserrat"/>
            </a:endParaRPr>
          </a:p>
          <a:p>
            <a:pPr indent="0" lvl="0" marL="0" rtl="0" algn="l">
              <a:lnSpc>
                <a:spcPct val="115000"/>
              </a:lnSpc>
              <a:spcBef>
                <a:spcPts val="1000"/>
              </a:spcBef>
              <a:spcAft>
                <a:spcPts val="0"/>
              </a:spcAft>
              <a:buNone/>
            </a:pPr>
            <a:r>
              <a:rPr lang="fr" sz="1200">
                <a:solidFill>
                  <a:schemeClr val="dk1"/>
                </a:solidFill>
                <a:latin typeface="Montserrat"/>
                <a:ea typeface="Montserrat"/>
                <a:cs typeface="Montserrat"/>
                <a:sym typeface="Montserrat"/>
              </a:rPr>
              <a:t>Selon les accords cadres, et les usages Compagnonniques, les cours du soir et du samedi font pleinement partie de la formation.</a:t>
            </a:r>
            <a:endParaRPr sz="1200">
              <a:solidFill>
                <a:schemeClr val="dk1"/>
              </a:solidFill>
              <a:latin typeface="Montserrat"/>
              <a:ea typeface="Montserrat"/>
              <a:cs typeface="Montserrat"/>
              <a:sym typeface="Montserrat"/>
            </a:endParaRPr>
          </a:p>
          <a:p>
            <a:pPr indent="0" lvl="0" marL="0" rtl="0" algn="l">
              <a:lnSpc>
                <a:spcPct val="115000"/>
              </a:lnSpc>
              <a:spcBef>
                <a:spcPts val="1000"/>
              </a:spcBef>
              <a:spcAft>
                <a:spcPts val="0"/>
              </a:spcAft>
              <a:buNone/>
            </a:pPr>
            <a:r>
              <a:rPr lang="fr" sz="1200">
                <a:solidFill>
                  <a:schemeClr val="dk1"/>
                </a:solidFill>
                <a:latin typeface="Montserrat"/>
                <a:ea typeface="Montserrat"/>
                <a:cs typeface="Montserrat"/>
                <a:sym typeface="Montserrat"/>
              </a:rPr>
              <a:t>Les notions abordées, mises en pratique ou revues en stage, sont systématiquement accompagnées de cours accessibles sur l’espace dédiée à la formation et doivent faire l'objet de révisions tout au long de l’année.</a:t>
            </a:r>
            <a:endParaRPr sz="1200">
              <a:solidFill>
                <a:schemeClr val="dk1"/>
              </a:solidFill>
              <a:latin typeface="Montserrat"/>
              <a:ea typeface="Montserrat"/>
              <a:cs typeface="Montserrat"/>
              <a:sym typeface="Montserrat"/>
            </a:endParaRPr>
          </a:p>
          <a:p>
            <a:pPr indent="0" lvl="0" marL="0" rtl="0" algn="l">
              <a:lnSpc>
                <a:spcPct val="115000"/>
              </a:lnSpc>
              <a:spcBef>
                <a:spcPts val="1000"/>
              </a:spcBef>
              <a:spcAft>
                <a:spcPts val="1000"/>
              </a:spcAft>
              <a:buClr>
                <a:schemeClr val="dk1"/>
              </a:buClr>
              <a:buSzPts val="1100"/>
              <a:buFont typeface="Arial"/>
              <a:buNone/>
            </a:pPr>
            <a:r>
              <a:t/>
            </a:r>
            <a:endParaRPr sz="1200">
              <a:solidFill>
                <a:schemeClr val="dk1"/>
              </a:solidFill>
              <a:latin typeface="Montserrat"/>
              <a:ea typeface="Montserrat"/>
              <a:cs typeface="Montserrat"/>
              <a:sym typeface="Montserrat"/>
            </a:endParaRPr>
          </a:p>
        </p:txBody>
      </p:sp>
      <p:sp>
        <p:nvSpPr>
          <p:cNvPr id="105" name="Google Shape;105;p29"/>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30"/>
          <p:cNvSpPr txBox="1"/>
          <p:nvPr>
            <p:ph idx="4294967295"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La formation CTM</a:t>
            </a:r>
            <a:endParaRPr/>
          </a:p>
        </p:txBody>
      </p:sp>
      <p:sp>
        <p:nvSpPr>
          <p:cNvPr id="111" name="Google Shape;111;p30"/>
          <p:cNvSpPr txBox="1"/>
          <p:nvPr/>
        </p:nvSpPr>
        <p:spPr>
          <a:xfrm>
            <a:off x="480612" y="1033200"/>
            <a:ext cx="65988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Examens</a:t>
            </a:r>
            <a:endParaRPr b="1" i="0" sz="1800" u="none" cap="none" strike="noStrike">
              <a:solidFill>
                <a:srgbClr val="E2A77D"/>
              </a:solidFill>
              <a:latin typeface="Montserrat"/>
              <a:ea typeface="Montserrat"/>
              <a:cs typeface="Montserrat"/>
              <a:sym typeface="Montserrat"/>
            </a:endParaRPr>
          </a:p>
        </p:txBody>
      </p:sp>
      <p:sp>
        <p:nvSpPr>
          <p:cNvPr id="112" name="Google Shape;112;p30"/>
          <p:cNvSpPr txBox="1"/>
          <p:nvPr/>
        </p:nvSpPr>
        <p:spPr>
          <a:xfrm>
            <a:off x="480600" y="1494874"/>
            <a:ext cx="6598800" cy="8576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fr" sz="1200">
                <a:latin typeface="Montserrat"/>
                <a:ea typeface="Montserrat"/>
                <a:cs typeface="Montserrat"/>
                <a:sym typeface="Montserrat"/>
              </a:rPr>
              <a:t>Le CTM, comme l’ensemble des titres de la Chambre des Métiers (BTM, BTMS) se divisent en blocs de compétences qui se valident par différentes épreuves.</a:t>
            </a:r>
            <a:endParaRPr sz="1200">
              <a:latin typeface="Montserrat"/>
              <a:ea typeface="Montserrat"/>
              <a:cs typeface="Montserrat"/>
              <a:sym typeface="Montserrat"/>
            </a:endParaRPr>
          </a:p>
          <a:p>
            <a:pPr indent="0" lvl="0" marL="0" marR="0" rtl="0" algn="l">
              <a:lnSpc>
                <a:spcPct val="115000"/>
              </a:lnSpc>
              <a:spcBef>
                <a:spcPts val="1000"/>
              </a:spcBef>
              <a:spcAft>
                <a:spcPts val="0"/>
              </a:spcAft>
              <a:buNone/>
            </a:pPr>
            <a:r>
              <a:rPr lang="fr" sz="1200">
                <a:latin typeface="Montserrat"/>
                <a:ea typeface="Montserrat"/>
                <a:cs typeface="Montserrat"/>
                <a:sym typeface="Montserrat"/>
              </a:rPr>
              <a:t>Les blocs sont indépendants et chacun doit être validé pour obtenir le titre.</a:t>
            </a:r>
            <a:endParaRPr sz="1200">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a:latin typeface="Montserrat"/>
                <a:ea typeface="Montserrat"/>
                <a:cs typeface="Montserrat"/>
                <a:sym typeface="Montserrat"/>
              </a:rPr>
              <a:t>Certaines épreuves sont éliminatoires selon la note obtenue, et conditionnent la validation ou non des blocs.</a:t>
            </a:r>
            <a:endParaRPr sz="1200">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a:latin typeface="Montserrat"/>
                <a:ea typeface="Montserrat"/>
                <a:cs typeface="Montserrat"/>
                <a:sym typeface="Montserrat"/>
              </a:rPr>
              <a:t>Les jury sont composés d’ouvriers, d’</a:t>
            </a:r>
            <a:r>
              <a:rPr lang="fr" sz="1200">
                <a:latin typeface="Montserrat"/>
                <a:ea typeface="Montserrat"/>
                <a:cs typeface="Montserrat"/>
                <a:sym typeface="Montserrat"/>
              </a:rPr>
              <a:t>artisans</a:t>
            </a:r>
            <a:r>
              <a:rPr lang="fr" sz="1200">
                <a:latin typeface="Montserrat"/>
                <a:ea typeface="Montserrat"/>
                <a:cs typeface="Montserrat"/>
                <a:sym typeface="Montserrat"/>
              </a:rPr>
              <a:t> et de formateurs ébénistes.</a:t>
            </a:r>
            <a:endParaRPr sz="1200">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u="sng">
                <a:solidFill>
                  <a:schemeClr val="hlink"/>
                </a:solidFill>
                <a:latin typeface="Montserrat"/>
                <a:ea typeface="Montserrat"/>
                <a:cs typeface="Montserrat"/>
                <a:sym typeface="Montserrat"/>
                <a:hlinkClick r:id="rId4"/>
              </a:rPr>
              <a:t>Lien vers le référentiel</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rPr lang="fr" sz="1200">
                <a:solidFill>
                  <a:schemeClr val="dk1"/>
                </a:solidFill>
                <a:latin typeface="Montserrat"/>
                <a:ea typeface="Montserrat"/>
                <a:cs typeface="Montserrat"/>
                <a:sym typeface="Montserrat"/>
              </a:rPr>
              <a:t>Liste et description des épreuves : </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rPr b="1" lang="fr" sz="1200">
                <a:solidFill>
                  <a:schemeClr val="dk1"/>
                </a:solidFill>
                <a:latin typeface="Montserrat"/>
                <a:ea typeface="Montserrat"/>
                <a:cs typeface="Montserrat"/>
                <a:sym typeface="Montserrat"/>
              </a:rPr>
              <a:t>BLOC 1 – Participer aux opérations de conception technique et graphique de tout ou partie d’un meuble simple d’ébénisterie :</a:t>
            </a:r>
            <a:endParaRPr b="1" sz="1200">
              <a:solidFill>
                <a:schemeClr val="dk1"/>
              </a:solidFill>
              <a:latin typeface="Montserrat"/>
              <a:ea typeface="Montserrat"/>
              <a:cs typeface="Montserrat"/>
              <a:sym typeface="Montserrat"/>
            </a:endParaRPr>
          </a:p>
          <a:p>
            <a:pPr indent="0" lvl="0" marL="0" marR="0" rtl="0" algn="l">
              <a:lnSpc>
                <a:spcPct val="115000"/>
              </a:lnSpc>
              <a:spcBef>
                <a:spcPts val="1000"/>
              </a:spcBef>
              <a:spcAft>
                <a:spcPts val="0"/>
              </a:spcAft>
              <a:buNone/>
            </a:pPr>
            <a:r>
              <a:rPr b="1" lang="fr" sz="1200">
                <a:solidFill>
                  <a:srgbClr val="FF0000"/>
                </a:solidFill>
                <a:latin typeface="Montserrat"/>
                <a:ea typeface="Montserrat"/>
                <a:cs typeface="Montserrat"/>
                <a:sym typeface="Montserrat"/>
              </a:rPr>
              <a:t>Note éliminatoire : - de 10 à la moyenne du bloc</a:t>
            </a:r>
            <a:endParaRPr b="1" sz="1200">
              <a:solidFill>
                <a:srgbClr val="FF0000"/>
              </a:solidFill>
              <a:latin typeface="Montserrat"/>
              <a:ea typeface="Montserrat"/>
              <a:cs typeface="Montserrat"/>
              <a:sym typeface="Montserrat"/>
            </a:endParaRPr>
          </a:p>
          <a:p>
            <a:pPr indent="-304800" lvl="0" marL="457200" marR="0" rtl="0" algn="l">
              <a:lnSpc>
                <a:spcPct val="115000"/>
              </a:lnSpc>
              <a:spcBef>
                <a:spcPts val="100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Dessin d’art et connaissance des styles : 4 heures - Coefficient 1</a:t>
            </a:r>
            <a:endParaRPr sz="1200">
              <a:solidFill>
                <a:schemeClr val="dk1"/>
              </a:solidFill>
              <a:latin typeface="Montserrat"/>
              <a:ea typeface="Montserrat"/>
              <a:cs typeface="Montserrat"/>
              <a:sym typeface="Montserrat"/>
            </a:endParaRPr>
          </a:p>
          <a:p>
            <a:pPr indent="-304800" lvl="0" marL="457200" marR="0" rtl="0" algn="l">
              <a:lnSpc>
                <a:spcPct val="115000"/>
              </a:lnSpc>
              <a:spcBef>
                <a:spcPts val="100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Technologie : 2 heures</a:t>
            </a:r>
            <a:r>
              <a:rPr lang="fr" sz="1200">
                <a:solidFill>
                  <a:schemeClr val="dk1"/>
                </a:solidFill>
                <a:latin typeface="Montserrat"/>
                <a:ea typeface="Montserrat"/>
                <a:cs typeface="Montserrat"/>
                <a:sym typeface="Montserrat"/>
              </a:rPr>
              <a:t> - Coefficient 2</a:t>
            </a:r>
            <a:endParaRPr sz="1200">
              <a:solidFill>
                <a:schemeClr val="dk1"/>
              </a:solidFill>
              <a:latin typeface="Montserrat"/>
              <a:ea typeface="Montserrat"/>
              <a:cs typeface="Montserrat"/>
              <a:sym typeface="Montserrat"/>
            </a:endParaRPr>
          </a:p>
          <a:p>
            <a:pPr indent="-304800" lvl="0" marL="457200" marR="0" rtl="0" algn="l">
              <a:lnSpc>
                <a:spcPct val="115000"/>
              </a:lnSpc>
              <a:spcBef>
                <a:spcPts val="100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Dessin technique : 4 heures</a:t>
            </a:r>
            <a:r>
              <a:rPr lang="fr" sz="1200">
                <a:solidFill>
                  <a:schemeClr val="dk1"/>
                </a:solidFill>
                <a:latin typeface="Montserrat"/>
                <a:ea typeface="Montserrat"/>
                <a:cs typeface="Montserrat"/>
                <a:sym typeface="Montserrat"/>
              </a:rPr>
              <a:t> - Coefficient 2</a:t>
            </a:r>
            <a:endParaRPr sz="1200">
              <a:solidFill>
                <a:schemeClr val="dk1"/>
              </a:solidFill>
              <a:latin typeface="Montserrat"/>
              <a:ea typeface="Montserrat"/>
              <a:cs typeface="Montserrat"/>
              <a:sym typeface="Montserrat"/>
            </a:endParaRPr>
          </a:p>
          <a:p>
            <a:pPr indent="0" lvl="0" marL="0" marR="0" rtl="0" algn="l">
              <a:lnSpc>
                <a:spcPct val="115000"/>
              </a:lnSpc>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b="1" lang="fr" sz="1200">
                <a:solidFill>
                  <a:schemeClr val="dk1"/>
                </a:solidFill>
                <a:latin typeface="Montserrat"/>
                <a:ea typeface="Montserrat"/>
                <a:cs typeface="Montserrat"/>
                <a:sym typeface="Montserrat"/>
              </a:rPr>
              <a:t>BLOC 2 – Assurer la fabrication, le montage et la finition d’un ouvrage simple d’ébénisterie : </a:t>
            </a:r>
            <a:endParaRPr b="1" sz="1200">
              <a:solidFill>
                <a:schemeClr val="dk1"/>
              </a:solidFill>
              <a:latin typeface="Montserrat"/>
              <a:ea typeface="Montserrat"/>
              <a:cs typeface="Montserrat"/>
              <a:sym typeface="Montserrat"/>
            </a:endParaRPr>
          </a:p>
          <a:p>
            <a:pPr indent="-304800" lvl="0" marL="457200" rtl="0" algn="l">
              <a:lnSpc>
                <a:spcPct val="115000"/>
              </a:lnSpc>
              <a:spcBef>
                <a:spcPts val="100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Pratique : </a:t>
            </a:r>
            <a:r>
              <a:rPr b="1" lang="fr" sz="1200">
                <a:solidFill>
                  <a:srgbClr val="FF0000"/>
                </a:solidFill>
                <a:latin typeface="Montserrat"/>
                <a:ea typeface="Montserrat"/>
                <a:cs typeface="Montserrat"/>
                <a:sym typeface="Montserrat"/>
              </a:rPr>
              <a:t>Note éliminatoire : - de 10 à la moyenne des deux</a:t>
            </a:r>
            <a:endParaRPr b="1" sz="1200">
              <a:solidFill>
                <a:srgbClr val="FF0000"/>
              </a:solidFill>
              <a:latin typeface="Montserrat"/>
              <a:ea typeface="Montserrat"/>
              <a:cs typeface="Montserrat"/>
              <a:sym typeface="Montserrat"/>
            </a:endParaRPr>
          </a:p>
          <a:p>
            <a:pPr indent="-304800" lvl="1" marL="914400" rtl="0" algn="l">
              <a:lnSpc>
                <a:spcPct val="115000"/>
              </a:lnSpc>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Fabrication d’un ouvrage : 23 heures</a:t>
            </a:r>
            <a:r>
              <a:rPr lang="fr" sz="1200">
                <a:solidFill>
                  <a:schemeClr val="dk1"/>
                </a:solidFill>
                <a:latin typeface="Montserrat"/>
                <a:ea typeface="Montserrat"/>
                <a:cs typeface="Montserrat"/>
                <a:sym typeface="Montserrat"/>
              </a:rPr>
              <a:t> - Coefficient 9</a:t>
            </a:r>
            <a:endParaRPr sz="1200">
              <a:solidFill>
                <a:schemeClr val="dk1"/>
              </a:solidFill>
              <a:latin typeface="Montserrat"/>
              <a:ea typeface="Montserrat"/>
              <a:cs typeface="Montserrat"/>
              <a:sym typeface="Montserrat"/>
            </a:endParaRPr>
          </a:p>
          <a:p>
            <a:pPr indent="-304800" lvl="1" marL="914400" rtl="0" algn="l">
              <a:lnSpc>
                <a:spcPct val="115000"/>
              </a:lnSpc>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Usinage : 1 heure - Coefficient 1</a:t>
            </a:r>
            <a:endParaRPr sz="1200">
              <a:solidFill>
                <a:schemeClr val="dk1"/>
              </a:solidFill>
              <a:latin typeface="Montserrat"/>
              <a:ea typeface="Montserrat"/>
              <a:cs typeface="Montserrat"/>
              <a:sym typeface="Montserrat"/>
            </a:endParaRPr>
          </a:p>
          <a:p>
            <a:pPr indent="-304800" lvl="0" marL="457200" rtl="0" algn="l">
              <a:lnSpc>
                <a:spcPct val="115000"/>
              </a:lnSpc>
              <a:spcBef>
                <a:spcPts val="100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Dossier professionnel et présentation orale : 10 minutes</a:t>
            </a:r>
            <a:r>
              <a:rPr lang="fr" sz="1200">
                <a:solidFill>
                  <a:schemeClr val="dk1"/>
                </a:solidFill>
                <a:latin typeface="Montserrat"/>
                <a:ea typeface="Montserrat"/>
                <a:cs typeface="Montserrat"/>
                <a:sym typeface="Montserrat"/>
              </a:rPr>
              <a:t> - Coefficient 2</a:t>
            </a:r>
            <a:endParaRPr sz="1200">
              <a:solidFill>
                <a:schemeClr val="dk1"/>
              </a:solidFill>
              <a:latin typeface="Montserrat"/>
              <a:ea typeface="Montserrat"/>
              <a:cs typeface="Montserrat"/>
              <a:sym typeface="Montserrat"/>
            </a:endParaRPr>
          </a:p>
          <a:p>
            <a:pPr indent="0" lvl="0" marL="457200" rtl="0" algn="l">
              <a:lnSpc>
                <a:spcPct val="115000"/>
              </a:lnSpc>
              <a:spcBef>
                <a:spcPts val="0"/>
              </a:spcBef>
              <a:spcAft>
                <a:spcPts val="0"/>
              </a:spcAft>
              <a:buNone/>
            </a:pPr>
            <a:r>
              <a:rPr b="1" lang="fr" sz="1200">
                <a:solidFill>
                  <a:srgbClr val="FF0000"/>
                </a:solidFill>
                <a:latin typeface="Montserrat"/>
                <a:ea typeface="Montserrat"/>
                <a:cs typeface="Montserrat"/>
                <a:sym typeface="Montserrat"/>
              </a:rPr>
              <a:t>Note éliminatoire : - de 5 au dossier et à l’oral</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t/>
            </a:r>
            <a:endParaRPr sz="12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None/>
            </a:pPr>
            <a:r>
              <a:rPr b="1" lang="fr" sz="1200">
                <a:solidFill>
                  <a:schemeClr val="dk1"/>
                </a:solidFill>
                <a:latin typeface="Montserrat"/>
                <a:ea typeface="Montserrat"/>
                <a:cs typeface="Montserrat"/>
                <a:sym typeface="Montserrat"/>
              </a:rPr>
              <a:t>BLOC 3 – Participer aux opérations de gestion et d’organisation courantes de l’atelier d’ébénisterie :</a:t>
            </a:r>
            <a:endParaRPr b="1" sz="1200">
              <a:solidFill>
                <a:schemeClr val="dk1"/>
              </a:solidFill>
              <a:latin typeface="Montserrat"/>
              <a:ea typeface="Montserrat"/>
              <a:cs typeface="Montserrat"/>
              <a:sym typeface="Montserrat"/>
            </a:endParaRPr>
          </a:p>
          <a:p>
            <a:pPr indent="-304800" lvl="0" marL="457200" rtl="0" algn="l">
              <a:lnSpc>
                <a:spcPct val="115000"/>
              </a:lnSpc>
              <a:spcBef>
                <a:spcPts val="100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Etude de cas : </a:t>
            </a:r>
            <a:r>
              <a:rPr b="1" lang="fr" sz="1200">
                <a:solidFill>
                  <a:srgbClr val="FF0000"/>
                </a:solidFill>
                <a:latin typeface="Montserrat"/>
                <a:ea typeface="Montserrat"/>
                <a:cs typeface="Montserrat"/>
                <a:sym typeface="Montserrat"/>
              </a:rPr>
              <a:t>Note éliminatoire : - de 5 à la moyenne des deux</a:t>
            </a:r>
            <a:endParaRPr sz="1200">
              <a:solidFill>
                <a:schemeClr val="dk1"/>
              </a:solidFill>
              <a:latin typeface="Montserrat"/>
              <a:ea typeface="Montserrat"/>
              <a:cs typeface="Montserrat"/>
              <a:sym typeface="Montserrat"/>
            </a:endParaRPr>
          </a:p>
          <a:p>
            <a:pPr indent="-304800" lvl="1" marL="914400" rtl="0" algn="l">
              <a:lnSpc>
                <a:spcPct val="115000"/>
              </a:lnSpc>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Écrit : 3 heures</a:t>
            </a:r>
            <a:r>
              <a:rPr lang="fr" sz="1200">
                <a:solidFill>
                  <a:schemeClr val="dk1"/>
                </a:solidFill>
                <a:latin typeface="Montserrat"/>
                <a:ea typeface="Montserrat"/>
                <a:cs typeface="Montserrat"/>
                <a:sym typeface="Montserrat"/>
              </a:rPr>
              <a:t> - Coefficient 1.5</a:t>
            </a:r>
            <a:endParaRPr sz="1200">
              <a:solidFill>
                <a:schemeClr val="dk1"/>
              </a:solidFill>
              <a:latin typeface="Montserrat"/>
              <a:ea typeface="Montserrat"/>
              <a:cs typeface="Montserrat"/>
              <a:sym typeface="Montserrat"/>
            </a:endParaRPr>
          </a:p>
          <a:p>
            <a:pPr indent="-304800" lvl="1" marL="914400" rtl="0" algn="l">
              <a:lnSpc>
                <a:spcPct val="115000"/>
              </a:lnSpc>
              <a:spcBef>
                <a:spcPts val="0"/>
              </a:spcBef>
              <a:spcAft>
                <a:spcPts val="0"/>
              </a:spcAft>
              <a:buClr>
                <a:schemeClr val="dk1"/>
              </a:buClr>
              <a:buSzPts val="1200"/>
              <a:buFont typeface="Montserrat"/>
              <a:buChar char="-"/>
            </a:pPr>
            <a:r>
              <a:rPr lang="fr" sz="1200">
                <a:solidFill>
                  <a:schemeClr val="dk1"/>
                </a:solidFill>
                <a:latin typeface="Montserrat"/>
                <a:ea typeface="Montserrat"/>
                <a:cs typeface="Montserrat"/>
                <a:sym typeface="Montserrat"/>
              </a:rPr>
              <a:t>Oral d’anglais : 15 minutes</a:t>
            </a:r>
            <a:r>
              <a:rPr lang="fr" sz="1200">
                <a:solidFill>
                  <a:schemeClr val="dk1"/>
                </a:solidFill>
                <a:latin typeface="Montserrat"/>
                <a:ea typeface="Montserrat"/>
                <a:cs typeface="Montserrat"/>
                <a:sym typeface="Montserrat"/>
              </a:rPr>
              <a:t> - Coefficient 0.5</a:t>
            </a:r>
            <a:endParaRPr sz="1200">
              <a:solidFill>
                <a:schemeClr val="dk1"/>
              </a:solidFill>
              <a:latin typeface="Montserrat"/>
              <a:ea typeface="Montserrat"/>
              <a:cs typeface="Montserrat"/>
              <a:sym typeface="Montserrat"/>
            </a:endParaRPr>
          </a:p>
        </p:txBody>
      </p:sp>
      <p:sp>
        <p:nvSpPr>
          <p:cNvPr id="113" name="Google Shape;113;p30"/>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7" name="Shape 117"/>
        <p:cNvGrpSpPr/>
        <p:nvPr/>
      </p:nvGrpSpPr>
      <p:grpSpPr>
        <a:xfrm>
          <a:off x="0" y="0"/>
          <a:ext cx="0" cy="0"/>
          <a:chOff x="0" y="0"/>
          <a:chExt cx="0" cy="0"/>
        </a:xfrm>
      </p:grpSpPr>
      <p:sp>
        <p:nvSpPr>
          <p:cNvPr id="118" name="Google Shape;118;p31"/>
          <p:cNvSpPr txBox="1"/>
          <p:nvPr>
            <p:ph idx="4294967295"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La formation CTM</a:t>
            </a:r>
            <a:endParaRPr/>
          </a:p>
        </p:txBody>
      </p:sp>
      <p:sp>
        <p:nvSpPr>
          <p:cNvPr id="119" name="Google Shape;119;p31"/>
          <p:cNvSpPr txBox="1"/>
          <p:nvPr/>
        </p:nvSpPr>
        <p:spPr>
          <a:xfrm>
            <a:off x="480612" y="1033200"/>
            <a:ext cx="65988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Croisement des Aptitudes avec le Référentiel de certification :</a:t>
            </a:r>
            <a:endParaRPr b="1" i="0" sz="1800" u="none" cap="none" strike="noStrike">
              <a:solidFill>
                <a:srgbClr val="E2A77D"/>
              </a:solidFill>
              <a:latin typeface="Montserrat"/>
              <a:ea typeface="Montserrat"/>
              <a:cs typeface="Montserrat"/>
              <a:sym typeface="Montserrat"/>
            </a:endParaRPr>
          </a:p>
        </p:txBody>
      </p:sp>
      <p:sp>
        <p:nvSpPr>
          <p:cNvPr id="120" name="Google Shape;120;p31"/>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121" name="Google Shape;121;p31"/>
          <p:cNvGraphicFramePr/>
          <p:nvPr/>
        </p:nvGraphicFramePr>
        <p:xfrm>
          <a:off x="392700" y="1813800"/>
          <a:ext cx="3000000" cy="3000000"/>
        </p:xfrm>
        <a:graphic>
          <a:graphicData uri="http://schemas.openxmlformats.org/drawingml/2006/table">
            <a:tbl>
              <a:tblPr>
                <a:noFill/>
                <a:tableStyleId>{6D725EB4-9BB7-45F2-AEA4-85C31AC8DEE8}</a:tableStyleId>
              </a:tblPr>
              <a:tblGrid>
                <a:gridCol w="831100"/>
                <a:gridCol w="1454900"/>
                <a:gridCol w="4488600"/>
              </a:tblGrid>
              <a:tr h="151550">
                <a:tc gridSpan="2">
                  <a:txBody>
                    <a:bodyPr/>
                    <a:lstStyle/>
                    <a:p>
                      <a:pPr indent="0" lvl="0" marL="0" rtl="0" algn="ctr">
                        <a:lnSpc>
                          <a:spcPct val="115000"/>
                        </a:lnSpc>
                        <a:spcBef>
                          <a:spcPts val="0"/>
                        </a:spcBef>
                        <a:spcAft>
                          <a:spcPts val="0"/>
                        </a:spcAft>
                        <a:buNone/>
                      </a:pPr>
                      <a:r>
                        <a:rPr b="1" lang="fr" sz="1000">
                          <a:solidFill>
                            <a:srgbClr val="FFFFFF"/>
                          </a:solidFill>
                          <a:latin typeface="Montserrat"/>
                          <a:ea typeface="Montserrat"/>
                          <a:cs typeface="Montserrat"/>
                          <a:sym typeface="Montserrat"/>
                        </a:rPr>
                        <a:t>ÉLÉMENTS DU PROCESSUS</a:t>
                      </a:r>
                      <a:endParaRPr b="1" sz="1000">
                        <a:solidFill>
                          <a:srgbClr val="FFFFF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fr" sz="1000">
                          <a:solidFill>
                            <a:srgbClr val="FFFFFF"/>
                          </a:solidFill>
                          <a:latin typeface="Montserrat"/>
                          <a:ea typeface="Montserrat"/>
                          <a:cs typeface="Montserrat"/>
                          <a:sym typeface="Montserrat"/>
                        </a:rPr>
                        <a:t>des Compagnons Ébéniste</a:t>
                      </a:r>
                      <a:endParaRPr b="1" sz="1000">
                        <a:solidFill>
                          <a:srgbClr val="FFFFFF"/>
                        </a:solidFill>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hMerge="1"/>
                <a:tc rowSpan="2">
                  <a:txBody>
                    <a:bodyPr/>
                    <a:lstStyle/>
                    <a:p>
                      <a:pPr indent="0" lvl="0" marL="0" rtl="0" algn="ctr">
                        <a:lnSpc>
                          <a:spcPct val="115000"/>
                        </a:lnSpc>
                        <a:spcBef>
                          <a:spcPts val="0"/>
                        </a:spcBef>
                        <a:spcAft>
                          <a:spcPts val="0"/>
                        </a:spcAft>
                        <a:buNone/>
                      </a:pPr>
                      <a:r>
                        <a:rPr b="1" lang="fr" sz="1100">
                          <a:latin typeface="Montserrat"/>
                          <a:ea typeface="Montserrat"/>
                          <a:cs typeface="Montserrat"/>
                          <a:sym typeface="Montserrat"/>
                        </a:rPr>
                        <a:t>Compétences du référentiels de certification</a:t>
                      </a:r>
                      <a:endParaRPr b="1" sz="11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CCCCC"/>
                    </a:solidFill>
                  </a:tcPr>
                </a:tc>
              </a:tr>
              <a:tr h="199475">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PHASE</a:t>
                      </a:r>
                      <a:endParaRPr b="1" sz="10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CCCCC"/>
                    </a:solidFill>
                  </a:tcPr>
                </a:tc>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Aptitudes</a:t>
                      </a:r>
                      <a:endParaRPr b="1" sz="10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CCCCC"/>
                    </a:solidFill>
                  </a:tcPr>
                </a:tc>
                <a:tc vMerge="1"/>
              </a:tr>
              <a:tr h="523875">
                <a:tc>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RENCONTRE</a:t>
                      </a:r>
                      <a:endParaRPr b="1"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Recueillir la demande du commanditaire</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C2.1 – </a:t>
                      </a:r>
                      <a:r>
                        <a:rPr lang="fr" sz="700">
                          <a:latin typeface="Montserrat"/>
                          <a:ea typeface="Montserrat"/>
                          <a:cs typeface="Montserrat"/>
                          <a:sym typeface="Montserrat"/>
                        </a:rPr>
                        <a:t>Décoder et interpréter un plan papier et/ou numérique en vue de la fabrication d’un ouvrage d’ébénisterie complet en localisant des vues et des sections sur un plan afin de bien identifier les assemblages, les profilages, les matériaux et les spécificités de l’ouvrage sur un plan existant.</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23875">
                <a:tc rowSpan="6">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CONCEPTION</a:t>
                      </a:r>
                      <a:endParaRPr b="1" sz="800">
                        <a:latin typeface="Montserrat"/>
                        <a:ea typeface="Montserrat"/>
                        <a:cs typeface="Montserrat"/>
                        <a:sym typeface="Montserrat"/>
                      </a:endParaRPr>
                    </a:p>
                  </a:txBody>
                  <a:tcPr marT="91425" marB="91425" marR="28575" marL="2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Proposer des solutions techniques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C1.2 – </a:t>
                      </a:r>
                      <a:r>
                        <a:rPr lang="fr" sz="700">
                          <a:latin typeface="Montserrat"/>
                          <a:ea typeface="Montserrat"/>
                          <a:cs typeface="Montserrat"/>
                          <a:sym typeface="Montserrat"/>
                        </a:rPr>
                        <a:t>Dessiner techniquement la conception de l’ouvrage de façon traditionnelle et/ou par DAO en respectant les règles de normalisation en choisissant la proportion des assemblages du meuble, en réalisation la cotation de l’ouvrage afin de mettre en page le dessin technique.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Représenter graphiquement le projet</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C1.2 – </a:t>
                      </a:r>
                      <a:r>
                        <a:rPr lang="fr" sz="700">
                          <a:latin typeface="Montserrat"/>
                          <a:ea typeface="Montserrat"/>
                          <a:cs typeface="Montserrat"/>
                          <a:sym typeface="Montserrat"/>
                        </a:rPr>
                        <a:t>Dessiner techniquement la conception de l’ouvrage de façon traditionnelle et/ou par DAO en respectant les règles de normalisation en choisissant la proportion des assemblages du meuble, en réalisation la cotation de l’ouvrage afin de mettre en page le dessin technique.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666750">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Valider avec les acteurs du projet</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C3.3 </a:t>
                      </a:r>
                      <a:r>
                        <a:rPr lang="fr" sz="700">
                          <a:latin typeface="Montserrat"/>
                          <a:ea typeface="Montserrat"/>
                          <a:cs typeface="Montserrat"/>
                          <a:sym typeface="Montserrat"/>
                        </a:rPr>
                        <a:t>- Communiquer avec sa hiérarchie en cours et en fin de fabrication au sujet d’un meuble d’ébénisterie, en informant son chef d’équipe ou d’atelier sur l’avancée des travaux, en alertant ou en sollicitant de l’aide en cas de difficulté, en demandant régulièrement un contrôle de sa réalisation et en signalant toute défaillance, bris, perte de matériels ou d’outillages, des défauts du bois.</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952500">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Préparer la fabrication</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C2.2 – </a:t>
                      </a:r>
                      <a:r>
                        <a:rPr lang="fr" sz="700">
                          <a:latin typeface="Montserrat"/>
                          <a:ea typeface="Montserrat"/>
                          <a:cs typeface="Montserrat"/>
                          <a:sym typeface="Montserrat"/>
                        </a:rPr>
                        <a:t>Vérifier la conformité de la fiche matière et de la fiche de débit au regard du plan de la pièce à réaliser, dans le respect de la conformité du cahier des charges, en répertoriant les bois et dérivés pour chacun des ouvrages, et en proposant si besoin les matériaux et la quincaillerie nécessaires pour chacune des réalisations.</a:t>
                      </a:r>
                      <a:endParaRPr sz="700">
                        <a:latin typeface="Montserrat"/>
                        <a:ea typeface="Montserrat"/>
                        <a:cs typeface="Montserrat"/>
                        <a:sym typeface="Montserrat"/>
                      </a:endParaRPr>
                    </a:p>
                    <a:p>
                      <a:pPr indent="0" lvl="0" marL="0" rtl="0" algn="l">
                        <a:lnSpc>
                          <a:spcPct val="115000"/>
                        </a:lnSpc>
                        <a:spcBef>
                          <a:spcPts val="0"/>
                        </a:spcBef>
                        <a:spcAft>
                          <a:spcPts val="0"/>
                        </a:spcAft>
                        <a:buNone/>
                      </a:pPr>
                      <a:r>
                        <a:rPr b="1" lang="fr" sz="700">
                          <a:latin typeface="Montserrat"/>
                          <a:ea typeface="Montserrat"/>
                          <a:cs typeface="Montserrat"/>
                          <a:sym typeface="Montserrat"/>
                        </a:rPr>
                        <a:t>C2.3 –</a:t>
                      </a:r>
                      <a:r>
                        <a:rPr lang="fr" sz="700">
                          <a:latin typeface="Montserrat"/>
                          <a:ea typeface="Montserrat"/>
                          <a:cs typeface="Montserrat"/>
                          <a:sym typeface="Montserrat"/>
                        </a:rPr>
                        <a:t> Prévoir et sélectionner les moyens nécessaires à la fabrication d’ouvrages d’ébénisterie en participant à l’organisation des tâches sur les différents postes de fabrication, en sélectionnant dans le stock le bois et/ou les matériaux dérivés dans le but de choisir une matière première éco-responsable et de rationaliser son utilisation.</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Planifier le projet</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C3.2 – </a:t>
                      </a:r>
                      <a:r>
                        <a:rPr lang="fr" sz="700">
                          <a:latin typeface="Montserrat"/>
                          <a:ea typeface="Montserrat"/>
                          <a:cs typeface="Montserrat"/>
                          <a:sym typeface="Montserrat"/>
                        </a:rPr>
                        <a:t>Evaluer le temps de travail nécessaire à la réalisation de ses tâches en analysant son efficacité, en s’impliquant dans l’entreprise et l’aménagement de l’atelier dans le respect des mesures de sécurité liées aux risques professionnels sur son poste de travail.</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Réceptionner et stocker les produits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C3.1 - </a:t>
                      </a:r>
                      <a:r>
                        <a:rPr lang="fr" sz="700">
                          <a:latin typeface="Montserrat"/>
                          <a:ea typeface="Montserrat"/>
                          <a:cs typeface="Montserrat"/>
                          <a:sym typeface="Montserrat"/>
                        </a:rPr>
                        <a:t>Participer à l’organisation et à la gestion des stocks de bois, matériaux et consommables en assurant la réception et le contrôle des marchandises en fonction du bon de livraison, en stockant le bois, les produits, la quincaillerie dans le respect des consignes du chef d’entreprise et en tenant à jour le suivi des stocks afin d’alerter sa hiérarchie en cas de manque à prévoir.</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rowSpan="3">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FABRICATION</a:t>
                      </a:r>
                      <a:endParaRPr b="1" sz="800">
                        <a:latin typeface="Montserrat"/>
                        <a:ea typeface="Montserrat"/>
                        <a:cs typeface="Montserrat"/>
                        <a:sym typeface="Montserrat"/>
                      </a:endParaRPr>
                    </a:p>
                  </a:txBody>
                  <a:tcPr marT="91425" marB="91425" marR="28575" marL="2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Maintenir l'outillage, le matériel et les machines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C2.6 – </a:t>
                      </a:r>
                      <a:r>
                        <a:rPr lang="fr" sz="700">
                          <a:latin typeface="Montserrat"/>
                          <a:ea typeface="Montserrat"/>
                          <a:cs typeface="Montserrat"/>
                          <a:sym typeface="Montserrat"/>
                        </a:rPr>
                        <a:t>Nettoyer après chaque production son poste de travail, les locaux et entretenir les équipements et matériels, en assurant le recyclage des déchets de production sans omettre de transmettre les informations sur des dysfonctionnements constatés sur les machines afin d’assurer le respect des normes d’hygiène, de sécurité et environnementales.</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914400">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Organiser l'environnement de travail</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C3.2 – </a:t>
                      </a:r>
                      <a:r>
                        <a:rPr lang="fr" sz="700">
                          <a:latin typeface="Montserrat"/>
                          <a:ea typeface="Montserrat"/>
                          <a:cs typeface="Montserrat"/>
                          <a:sym typeface="Montserrat"/>
                        </a:rPr>
                        <a:t>Evaluer le temps de travail nécessaire à la réalisation de ses tâches en analysant son efficacité, en s’impliquant dans l’entreprise et l’aménagement de l’atelier dans le respect des mesures de sécurité liées aux risques professionnels sur son poste de travail.</a:t>
                      </a:r>
                      <a:endParaRPr sz="700">
                        <a:latin typeface="Montserrat"/>
                        <a:ea typeface="Montserrat"/>
                        <a:cs typeface="Montserrat"/>
                        <a:sym typeface="Montserrat"/>
                      </a:endParaRPr>
                    </a:p>
                    <a:p>
                      <a:pPr indent="0" lvl="0" marL="0" rtl="0" algn="l">
                        <a:lnSpc>
                          <a:spcPct val="115000"/>
                        </a:lnSpc>
                        <a:spcBef>
                          <a:spcPts val="0"/>
                        </a:spcBef>
                        <a:spcAft>
                          <a:spcPts val="0"/>
                        </a:spcAft>
                        <a:buNone/>
                      </a:pPr>
                      <a:r>
                        <a:rPr b="1" lang="fr" sz="700">
                          <a:latin typeface="Montserrat"/>
                          <a:ea typeface="Montserrat"/>
                          <a:cs typeface="Montserrat"/>
                          <a:sym typeface="Montserrat"/>
                        </a:rPr>
                        <a:t>C2.6 – </a:t>
                      </a:r>
                      <a:r>
                        <a:rPr lang="fr" sz="700">
                          <a:latin typeface="Montserrat"/>
                          <a:ea typeface="Montserrat"/>
                          <a:cs typeface="Montserrat"/>
                          <a:sym typeface="Montserrat"/>
                        </a:rPr>
                        <a:t>Nettoyer après chaque production son poste de travail, les locaux et entretenir les équipements et matériels, en assurant le recyclage des déchets de production sans omettre de transmettre les informations sur des dysfonctionnements constatés sur les machines afin d’assurer le respect des normes d’hygiène, de sécurité et environnementales.</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Débiter les éléments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C2.4 –</a:t>
                      </a:r>
                      <a:r>
                        <a:rPr lang="fr" sz="700">
                          <a:latin typeface="Montserrat"/>
                          <a:ea typeface="Montserrat"/>
                          <a:cs typeface="Montserrat"/>
                          <a:sym typeface="Montserrat"/>
                        </a:rPr>
                        <a:t> Fabriquer un meuble simple d’ébénisterie, massif, plaqué ou mixte en débitant les pièces de bois, en sélectionnant les outils et machines adaptés aux matériaux, en supprimant les défauts du bois, en corroyant, en usinant et en assemblant les pièces, en réalisant des gabarits d’usinage, les décors du placage, en raclant, en ponçant, en ajustant et en montant le meuble.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5" name="Shape 125"/>
        <p:cNvGrpSpPr/>
        <p:nvPr/>
      </p:nvGrpSpPr>
      <p:grpSpPr>
        <a:xfrm>
          <a:off x="0" y="0"/>
          <a:ext cx="0" cy="0"/>
          <a:chOff x="0" y="0"/>
          <a:chExt cx="0" cy="0"/>
        </a:xfrm>
      </p:grpSpPr>
      <p:sp>
        <p:nvSpPr>
          <p:cNvPr id="126" name="Google Shape;126;p32"/>
          <p:cNvSpPr txBox="1"/>
          <p:nvPr>
            <p:ph idx="4294967295"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La formation CTM</a:t>
            </a:r>
            <a:endParaRPr/>
          </a:p>
        </p:txBody>
      </p:sp>
      <p:sp>
        <p:nvSpPr>
          <p:cNvPr id="127" name="Google Shape;127;p32"/>
          <p:cNvSpPr txBox="1"/>
          <p:nvPr/>
        </p:nvSpPr>
        <p:spPr>
          <a:xfrm>
            <a:off x="480612" y="1033200"/>
            <a:ext cx="65988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Croisement des Aptitudes avec le Référentiel de certification :</a:t>
            </a:r>
            <a:endParaRPr b="1" i="0" sz="1800" u="none" cap="none" strike="noStrike">
              <a:solidFill>
                <a:srgbClr val="E2A77D"/>
              </a:solidFill>
              <a:latin typeface="Montserrat"/>
              <a:ea typeface="Montserrat"/>
              <a:cs typeface="Montserrat"/>
              <a:sym typeface="Montserrat"/>
            </a:endParaRPr>
          </a:p>
        </p:txBody>
      </p:sp>
      <p:sp>
        <p:nvSpPr>
          <p:cNvPr id="128" name="Google Shape;128;p32"/>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129" name="Google Shape;129;p32"/>
          <p:cNvGraphicFramePr/>
          <p:nvPr/>
        </p:nvGraphicFramePr>
        <p:xfrm>
          <a:off x="392700" y="1813800"/>
          <a:ext cx="3000000" cy="3000000"/>
        </p:xfrm>
        <a:graphic>
          <a:graphicData uri="http://schemas.openxmlformats.org/drawingml/2006/table">
            <a:tbl>
              <a:tblPr>
                <a:noFill/>
                <a:tableStyleId>{6D725EB4-9BB7-45F2-AEA4-85C31AC8DEE8}</a:tableStyleId>
              </a:tblPr>
              <a:tblGrid>
                <a:gridCol w="831100"/>
                <a:gridCol w="1454900"/>
                <a:gridCol w="4488600"/>
              </a:tblGrid>
              <a:tr h="151550">
                <a:tc gridSpan="2">
                  <a:txBody>
                    <a:bodyPr/>
                    <a:lstStyle/>
                    <a:p>
                      <a:pPr indent="0" lvl="0" marL="0" rtl="0" algn="ctr">
                        <a:lnSpc>
                          <a:spcPct val="115000"/>
                        </a:lnSpc>
                        <a:spcBef>
                          <a:spcPts val="0"/>
                        </a:spcBef>
                        <a:spcAft>
                          <a:spcPts val="0"/>
                        </a:spcAft>
                        <a:buNone/>
                      </a:pPr>
                      <a:r>
                        <a:rPr b="1" lang="fr" sz="1000">
                          <a:solidFill>
                            <a:srgbClr val="FFFFFF"/>
                          </a:solidFill>
                          <a:latin typeface="Montserrat"/>
                          <a:ea typeface="Montserrat"/>
                          <a:cs typeface="Montserrat"/>
                          <a:sym typeface="Montserrat"/>
                        </a:rPr>
                        <a:t>ÉLÉMENTS DU PROCESSUS</a:t>
                      </a:r>
                      <a:endParaRPr b="1" sz="1000">
                        <a:solidFill>
                          <a:srgbClr val="FFFFFF"/>
                        </a:solidFill>
                        <a:latin typeface="Montserrat"/>
                        <a:ea typeface="Montserrat"/>
                        <a:cs typeface="Montserrat"/>
                        <a:sym typeface="Montserrat"/>
                      </a:endParaRPr>
                    </a:p>
                    <a:p>
                      <a:pPr indent="0" lvl="0" marL="0" rtl="0" algn="ctr">
                        <a:lnSpc>
                          <a:spcPct val="115000"/>
                        </a:lnSpc>
                        <a:spcBef>
                          <a:spcPts val="0"/>
                        </a:spcBef>
                        <a:spcAft>
                          <a:spcPts val="0"/>
                        </a:spcAft>
                        <a:buNone/>
                      </a:pPr>
                      <a:r>
                        <a:rPr b="1" lang="fr" sz="1000">
                          <a:solidFill>
                            <a:srgbClr val="FFFFFF"/>
                          </a:solidFill>
                          <a:latin typeface="Montserrat"/>
                          <a:ea typeface="Montserrat"/>
                          <a:cs typeface="Montserrat"/>
                          <a:sym typeface="Montserrat"/>
                        </a:rPr>
                        <a:t>des Compagnons Ébéniste</a:t>
                      </a:r>
                      <a:endParaRPr b="1" sz="1000">
                        <a:solidFill>
                          <a:srgbClr val="FFFFFF"/>
                        </a:solidFill>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hMerge="1"/>
                <a:tc rowSpan="2">
                  <a:txBody>
                    <a:bodyPr/>
                    <a:lstStyle/>
                    <a:p>
                      <a:pPr indent="0" lvl="0" marL="0" rtl="0" algn="ctr">
                        <a:lnSpc>
                          <a:spcPct val="115000"/>
                        </a:lnSpc>
                        <a:spcBef>
                          <a:spcPts val="0"/>
                        </a:spcBef>
                        <a:spcAft>
                          <a:spcPts val="0"/>
                        </a:spcAft>
                        <a:buNone/>
                      </a:pPr>
                      <a:r>
                        <a:rPr b="1" lang="fr" sz="1100">
                          <a:latin typeface="Montserrat"/>
                          <a:ea typeface="Montserrat"/>
                          <a:cs typeface="Montserrat"/>
                          <a:sym typeface="Montserrat"/>
                        </a:rPr>
                        <a:t>Compétences du référentiels de certification</a:t>
                      </a:r>
                      <a:endParaRPr b="1" sz="11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CCCCC"/>
                    </a:solidFill>
                  </a:tcPr>
                </a:tc>
              </a:tr>
              <a:tr h="199475">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PHASE</a:t>
                      </a:r>
                      <a:endParaRPr b="1" sz="10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CCCCC"/>
                    </a:solidFill>
                  </a:tcPr>
                </a:tc>
                <a:tc>
                  <a:txBody>
                    <a:bodyPr/>
                    <a:lstStyle/>
                    <a:p>
                      <a:pPr indent="0" lvl="0" marL="0" rtl="0" algn="ctr">
                        <a:lnSpc>
                          <a:spcPct val="115000"/>
                        </a:lnSpc>
                        <a:spcBef>
                          <a:spcPts val="0"/>
                        </a:spcBef>
                        <a:spcAft>
                          <a:spcPts val="0"/>
                        </a:spcAft>
                        <a:buNone/>
                      </a:pPr>
                      <a:r>
                        <a:rPr b="1" lang="fr" sz="1000">
                          <a:latin typeface="Montserrat"/>
                          <a:ea typeface="Montserrat"/>
                          <a:cs typeface="Montserrat"/>
                          <a:sym typeface="Montserrat"/>
                        </a:rPr>
                        <a:t>Aptitudes</a:t>
                      </a:r>
                      <a:endParaRPr b="1" sz="10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CCCCCC"/>
                    </a:solidFill>
                  </a:tcPr>
                </a:tc>
                <a:tc vMerge="1"/>
              </a:tr>
              <a:tr h="523875">
                <a:tc rowSpan="6">
                  <a:txBody>
                    <a:bodyPr/>
                    <a:lstStyle/>
                    <a:p>
                      <a:pPr indent="0" lvl="0" marL="0" rtl="0" algn="ctr">
                        <a:lnSpc>
                          <a:spcPct val="115000"/>
                        </a:lnSpc>
                        <a:spcBef>
                          <a:spcPts val="0"/>
                        </a:spcBef>
                        <a:spcAft>
                          <a:spcPts val="0"/>
                        </a:spcAft>
                        <a:buClr>
                          <a:schemeClr val="dk1"/>
                        </a:buClr>
                        <a:buSzPts val="1100"/>
                        <a:buFont typeface="Arial"/>
                        <a:buNone/>
                      </a:pPr>
                      <a:r>
                        <a:rPr b="1" lang="fr" sz="800">
                          <a:solidFill>
                            <a:schemeClr val="dk1"/>
                          </a:solidFill>
                          <a:latin typeface="Montserrat"/>
                          <a:ea typeface="Montserrat"/>
                          <a:cs typeface="Montserrat"/>
                          <a:sym typeface="Montserrat"/>
                        </a:rPr>
                        <a:t>FABRICATION</a:t>
                      </a:r>
                      <a:endParaRPr b="1" sz="800">
                        <a:solidFill>
                          <a:schemeClr val="dk1"/>
                        </a:solidFill>
                        <a:latin typeface="Montserrat"/>
                        <a:ea typeface="Montserrat"/>
                        <a:cs typeface="Montserrat"/>
                        <a:sym typeface="Montserrat"/>
                      </a:endParaRPr>
                    </a:p>
                    <a:p>
                      <a:pPr indent="0" lvl="0" marL="0" rtl="0" algn="l">
                        <a:spcBef>
                          <a:spcPts val="0"/>
                        </a:spcBef>
                        <a:spcAft>
                          <a:spcPts val="0"/>
                        </a:spcAft>
                        <a:buNone/>
                      </a:pPr>
                      <a:r>
                        <a:rPr lang="fr" sz="900">
                          <a:latin typeface="Montserrat"/>
                          <a:ea typeface="Montserrat"/>
                          <a:cs typeface="Montserrat"/>
                          <a:sym typeface="Montserrat"/>
                        </a:rPr>
                        <a:t>(suite)</a:t>
                      </a:r>
                      <a:endParaRPr sz="900">
                        <a:latin typeface="Montserrat"/>
                        <a:ea typeface="Montserrat"/>
                        <a:cs typeface="Montserrat"/>
                        <a:sym typeface="Montserrat"/>
                      </a:endParaRPr>
                    </a:p>
                  </a:txBody>
                  <a:tcPr marT="91425" marB="91425" marR="28575" marL="285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Corroyer les pièces de bois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C2.4 –</a:t>
                      </a:r>
                      <a:r>
                        <a:rPr lang="fr" sz="700">
                          <a:latin typeface="Montserrat"/>
                          <a:ea typeface="Montserrat"/>
                          <a:cs typeface="Montserrat"/>
                          <a:sym typeface="Montserrat"/>
                        </a:rPr>
                        <a:t> Fabriquer un meuble simple d’ébénisterie, massif, plaqué ou mixte en débitant les pièces de bois, en sélectionnant les outils et machines adaptés aux matériaux, en supprimant les défauts du bois, en corroyant, en usinant et en assemblant les pièces, en réalisant des gabarits d’usinage, les décors du placage, en raclant, en ponçant, en ajustant et en montant le meuble.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Préparer, tracer et réaliser les usinages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C2.4 –</a:t>
                      </a:r>
                      <a:r>
                        <a:rPr lang="fr" sz="700">
                          <a:latin typeface="Montserrat"/>
                          <a:ea typeface="Montserrat"/>
                          <a:cs typeface="Montserrat"/>
                          <a:sym typeface="Montserrat"/>
                        </a:rPr>
                        <a:t> Fabriquer un meuble simple d’ébénisterie, massif, plaqué ou mixte en débitant les pièces de bois, en sélectionnant les outils et machines adaptés aux matériaux, en supprimant les défauts du bois, en corroyant, en usinant et en assemblant les pièces, en réalisant des gabarits d’usinage, les décors du placage, en raclant, en ponçant, en ajustant et en montant le meuble.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Préparer les surfaces et plaquer les supports</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C2.4 –</a:t>
                      </a:r>
                      <a:r>
                        <a:rPr lang="fr" sz="700">
                          <a:latin typeface="Montserrat"/>
                          <a:ea typeface="Montserrat"/>
                          <a:cs typeface="Montserrat"/>
                          <a:sym typeface="Montserrat"/>
                        </a:rPr>
                        <a:t> Fabriquer un meuble simple d’ébénisterie, massif, plaqué ou mixte en débitant les pièces de bois, en sélectionnant les outils et machines adaptés aux matériaux, en supprimant les défauts du bois, en corroyant, en usinant et en assemblant les pièces, en réalisant des gabarits d’usinage, les décors du placage, en raclant, en ponçant, en ajustant et en montant le meuble.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666750">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Monter l'ouvrage</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C2.4 –</a:t>
                      </a:r>
                      <a:r>
                        <a:rPr lang="fr" sz="700">
                          <a:latin typeface="Montserrat"/>
                          <a:ea typeface="Montserrat"/>
                          <a:cs typeface="Montserrat"/>
                          <a:sym typeface="Montserrat"/>
                        </a:rPr>
                        <a:t> Fabriquer un meuble simple d’ébénisterie, massif, plaqué ou mixte en débitant les pièces de bois, en sélectionnant les outils et machines adaptés aux matériaux, en supprimant les défauts du bois, en corroyant, en usinant et en assemblant les pièces, en réalisant des gabarits d’usinage, les décors du placage, en raclant, en ponçant, en ajustant et en montant le meuble.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355600">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Préparer et assurer la finition de l'ouvrage</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C2.5 – </a:t>
                      </a:r>
                      <a:r>
                        <a:rPr lang="fr" sz="700">
                          <a:latin typeface="Montserrat"/>
                          <a:ea typeface="Montserrat"/>
                          <a:cs typeface="Montserrat"/>
                          <a:sym typeface="Montserrat"/>
                        </a:rPr>
                        <a:t>Participer à la mise en application des différents produits de finition sur les surfaces des objets d’ébénisterie (mettre en teinte, vernir, patiner) en prenant en compte les mesures de sécurité liées à l’utilisation de ces produits afin de rendre l’ouvrage esthétique et de le protéger contre les agressions externes.</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vMerge="1"/>
                <a:tc>
                  <a:txBody>
                    <a:bodyPr/>
                    <a:lstStyle/>
                    <a:p>
                      <a:pPr indent="0" lvl="0" marL="0" rtl="0" algn="l">
                        <a:lnSpc>
                          <a:spcPct val="115000"/>
                        </a:lnSpc>
                        <a:spcBef>
                          <a:spcPts val="0"/>
                        </a:spcBef>
                        <a:spcAft>
                          <a:spcPts val="0"/>
                        </a:spcAft>
                        <a:buNone/>
                      </a:pPr>
                      <a:r>
                        <a:rPr lang="fr" sz="800">
                          <a:latin typeface="Montserrat"/>
                          <a:ea typeface="Montserrat"/>
                          <a:cs typeface="Montserrat"/>
                          <a:sym typeface="Montserrat"/>
                        </a:rPr>
                        <a:t>Équiper l'ouvrage</a:t>
                      </a:r>
                      <a:endParaRPr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C2.4 –</a:t>
                      </a:r>
                      <a:r>
                        <a:rPr lang="fr" sz="700">
                          <a:latin typeface="Montserrat"/>
                          <a:ea typeface="Montserrat"/>
                          <a:cs typeface="Montserrat"/>
                          <a:sym typeface="Montserrat"/>
                        </a:rPr>
                        <a:t> Fabriquer un meuble simple d’ébénisterie, massif, plaqué ou mixte en débitant les pièces de bois, en sélectionnant les outils et machines adaptés aux matériaux, en supprimant les défauts du bois, en corroyant, en usinant et en assemblant les pièces, en réalisant des gabarits d’usinage, les décors du placage, en raclant, en ponçant, en ajustant et en montant le meuble.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gridSpan="3">
                  <a:txBody>
                    <a:bodyPr/>
                    <a:lstStyle/>
                    <a:p>
                      <a:pPr indent="0" lvl="0" marL="0" rtl="0" algn="l">
                        <a:lnSpc>
                          <a:spcPct val="115000"/>
                        </a:lnSpc>
                        <a:spcBef>
                          <a:spcPts val="0"/>
                        </a:spcBef>
                        <a:spcAft>
                          <a:spcPts val="0"/>
                        </a:spcAft>
                        <a:buNone/>
                      </a:pPr>
                      <a:r>
                        <a:rPr b="1" lang="fr" sz="700">
                          <a:solidFill>
                            <a:srgbClr val="FFFFFF"/>
                          </a:solidFill>
                          <a:latin typeface="Montserrat"/>
                          <a:ea typeface="Montserrat"/>
                          <a:cs typeface="Montserrat"/>
                          <a:sym typeface="Montserrat"/>
                        </a:rPr>
                        <a:t>PROCESSUS TRANSVERSE</a:t>
                      </a:r>
                      <a:endParaRPr b="1" sz="700">
                        <a:solidFill>
                          <a:srgbClr val="FFFFFF"/>
                        </a:solidFill>
                        <a:latin typeface="Montserrat"/>
                        <a:ea typeface="Montserrat"/>
                        <a:cs typeface="Montserrat"/>
                        <a:sym typeface="Montserrat"/>
                      </a:endParaRPr>
                    </a:p>
                  </a:txBody>
                  <a:tcPr marT="91425" marB="91425" marR="91425" marL="9142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3F3F3F"/>
                    </a:solidFill>
                  </a:tcPr>
                </a:tc>
                <a:tc hMerge="1"/>
                <a:tc hMerge="1"/>
              </a:tr>
              <a:tr h="523875">
                <a:tc gridSpan="2">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Énergie et Environnement</a:t>
                      </a:r>
                      <a:endParaRPr b="1"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C2.3 – </a:t>
                      </a:r>
                      <a:r>
                        <a:rPr lang="fr" sz="700">
                          <a:latin typeface="Montserrat"/>
                          <a:ea typeface="Montserrat"/>
                          <a:cs typeface="Montserrat"/>
                          <a:sym typeface="Montserrat"/>
                        </a:rPr>
                        <a:t>Prévoir et sélectionner les moyens nécessaires à la fabrication d’ouvrages d’ébénisterie en participant à l’organisation des tâches sur les différents postes de fabrication, en sélectionnant dans le stock le bois et/ou les matériaux dérivés dans le but de choisir une matière première éco-responsable et de rationaliser son utilisation.</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177800">
                <a:tc gridSpan="2">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Gestion d'entreprise</a:t>
                      </a:r>
                      <a:endParaRPr b="1"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C3.4 –</a:t>
                      </a:r>
                      <a:r>
                        <a:rPr lang="fr" sz="700">
                          <a:latin typeface="Montserrat"/>
                          <a:ea typeface="Montserrat"/>
                          <a:cs typeface="Montserrat"/>
                          <a:sym typeface="Montserrat"/>
                        </a:rPr>
                        <a:t> Communiquer avec sa hiérarchie ou le service dédiée en prenant des informations sur ses droits et en indiquant ses dates de congés, en échangeant sur la législation inhérente au travail, sur un handicap éventuel et sur le respect des règles de l’entreprise et du code du travail.</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gridSpan="2">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Histoire des Arts</a:t>
                      </a:r>
                      <a:endParaRPr b="1"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C1.1</a:t>
                      </a:r>
                      <a:r>
                        <a:rPr lang="fr" sz="700">
                          <a:latin typeface="Montserrat"/>
                          <a:ea typeface="Montserrat"/>
                          <a:cs typeface="Montserrat"/>
                          <a:sym typeface="Montserrat"/>
                        </a:rPr>
                        <a:t> Analyser un style de mobilier en relevant les informations pertinentes de l’environnement et en identifiant les caractéristiques du produit, ceci afin de réaliser un croquis à main levée et proposer une esthétique sur un ouvrage simple.</a:t>
                      </a:r>
                      <a:endParaRPr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r h="523875">
                <a:tc gridSpan="2">
                  <a:txBody>
                    <a:bodyPr/>
                    <a:lstStyle/>
                    <a:p>
                      <a:pPr indent="0" lvl="0" marL="0" rtl="0" algn="ctr">
                        <a:lnSpc>
                          <a:spcPct val="115000"/>
                        </a:lnSpc>
                        <a:spcBef>
                          <a:spcPts val="0"/>
                        </a:spcBef>
                        <a:spcAft>
                          <a:spcPts val="0"/>
                        </a:spcAft>
                        <a:buNone/>
                      </a:pPr>
                      <a:r>
                        <a:rPr b="1" lang="fr" sz="800">
                          <a:latin typeface="Montserrat"/>
                          <a:ea typeface="Montserrat"/>
                          <a:cs typeface="Montserrat"/>
                          <a:sym typeface="Montserrat"/>
                        </a:rPr>
                        <a:t>Arts-Plastiques</a:t>
                      </a:r>
                      <a:endParaRPr b="1" sz="8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a:txBody>
                    <a:bodyPr/>
                    <a:lstStyle/>
                    <a:p>
                      <a:pPr indent="0" lvl="0" marL="0" rtl="0" algn="l">
                        <a:lnSpc>
                          <a:spcPct val="115000"/>
                        </a:lnSpc>
                        <a:spcBef>
                          <a:spcPts val="0"/>
                        </a:spcBef>
                        <a:spcAft>
                          <a:spcPts val="0"/>
                        </a:spcAft>
                        <a:buNone/>
                      </a:pPr>
                      <a:r>
                        <a:rPr b="1" lang="fr" sz="700">
                          <a:latin typeface="Montserrat"/>
                          <a:ea typeface="Montserrat"/>
                          <a:cs typeface="Montserrat"/>
                          <a:sym typeface="Montserrat"/>
                        </a:rPr>
                        <a:t>C1.1</a:t>
                      </a:r>
                      <a:r>
                        <a:rPr lang="fr" sz="700">
                          <a:latin typeface="Montserrat"/>
                          <a:ea typeface="Montserrat"/>
                          <a:cs typeface="Montserrat"/>
                          <a:sym typeface="Montserrat"/>
                        </a:rPr>
                        <a:t> Analyser un style de mobilier en relevant les informations pertinentes de l’environnement et en identifiant les caractéristiques du produit, ceci afin de réaliser un croquis à main levée et proposer une esthétique sur un ouvrage simple.</a:t>
                      </a:r>
                      <a:endParaRPr b="1" sz="700">
                        <a:latin typeface="Montserrat"/>
                        <a:ea typeface="Montserrat"/>
                        <a:cs typeface="Montserrat"/>
                        <a:sym typeface="Montserrat"/>
                      </a:endParaRPr>
                    </a:p>
                  </a:txBody>
                  <a:tcPr marT="91425" marB="91425" marR="28575" marL="285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33" name="Shape 133"/>
        <p:cNvGrpSpPr/>
        <p:nvPr/>
      </p:nvGrpSpPr>
      <p:grpSpPr>
        <a:xfrm>
          <a:off x="0" y="0"/>
          <a:ext cx="0" cy="0"/>
          <a:chOff x="0" y="0"/>
          <a:chExt cx="0" cy="0"/>
        </a:xfrm>
      </p:grpSpPr>
      <p:sp>
        <p:nvSpPr>
          <p:cNvPr id="134" name="Google Shape;134;p33"/>
          <p:cNvSpPr txBox="1"/>
          <p:nvPr>
            <p:ph idx="4294967295"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La formation CTM</a:t>
            </a:r>
            <a:endParaRPr/>
          </a:p>
        </p:txBody>
      </p:sp>
      <p:sp>
        <p:nvSpPr>
          <p:cNvPr id="135" name="Google Shape;135;p33"/>
          <p:cNvSpPr txBox="1"/>
          <p:nvPr/>
        </p:nvSpPr>
        <p:spPr>
          <a:xfrm>
            <a:off x="480612" y="969712"/>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Modules et livrables de références</a:t>
            </a:r>
            <a:endParaRPr b="1" i="0" sz="1800" u="none" cap="none" strike="noStrike">
              <a:solidFill>
                <a:srgbClr val="E2A77D"/>
              </a:solidFill>
              <a:latin typeface="Montserrat"/>
              <a:ea typeface="Montserrat"/>
              <a:cs typeface="Montserrat"/>
              <a:sym typeface="Montserrat"/>
            </a:endParaRPr>
          </a:p>
        </p:txBody>
      </p:sp>
      <p:sp>
        <p:nvSpPr>
          <p:cNvPr id="136" name="Google Shape;136;p33"/>
          <p:cNvSpPr txBox="1"/>
          <p:nvPr/>
        </p:nvSpPr>
        <p:spPr>
          <a:xfrm>
            <a:off x="480600" y="1431425"/>
            <a:ext cx="6598800" cy="4617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Les 6 semaines de formation sont découpées en 4 modules : </a:t>
            </a:r>
            <a:endParaRPr sz="1200">
              <a:solidFill>
                <a:schemeClr val="dk1"/>
              </a:solidFill>
              <a:latin typeface="Montserrat"/>
              <a:ea typeface="Montserrat"/>
              <a:cs typeface="Montserrat"/>
              <a:sym typeface="Montserrat"/>
            </a:endParaRPr>
          </a:p>
        </p:txBody>
      </p:sp>
      <p:sp>
        <p:nvSpPr>
          <p:cNvPr id="137" name="Google Shape;137;p33"/>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pSp>
        <p:nvGrpSpPr>
          <p:cNvPr id="138" name="Google Shape;138;p33"/>
          <p:cNvGrpSpPr/>
          <p:nvPr/>
        </p:nvGrpSpPr>
        <p:grpSpPr>
          <a:xfrm>
            <a:off x="480613" y="2074400"/>
            <a:ext cx="3000013" cy="2997913"/>
            <a:chOff x="480613" y="2074400"/>
            <a:chExt cx="3000013" cy="2997913"/>
          </a:xfrm>
        </p:grpSpPr>
        <p:pic>
          <p:nvPicPr>
            <p:cNvPr id="139" name="Google Shape;139;p33" title="Le Coffret N°1 - Visuel 3D fermé.png"/>
            <p:cNvPicPr preferRelativeResize="0"/>
            <p:nvPr/>
          </p:nvPicPr>
          <p:blipFill>
            <a:blip r:embed="rId4">
              <a:alphaModFix/>
            </a:blip>
            <a:stretch>
              <a:fillRect/>
            </a:stretch>
          </p:blipFill>
          <p:spPr>
            <a:xfrm>
              <a:off x="555964" y="2688075"/>
              <a:ext cx="2547176" cy="1812024"/>
            </a:xfrm>
            <a:prstGeom prst="rect">
              <a:avLst/>
            </a:prstGeom>
            <a:noFill/>
            <a:ln>
              <a:noFill/>
            </a:ln>
          </p:spPr>
        </p:pic>
        <p:sp>
          <p:nvSpPr>
            <p:cNvPr id="140" name="Google Shape;140;p33"/>
            <p:cNvSpPr txBox="1"/>
            <p:nvPr/>
          </p:nvSpPr>
          <p:spPr>
            <a:xfrm>
              <a:off x="480613" y="2074400"/>
              <a:ext cx="3000000" cy="923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N°1 :</a:t>
              </a:r>
              <a:r>
                <a:rPr lang="fr" sz="1200">
                  <a:solidFill>
                    <a:schemeClr val="dk1"/>
                  </a:solidFill>
                  <a:latin typeface="Montserrat"/>
                  <a:ea typeface="Montserrat"/>
                  <a:cs typeface="Montserrat"/>
                  <a:sym typeface="Montserrat"/>
                </a:rPr>
                <a:t> Stage : 27h / TPP : 50h</a:t>
              </a:r>
              <a:endParaRPr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Harmonisation des connaissances et habiletés</a:t>
              </a:r>
              <a:endParaRPr/>
            </a:p>
          </p:txBody>
        </p:sp>
        <p:sp>
          <p:nvSpPr>
            <p:cNvPr id="141" name="Google Shape;141;p33"/>
            <p:cNvSpPr txBox="1"/>
            <p:nvPr/>
          </p:nvSpPr>
          <p:spPr>
            <a:xfrm>
              <a:off x="480625" y="4425813"/>
              <a:ext cx="3000000" cy="646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Ouvrage de référence : </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Le coffret N°1</a:t>
              </a:r>
              <a:endParaRPr/>
            </a:p>
          </p:txBody>
        </p:sp>
      </p:grpSp>
      <p:grpSp>
        <p:nvGrpSpPr>
          <p:cNvPr id="142" name="Google Shape;142;p33"/>
          <p:cNvGrpSpPr/>
          <p:nvPr/>
        </p:nvGrpSpPr>
        <p:grpSpPr>
          <a:xfrm>
            <a:off x="3732901" y="2074400"/>
            <a:ext cx="3634924" cy="3481575"/>
            <a:chOff x="3489901" y="2074400"/>
            <a:chExt cx="3634924" cy="3481575"/>
          </a:xfrm>
        </p:grpSpPr>
        <p:pic>
          <p:nvPicPr>
            <p:cNvPr id="143" name="Google Shape;143;p33" title="L'Organisateur de Bureau - Visuel 3D.png"/>
            <p:cNvPicPr preferRelativeResize="0"/>
            <p:nvPr/>
          </p:nvPicPr>
          <p:blipFill>
            <a:blip r:embed="rId5">
              <a:alphaModFix/>
            </a:blip>
            <a:stretch>
              <a:fillRect/>
            </a:stretch>
          </p:blipFill>
          <p:spPr>
            <a:xfrm>
              <a:off x="4264500" y="2997789"/>
              <a:ext cx="2245076" cy="1911687"/>
            </a:xfrm>
            <a:prstGeom prst="rect">
              <a:avLst/>
            </a:prstGeom>
            <a:noFill/>
            <a:ln>
              <a:noFill/>
            </a:ln>
          </p:spPr>
        </p:pic>
        <p:sp>
          <p:nvSpPr>
            <p:cNvPr id="144" name="Google Shape;144;p33"/>
            <p:cNvSpPr txBox="1"/>
            <p:nvPr/>
          </p:nvSpPr>
          <p:spPr>
            <a:xfrm>
              <a:off x="3489901" y="2074400"/>
              <a:ext cx="3589500" cy="923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N°2 : </a:t>
              </a:r>
              <a:r>
                <a:rPr lang="fr" sz="1200">
                  <a:solidFill>
                    <a:schemeClr val="dk1"/>
                  </a:solidFill>
                  <a:latin typeface="Montserrat"/>
                  <a:ea typeface="Montserrat"/>
                  <a:cs typeface="Montserrat"/>
                  <a:sym typeface="Montserrat"/>
                </a:rPr>
                <a:t>Stage : 43h / TPP : 50h</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Conception et Fabrication d'un ouvrage de mobilier mixte traditionnel</a:t>
              </a:r>
              <a:endParaRPr/>
            </a:p>
          </p:txBody>
        </p:sp>
        <p:sp>
          <p:nvSpPr>
            <p:cNvPr id="145" name="Google Shape;145;p33"/>
            <p:cNvSpPr txBox="1"/>
            <p:nvPr/>
          </p:nvSpPr>
          <p:spPr>
            <a:xfrm>
              <a:off x="4124825" y="4909475"/>
              <a:ext cx="3000000" cy="646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Ouvrage de référence : </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L’organisateur de bureau</a:t>
              </a:r>
              <a:endParaRPr/>
            </a:p>
          </p:txBody>
        </p:sp>
      </p:grpSp>
      <p:grpSp>
        <p:nvGrpSpPr>
          <p:cNvPr id="146" name="Google Shape;146;p33"/>
          <p:cNvGrpSpPr/>
          <p:nvPr/>
        </p:nvGrpSpPr>
        <p:grpSpPr>
          <a:xfrm>
            <a:off x="451450" y="5535800"/>
            <a:ext cx="4728900" cy="4653800"/>
            <a:chOff x="480625" y="5321975"/>
            <a:chExt cx="4728900" cy="4653800"/>
          </a:xfrm>
        </p:grpSpPr>
        <p:pic>
          <p:nvPicPr>
            <p:cNvPr id="147" name="Google Shape;147;p33" title="Le Chevet d'Inspiration Louis XVI N°1 - Visuel 3D.png"/>
            <p:cNvPicPr preferRelativeResize="0"/>
            <p:nvPr/>
          </p:nvPicPr>
          <p:blipFill>
            <a:blip r:embed="rId6">
              <a:alphaModFix/>
            </a:blip>
            <a:stretch>
              <a:fillRect/>
            </a:stretch>
          </p:blipFill>
          <p:spPr>
            <a:xfrm>
              <a:off x="1113062" y="5919876"/>
              <a:ext cx="1899550" cy="3369926"/>
            </a:xfrm>
            <a:prstGeom prst="rect">
              <a:avLst/>
            </a:prstGeom>
            <a:noFill/>
            <a:ln>
              <a:noFill/>
            </a:ln>
          </p:spPr>
        </p:pic>
        <p:sp>
          <p:nvSpPr>
            <p:cNvPr id="148" name="Google Shape;148;p33"/>
            <p:cNvSpPr txBox="1"/>
            <p:nvPr/>
          </p:nvSpPr>
          <p:spPr>
            <a:xfrm>
              <a:off x="480625" y="5321975"/>
              <a:ext cx="4728900" cy="923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N°3 : </a:t>
              </a:r>
              <a:r>
                <a:rPr lang="fr" sz="1200">
                  <a:solidFill>
                    <a:schemeClr val="dk1"/>
                  </a:solidFill>
                  <a:latin typeface="Montserrat"/>
                  <a:ea typeface="Montserrat"/>
                  <a:cs typeface="Montserrat"/>
                  <a:sym typeface="Montserrat"/>
                </a:rPr>
                <a:t>Stage : 70h / TPP : 50h</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Conception et Fabrication d'un ouvrage de mobilier mixte traditionnel</a:t>
              </a:r>
              <a:endParaRPr sz="1200">
                <a:solidFill>
                  <a:schemeClr val="dk1"/>
                </a:solidFill>
                <a:latin typeface="Montserrat"/>
                <a:ea typeface="Montserrat"/>
                <a:cs typeface="Montserrat"/>
                <a:sym typeface="Montserrat"/>
              </a:endParaRPr>
            </a:p>
          </p:txBody>
        </p:sp>
        <p:sp>
          <p:nvSpPr>
            <p:cNvPr id="149" name="Google Shape;149;p33"/>
            <p:cNvSpPr txBox="1"/>
            <p:nvPr/>
          </p:nvSpPr>
          <p:spPr>
            <a:xfrm>
              <a:off x="562825" y="9329275"/>
              <a:ext cx="3000000" cy="646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Ouvrage de référence : </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Le chevet d’inspiration Louis XVI</a:t>
              </a:r>
              <a:endParaRPr/>
            </a:p>
          </p:txBody>
        </p:sp>
      </p:grpSp>
      <p:grpSp>
        <p:nvGrpSpPr>
          <p:cNvPr id="150" name="Google Shape;150;p33"/>
          <p:cNvGrpSpPr/>
          <p:nvPr/>
        </p:nvGrpSpPr>
        <p:grpSpPr>
          <a:xfrm>
            <a:off x="3577375" y="6557275"/>
            <a:ext cx="3589500" cy="3632325"/>
            <a:chOff x="3548225" y="6341725"/>
            <a:chExt cx="3589500" cy="3632325"/>
          </a:xfrm>
        </p:grpSpPr>
        <p:pic>
          <p:nvPicPr>
            <p:cNvPr id="151" name="Google Shape;151;p33" title="Le Bout de Canapé N°1 - Visuel 3D.png"/>
            <p:cNvPicPr preferRelativeResize="0"/>
            <p:nvPr/>
          </p:nvPicPr>
          <p:blipFill>
            <a:blip r:embed="rId7">
              <a:alphaModFix/>
            </a:blip>
            <a:stretch>
              <a:fillRect/>
            </a:stretch>
          </p:blipFill>
          <p:spPr>
            <a:xfrm>
              <a:off x="4315049" y="7268200"/>
              <a:ext cx="2245074" cy="2059341"/>
            </a:xfrm>
            <a:prstGeom prst="rect">
              <a:avLst/>
            </a:prstGeom>
            <a:noFill/>
            <a:ln>
              <a:noFill/>
            </a:ln>
          </p:spPr>
        </p:pic>
        <p:sp>
          <p:nvSpPr>
            <p:cNvPr id="152" name="Google Shape;152;p33"/>
            <p:cNvSpPr txBox="1"/>
            <p:nvPr/>
          </p:nvSpPr>
          <p:spPr>
            <a:xfrm>
              <a:off x="3548225" y="6341725"/>
              <a:ext cx="3589500" cy="9234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N°4 : </a:t>
              </a:r>
              <a:r>
                <a:rPr lang="fr" sz="1200">
                  <a:solidFill>
                    <a:schemeClr val="dk1"/>
                  </a:solidFill>
                  <a:latin typeface="Montserrat"/>
                  <a:ea typeface="Montserrat"/>
                  <a:cs typeface="Montserrat"/>
                  <a:sym typeface="Montserrat"/>
                </a:rPr>
                <a:t>Stage : 27h / TPP : 50h</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Conception et Fabrication </a:t>
              </a:r>
              <a:endParaRPr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d'un ouvrage de mobilier mixte traditionnel</a:t>
              </a:r>
              <a:endParaRPr sz="1200">
                <a:solidFill>
                  <a:schemeClr val="dk1"/>
                </a:solidFill>
                <a:latin typeface="Montserrat"/>
                <a:ea typeface="Montserrat"/>
                <a:cs typeface="Montserrat"/>
                <a:sym typeface="Montserrat"/>
              </a:endParaRPr>
            </a:p>
          </p:txBody>
        </p:sp>
        <p:sp>
          <p:nvSpPr>
            <p:cNvPr id="153" name="Google Shape;153;p33"/>
            <p:cNvSpPr txBox="1"/>
            <p:nvPr/>
          </p:nvSpPr>
          <p:spPr>
            <a:xfrm>
              <a:off x="4137713" y="9327550"/>
              <a:ext cx="3000000" cy="6465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b="1" lang="fr" sz="1200">
                  <a:solidFill>
                    <a:schemeClr val="dk1"/>
                  </a:solidFill>
                  <a:latin typeface="Montserrat"/>
                  <a:ea typeface="Montserrat"/>
                  <a:cs typeface="Montserrat"/>
                  <a:sym typeface="Montserrat"/>
                </a:rPr>
                <a:t>Ouvrage de référence : </a:t>
              </a:r>
              <a:endParaRPr b="1" sz="1200">
                <a:solidFill>
                  <a:schemeClr val="dk1"/>
                </a:solidFill>
                <a:latin typeface="Montserrat"/>
                <a:ea typeface="Montserrat"/>
                <a:cs typeface="Montserrat"/>
                <a:sym typeface="Montserrat"/>
              </a:endParaRPr>
            </a:p>
            <a:p>
              <a:pPr indent="0" lvl="0" marL="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Le bout de canapé</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34"/>
          <p:cNvSpPr txBox="1"/>
          <p:nvPr>
            <p:ph idx="4294967295" type="title"/>
          </p:nvPr>
        </p:nvSpPr>
        <p:spPr>
          <a:xfrm>
            <a:off x="0" y="0"/>
            <a:ext cx="7560000" cy="1033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fr"/>
              <a:t>La formation CTM</a:t>
            </a:r>
            <a:endParaRPr/>
          </a:p>
        </p:txBody>
      </p:sp>
      <p:sp>
        <p:nvSpPr>
          <p:cNvPr id="159" name="Google Shape;159;p34"/>
          <p:cNvSpPr txBox="1"/>
          <p:nvPr/>
        </p:nvSpPr>
        <p:spPr>
          <a:xfrm>
            <a:off x="480612" y="969712"/>
            <a:ext cx="6419700" cy="4617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rial"/>
              <a:buNone/>
            </a:pPr>
            <a:r>
              <a:rPr b="1" lang="fr" sz="1800">
                <a:solidFill>
                  <a:srgbClr val="E2A77D"/>
                </a:solidFill>
                <a:latin typeface="Montserrat"/>
                <a:ea typeface="Montserrat"/>
                <a:cs typeface="Montserrat"/>
                <a:sym typeface="Montserrat"/>
              </a:rPr>
              <a:t>Modules et livrables de références</a:t>
            </a:r>
            <a:endParaRPr b="1" i="0" sz="1800" u="none" cap="none" strike="noStrike">
              <a:solidFill>
                <a:srgbClr val="E2A77D"/>
              </a:solidFill>
              <a:latin typeface="Montserrat"/>
              <a:ea typeface="Montserrat"/>
              <a:cs typeface="Montserrat"/>
              <a:sym typeface="Montserrat"/>
            </a:endParaRPr>
          </a:p>
        </p:txBody>
      </p:sp>
      <p:sp>
        <p:nvSpPr>
          <p:cNvPr id="160" name="Google Shape;160;p34"/>
          <p:cNvSpPr txBox="1"/>
          <p:nvPr/>
        </p:nvSpPr>
        <p:spPr>
          <a:xfrm>
            <a:off x="480600" y="1431425"/>
            <a:ext cx="6598800" cy="461700"/>
          </a:xfrm>
          <a:prstGeom prst="rect">
            <a:avLst/>
          </a:prstGeom>
          <a:noFill/>
          <a:ln>
            <a:noFill/>
          </a:ln>
        </p:spPr>
        <p:txBody>
          <a:bodyPr anchorCtr="0" anchor="t" bIns="91425" lIns="91425" spcFirstLastPara="1" rIns="91425" wrap="square" tIns="91425">
            <a:noAutofit/>
          </a:bodyPr>
          <a:lstStyle/>
          <a:p>
            <a:pPr indent="0" lvl="0" marL="0" marR="0" rtl="0" algn="l">
              <a:lnSpc>
                <a:spcPct val="150000"/>
              </a:lnSpc>
              <a:spcBef>
                <a:spcPts val="0"/>
              </a:spcBef>
              <a:spcAft>
                <a:spcPts val="0"/>
              </a:spcAft>
              <a:buNone/>
            </a:pPr>
            <a:r>
              <a:rPr lang="fr" sz="1200">
                <a:solidFill>
                  <a:schemeClr val="dk1"/>
                </a:solidFill>
                <a:latin typeface="Montserrat"/>
                <a:ea typeface="Montserrat"/>
                <a:cs typeface="Montserrat"/>
                <a:sym typeface="Montserrat"/>
              </a:rPr>
              <a:t>Les 6 semaines de formation sont découpées en 4 modules : </a:t>
            </a:r>
            <a:endParaRPr sz="1200">
              <a:solidFill>
                <a:schemeClr val="dk1"/>
              </a:solidFill>
              <a:latin typeface="Montserrat"/>
              <a:ea typeface="Montserrat"/>
              <a:cs typeface="Montserrat"/>
              <a:sym typeface="Montserrat"/>
            </a:endParaRPr>
          </a:p>
        </p:txBody>
      </p:sp>
      <p:sp>
        <p:nvSpPr>
          <p:cNvPr id="161" name="Google Shape;161;p34"/>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pic>
        <p:nvPicPr>
          <p:cNvPr id="162" name="Google Shape;162;p34" title="Le Coffret N°1 - Visuel 3D fermé.png"/>
          <p:cNvPicPr preferRelativeResize="0"/>
          <p:nvPr/>
        </p:nvPicPr>
        <p:blipFill>
          <a:blip r:embed="rId4">
            <a:alphaModFix/>
          </a:blip>
          <a:stretch>
            <a:fillRect/>
          </a:stretch>
        </p:blipFill>
        <p:spPr>
          <a:xfrm>
            <a:off x="790789" y="2753384"/>
            <a:ext cx="2504969" cy="1800000"/>
          </a:xfrm>
          <a:prstGeom prst="rect">
            <a:avLst/>
          </a:prstGeom>
          <a:noFill/>
          <a:ln>
            <a:noFill/>
          </a:ln>
        </p:spPr>
      </p:pic>
      <p:pic>
        <p:nvPicPr>
          <p:cNvPr id="163" name="Google Shape;163;p34" title="L'Organisateur de Bureau - Visuel 3D.png"/>
          <p:cNvPicPr preferRelativeResize="0"/>
          <p:nvPr/>
        </p:nvPicPr>
        <p:blipFill>
          <a:blip r:embed="rId5">
            <a:alphaModFix/>
          </a:blip>
          <a:stretch>
            <a:fillRect/>
          </a:stretch>
        </p:blipFill>
        <p:spPr>
          <a:xfrm>
            <a:off x="4461700" y="3167826"/>
            <a:ext cx="2112001" cy="1800000"/>
          </a:xfrm>
          <a:prstGeom prst="rect">
            <a:avLst/>
          </a:prstGeom>
          <a:noFill/>
          <a:ln>
            <a:noFill/>
          </a:ln>
        </p:spPr>
      </p:pic>
      <p:pic>
        <p:nvPicPr>
          <p:cNvPr id="164" name="Google Shape;164;p34" title="Le Chevet d'Inspiration Louis XVI N°1 - Visuel 3D.png"/>
          <p:cNvPicPr preferRelativeResize="0"/>
          <p:nvPr/>
        </p:nvPicPr>
        <p:blipFill>
          <a:blip r:embed="rId6">
            <a:alphaModFix/>
          </a:blip>
          <a:stretch>
            <a:fillRect/>
          </a:stretch>
        </p:blipFill>
        <p:spPr>
          <a:xfrm>
            <a:off x="1210669" y="6448168"/>
            <a:ext cx="1697974" cy="3012300"/>
          </a:xfrm>
          <a:prstGeom prst="rect">
            <a:avLst/>
          </a:prstGeom>
          <a:noFill/>
          <a:ln>
            <a:noFill/>
          </a:ln>
        </p:spPr>
      </p:pic>
      <p:pic>
        <p:nvPicPr>
          <p:cNvPr id="165" name="Google Shape;165;p34" title="Le Bout de Canapé N°1 - Visuel 3D.png"/>
          <p:cNvPicPr preferRelativeResize="0"/>
          <p:nvPr/>
        </p:nvPicPr>
        <p:blipFill>
          <a:blip r:embed="rId7">
            <a:alphaModFix/>
          </a:blip>
          <a:stretch>
            <a:fillRect/>
          </a:stretch>
        </p:blipFill>
        <p:spPr>
          <a:xfrm>
            <a:off x="4536699" y="7353278"/>
            <a:ext cx="1961999" cy="1800000"/>
          </a:xfrm>
          <a:prstGeom prst="rect">
            <a:avLst/>
          </a:prstGeom>
          <a:noFill/>
          <a:ln>
            <a:noFill/>
          </a:ln>
        </p:spPr>
      </p:pic>
      <p:sp>
        <p:nvSpPr>
          <p:cNvPr id="166" name="Google Shape;166;p34"/>
          <p:cNvSpPr txBox="1"/>
          <p:nvPr/>
        </p:nvSpPr>
        <p:spPr>
          <a:xfrm>
            <a:off x="393575" y="2000000"/>
            <a:ext cx="3299400" cy="646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N°1 </a:t>
            </a:r>
            <a:r>
              <a:rPr lang="fr" sz="1200">
                <a:solidFill>
                  <a:schemeClr val="dk1"/>
                </a:solidFill>
                <a:latin typeface="Montserrat"/>
                <a:ea typeface="Montserrat"/>
                <a:cs typeface="Montserrat"/>
                <a:sym typeface="Montserrat"/>
              </a:rPr>
              <a:t>-</a:t>
            </a:r>
            <a:r>
              <a:rPr lang="fr" sz="1200">
                <a:solidFill>
                  <a:schemeClr val="dk1"/>
                </a:solidFill>
                <a:latin typeface="Montserrat"/>
                <a:ea typeface="Montserrat"/>
                <a:cs typeface="Montserrat"/>
                <a:sym typeface="Montserrat"/>
              </a:rPr>
              <a:t> </a:t>
            </a:r>
            <a:r>
              <a:rPr lang="fr" sz="1200">
                <a:solidFill>
                  <a:schemeClr val="dk1"/>
                </a:solidFill>
                <a:latin typeface="Montserrat"/>
                <a:ea typeface="Montserrat"/>
                <a:cs typeface="Montserrat"/>
                <a:sym typeface="Montserrat"/>
              </a:rPr>
              <a:t>Harmonisation des connaissances et habiletés</a:t>
            </a:r>
            <a:endParaRPr sz="1200">
              <a:solidFill>
                <a:schemeClr val="dk1"/>
              </a:solidFill>
              <a:latin typeface="Montserrat"/>
              <a:ea typeface="Montserrat"/>
              <a:cs typeface="Montserrat"/>
              <a:sym typeface="Montserrat"/>
            </a:endParaRPr>
          </a:p>
        </p:txBody>
      </p:sp>
      <p:sp>
        <p:nvSpPr>
          <p:cNvPr id="167" name="Google Shape;167;p34"/>
          <p:cNvSpPr/>
          <p:nvPr/>
        </p:nvSpPr>
        <p:spPr>
          <a:xfrm>
            <a:off x="1162325" y="4486680"/>
            <a:ext cx="1761900" cy="46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000">
                <a:latin typeface="Montserrat"/>
                <a:ea typeface="Montserrat"/>
                <a:cs typeface="Montserrat"/>
                <a:sym typeface="Montserrat"/>
              </a:rPr>
              <a:t>Ouvrage de référence :</a:t>
            </a:r>
            <a:endParaRPr b="1" sz="1000">
              <a:latin typeface="Montserrat"/>
              <a:ea typeface="Montserrat"/>
              <a:cs typeface="Montserrat"/>
              <a:sym typeface="Montserrat"/>
            </a:endParaRPr>
          </a:p>
          <a:p>
            <a:pPr indent="0" lvl="0" marL="0" rtl="0" algn="ctr">
              <a:spcBef>
                <a:spcPts val="0"/>
              </a:spcBef>
              <a:spcAft>
                <a:spcPts val="0"/>
              </a:spcAft>
              <a:buNone/>
            </a:pPr>
            <a:r>
              <a:rPr lang="fr" sz="1000">
                <a:latin typeface="Montserrat"/>
                <a:ea typeface="Montserrat"/>
                <a:cs typeface="Montserrat"/>
                <a:sym typeface="Montserrat"/>
              </a:rPr>
              <a:t>Le coffret N°1</a:t>
            </a:r>
            <a:endParaRPr sz="1000">
              <a:latin typeface="Montserrat"/>
              <a:ea typeface="Montserrat"/>
              <a:cs typeface="Montserrat"/>
              <a:sym typeface="Montserrat"/>
            </a:endParaRPr>
          </a:p>
        </p:txBody>
      </p:sp>
      <p:sp>
        <p:nvSpPr>
          <p:cNvPr id="168" name="Google Shape;168;p34"/>
          <p:cNvSpPr txBox="1"/>
          <p:nvPr/>
        </p:nvSpPr>
        <p:spPr>
          <a:xfrm>
            <a:off x="855363" y="2544528"/>
            <a:ext cx="2362800" cy="3387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000">
                <a:solidFill>
                  <a:schemeClr val="dk1"/>
                </a:solidFill>
                <a:latin typeface="Montserrat"/>
                <a:ea typeface="Montserrat"/>
                <a:cs typeface="Montserrat"/>
                <a:sym typeface="Montserrat"/>
              </a:rPr>
              <a:t>Stage </a:t>
            </a:r>
            <a:r>
              <a:rPr lang="fr" sz="1000">
                <a:solidFill>
                  <a:schemeClr val="dk1"/>
                </a:solidFill>
                <a:latin typeface="Montserrat"/>
                <a:ea typeface="Montserrat"/>
                <a:cs typeface="Montserrat"/>
                <a:sym typeface="Montserrat"/>
              </a:rPr>
              <a:t>: 27h | </a:t>
            </a:r>
            <a:r>
              <a:rPr b="1" lang="fr" sz="1000">
                <a:solidFill>
                  <a:schemeClr val="dk1"/>
                </a:solidFill>
                <a:latin typeface="Montserrat"/>
                <a:ea typeface="Montserrat"/>
                <a:cs typeface="Montserrat"/>
                <a:sym typeface="Montserrat"/>
              </a:rPr>
              <a:t>TPP </a:t>
            </a:r>
            <a:r>
              <a:rPr lang="fr" sz="1000">
                <a:solidFill>
                  <a:schemeClr val="dk1"/>
                </a:solidFill>
                <a:latin typeface="Montserrat"/>
                <a:ea typeface="Montserrat"/>
                <a:cs typeface="Montserrat"/>
                <a:sym typeface="Montserrat"/>
              </a:rPr>
              <a:t>: 50h</a:t>
            </a:r>
            <a:endParaRPr sz="1200"/>
          </a:p>
        </p:txBody>
      </p:sp>
      <p:sp>
        <p:nvSpPr>
          <p:cNvPr id="169" name="Google Shape;169;p34"/>
          <p:cNvSpPr txBox="1"/>
          <p:nvPr/>
        </p:nvSpPr>
        <p:spPr>
          <a:xfrm>
            <a:off x="4009300" y="2048900"/>
            <a:ext cx="3016800" cy="9234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N°2 </a:t>
            </a:r>
            <a:r>
              <a:rPr lang="fr" sz="1200">
                <a:solidFill>
                  <a:schemeClr val="dk1"/>
                </a:solidFill>
                <a:latin typeface="Montserrat"/>
                <a:ea typeface="Montserrat"/>
                <a:cs typeface="Montserrat"/>
                <a:sym typeface="Montserrat"/>
              </a:rPr>
              <a:t>-</a:t>
            </a:r>
            <a:r>
              <a:rPr lang="fr" sz="1200">
                <a:solidFill>
                  <a:schemeClr val="dk1"/>
                </a:solidFill>
                <a:latin typeface="Montserrat"/>
                <a:ea typeface="Montserrat"/>
                <a:cs typeface="Montserrat"/>
                <a:sym typeface="Montserrat"/>
              </a:rPr>
              <a:t> </a:t>
            </a:r>
            <a:r>
              <a:rPr lang="fr" sz="1200">
                <a:solidFill>
                  <a:schemeClr val="dk1"/>
                </a:solidFill>
                <a:latin typeface="Montserrat"/>
                <a:ea typeface="Montserrat"/>
                <a:cs typeface="Montserrat"/>
                <a:sym typeface="Montserrat"/>
              </a:rPr>
              <a:t>Conception et Fabrication d'un ouvrage de mobilier mixte traditionnel</a:t>
            </a:r>
            <a:endParaRPr sz="1200">
              <a:solidFill>
                <a:schemeClr val="dk1"/>
              </a:solidFill>
              <a:latin typeface="Montserrat"/>
              <a:ea typeface="Montserrat"/>
              <a:cs typeface="Montserrat"/>
              <a:sym typeface="Montserrat"/>
            </a:endParaRPr>
          </a:p>
        </p:txBody>
      </p:sp>
      <p:sp>
        <p:nvSpPr>
          <p:cNvPr id="170" name="Google Shape;170;p34"/>
          <p:cNvSpPr/>
          <p:nvPr/>
        </p:nvSpPr>
        <p:spPr>
          <a:xfrm>
            <a:off x="4567900" y="4948386"/>
            <a:ext cx="1899600" cy="46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000">
                <a:latin typeface="Montserrat"/>
                <a:ea typeface="Montserrat"/>
                <a:cs typeface="Montserrat"/>
                <a:sym typeface="Montserrat"/>
              </a:rPr>
              <a:t>Ouvrage de référence :</a:t>
            </a:r>
            <a:endParaRPr b="1" sz="1000">
              <a:latin typeface="Montserrat"/>
              <a:ea typeface="Montserrat"/>
              <a:cs typeface="Montserrat"/>
              <a:sym typeface="Montserrat"/>
            </a:endParaRPr>
          </a:p>
          <a:p>
            <a:pPr indent="0" lvl="0" marL="0" rtl="0" algn="ctr">
              <a:spcBef>
                <a:spcPts val="0"/>
              </a:spcBef>
              <a:spcAft>
                <a:spcPts val="0"/>
              </a:spcAft>
              <a:buNone/>
            </a:pPr>
            <a:r>
              <a:rPr lang="fr" sz="1000">
                <a:latin typeface="Montserrat"/>
                <a:ea typeface="Montserrat"/>
                <a:cs typeface="Montserrat"/>
                <a:sym typeface="Montserrat"/>
              </a:rPr>
              <a:t>L’organisateur de bureau</a:t>
            </a:r>
            <a:endParaRPr sz="1000">
              <a:latin typeface="Montserrat"/>
              <a:ea typeface="Montserrat"/>
              <a:cs typeface="Montserrat"/>
              <a:sym typeface="Montserrat"/>
            </a:endParaRPr>
          </a:p>
        </p:txBody>
      </p:sp>
      <p:sp>
        <p:nvSpPr>
          <p:cNvPr id="171" name="Google Shape;171;p34"/>
          <p:cNvSpPr txBox="1"/>
          <p:nvPr/>
        </p:nvSpPr>
        <p:spPr>
          <a:xfrm>
            <a:off x="4009300" y="2879795"/>
            <a:ext cx="2891100" cy="3387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000">
                <a:solidFill>
                  <a:schemeClr val="dk1"/>
                </a:solidFill>
                <a:latin typeface="Montserrat"/>
                <a:ea typeface="Montserrat"/>
                <a:cs typeface="Montserrat"/>
                <a:sym typeface="Montserrat"/>
              </a:rPr>
              <a:t>Stage </a:t>
            </a:r>
            <a:r>
              <a:rPr lang="fr" sz="1000">
                <a:solidFill>
                  <a:schemeClr val="dk1"/>
                </a:solidFill>
                <a:latin typeface="Montserrat"/>
                <a:ea typeface="Montserrat"/>
                <a:cs typeface="Montserrat"/>
                <a:sym typeface="Montserrat"/>
              </a:rPr>
              <a:t>: 43h | </a:t>
            </a:r>
            <a:r>
              <a:rPr b="1" lang="fr" sz="1000">
                <a:solidFill>
                  <a:schemeClr val="dk1"/>
                </a:solidFill>
                <a:latin typeface="Montserrat"/>
                <a:ea typeface="Montserrat"/>
                <a:cs typeface="Montserrat"/>
                <a:sym typeface="Montserrat"/>
              </a:rPr>
              <a:t>TPP </a:t>
            </a:r>
            <a:r>
              <a:rPr lang="fr" sz="1000">
                <a:solidFill>
                  <a:schemeClr val="dk1"/>
                </a:solidFill>
                <a:latin typeface="Montserrat"/>
                <a:ea typeface="Montserrat"/>
                <a:cs typeface="Montserrat"/>
                <a:sym typeface="Montserrat"/>
              </a:rPr>
              <a:t>: 50h</a:t>
            </a:r>
            <a:endParaRPr sz="1200"/>
          </a:p>
        </p:txBody>
      </p:sp>
      <p:sp>
        <p:nvSpPr>
          <p:cNvPr id="172" name="Google Shape;172;p34"/>
          <p:cNvSpPr txBox="1"/>
          <p:nvPr/>
        </p:nvSpPr>
        <p:spPr>
          <a:xfrm>
            <a:off x="268650" y="5605975"/>
            <a:ext cx="3582000" cy="646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N°3 </a:t>
            </a:r>
            <a:r>
              <a:rPr lang="fr" sz="1200">
                <a:solidFill>
                  <a:schemeClr val="dk1"/>
                </a:solidFill>
                <a:latin typeface="Montserrat"/>
                <a:ea typeface="Montserrat"/>
                <a:cs typeface="Montserrat"/>
                <a:sym typeface="Montserrat"/>
              </a:rPr>
              <a:t>- </a:t>
            </a:r>
            <a:r>
              <a:rPr lang="fr" sz="1200">
                <a:solidFill>
                  <a:schemeClr val="dk1"/>
                </a:solidFill>
                <a:latin typeface="Montserrat"/>
                <a:ea typeface="Montserrat"/>
                <a:cs typeface="Montserrat"/>
                <a:sym typeface="Montserrat"/>
              </a:rPr>
              <a:t>Conception et Fabrication d'un ouvrage de mobilier mixte traditionnel</a:t>
            </a:r>
            <a:endParaRPr sz="1200">
              <a:solidFill>
                <a:schemeClr val="dk1"/>
              </a:solidFill>
              <a:latin typeface="Montserrat"/>
              <a:ea typeface="Montserrat"/>
              <a:cs typeface="Montserrat"/>
              <a:sym typeface="Montserrat"/>
            </a:endParaRPr>
          </a:p>
        </p:txBody>
      </p:sp>
      <p:sp>
        <p:nvSpPr>
          <p:cNvPr id="173" name="Google Shape;173;p34"/>
          <p:cNvSpPr/>
          <p:nvPr/>
        </p:nvSpPr>
        <p:spPr>
          <a:xfrm>
            <a:off x="878250" y="9466396"/>
            <a:ext cx="2362800" cy="46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000">
                <a:latin typeface="Montserrat"/>
                <a:ea typeface="Montserrat"/>
                <a:cs typeface="Montserrat"/>
                <a:sym typeface="Montserrat"/>
              </a:rPr>
              <a:t>Ouvrage de référence :</a:t>
            </a:r>
            <a:endParaRPr b="1" sz="1000">
              <a:latin typeface="Montserrat"/>
              <a:ea typeface="Montserrat"/>
              <a:cs typeface="Montserrat"/>
              <a:sym typeface="Montserrat"/>
            </a:endParaRPr>
          </a:p>
          <a:p>
            <a:pPr indent="0" lvl="0" marL="0" rtl="0" algn="ctr">
              <a:spcBef>
                <a:spcPts val="0"/>
              </a:spcBef>
              <a:spcAft>
                <a:spcPts val="0"/>
              </a:spcAft>
              <a:buNone/>
            </a:pPr>
            <a:r>
              <a:rPr lang="fr" sz="1000">
                <a:latin typeface="Montserrat"/>
                <a:ea typeface="Montserrat"/>
                <a:cs typeface="Montserrat"/>
                <a:sym typeface="Montserrat"/>
              </a:rPr>
              <a:t>Le chevet d’inspiration Louis XVI</a:t>
            </a:r>
            <a:endParaRPr sz="1000">
              <a:latin typeface="Montserrat"/>
              <a:ea typeface="Montserrat"/>
              <a:cs typeface="Montserrat"/>
              <a:sym typeface="Montserrat"/>
            </a:endParaRPr>
          </a:p>
        </p:txBody>
      </p:sp>
      <p:sp>
        <p:nvSpPr>
          <p:cNvPr id="174" name="Google Shape;174;p34"/>
          <p:cNvSpPr txBox="1"/>
          <p:nvPr/>
        </p:nvSpPr>
        <p:spPr>
          <a:xfrm>
            <a:off x="878250" y="6168208"/>
            <a:ext cx="2362800" cy="3387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000">
                <a:solidFill>
                  <a:schemeClr val="dk1"/>
                </a:solidFill>
                <a:latin typeface="Montserrat"/>
                <a:ea typeface="Montserrat"/>
                <a:cs typeface="Montserrat"/>
                <a:sym typeface="Montserrat"/>
              </a:rPr>
              <a:t>Stage </a:t>
            </a:r>
            <a:r>
              <a:rPr lang="fr" sz="1000">
                <a:solidFill>
                  <a:schemeClr val="dk1"/>
                </a:solidFill>
                <a:latin typeface="Montserrat"/>
                <a:ea typeface="Montserrat"/>
                <a:cs typeface="Montserrat"/>
                <a:sym typeface="Montserrat"/>
              </a:rPr>
              <a:t>: 27h | </a:t>
            </a:r>
            <a:r>
              <a:rPr b="1" lang="fr" sz="1000">
                <a:solidFill>
                  <a:schemeClr val="dk1"/>
                </a:solidFill>
                <a:latin typeface="Montserrat"/>
                <a:ea typeface="Montserrat"/>
                <a:cs typeface="Montserrat"/>
                <a:sym typeface="Montserrat"/>
              </a:rPr>
              <a:t>TPP </a:t>
            </a:r>
            <a:r>
              <a:rPr lang="fr" sz="1000">
                <a:solidFill>
                  <a:schemeClr val="dk1"/>
                </a:solidFill>
                <a:latin typeface="Montserrat"/>
                <a:ea typeface="Montserrat"/>
                <a:cs typeface="Montserrat"/>
                <a:sym typeface="Montserrat"/>
              </a:rPr>
              <a:t>: 50h</a:t>
            </a:r>
            <a:endParaRPr sz="1200"/>
          </a:p>
        </p:txBody>
      </p:sp>
      <p:sp>
        <p:nvSpPr>
          <p:cNvPr id="175" name="Google Shape;175;p34"/>
          <p:cNvSpPr txBox="1"/>
          <p:nvPr/>
        </p:nvSpPr>
        <p:spPr>
          <a:xfrm>
            <a:off x="3726700" y="6479625"/>
            <a:ext cx="3582000" cy="6465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200">
                <a:solidFill>
                  <a:schemeClr val="dk1"/>
                </a:solidFill>
                <a:latin typeface="Montserrat"/>
                <a:ea typeface="Montserrat"/>
                <a:cs typeface="Montserrat"/>
                <a:sym typeface="Montserrat"/>
              </a:rPr>
              <a:t>Module N°4 </a:t>
            </a:r>
            <a:r>
              <a:rPr lang="fr" sz="1200">
                <a:solidFill>
                  <a:schemeClr val="dk1"/>
                </a:solidFill>
                <a:latin typeface="Montserrat"/>
                <a:ea typeface="Montserrat"/>
                <a:cs typeface="Montserrat"/>
                <a:sym typeface="Montserrat"/>
              </a:rPr>
              <a:t>-</a:t>
            </a:r>
            <a:r>
              <a:rPr lang="fr" sz="1200">
                <a:solidFill>
                  <a:schemeClr val="dk1"/>
                </a:solidFill>
                <a:latin typeface="Montserrat"/>
                <a:ea typeface="Montserrat"/>
                <a:cs typeface="Montserrat"/>
                <a:sym typeface="Montserrat"/>
              </a:rPr>
              <a:t> </a:t>
            </a:r>
            <a:r>
              <a:rPr lang="fr" sz="1200">
                <a:solidFill>
                  <a:schemeClr val="dk1"/>
                </a:solidFill>
                <a:latin typeface="Montserrat"/>
                <a:ea typeface="Montserrat"/>
                <a:cs typeface="Montserrat"/>
                <a:sym typeface="Montserrat"/>
              </a:rPr>
              <a:t>Conception et Fabrication d'un ouvrage de mobilier mixte traditionnel</a:t>
            </a:r>
            <a:endParaRPr sz="1200">
              <a:solidFill>
                <a:schemeClr val="dk1"/>
              </a:solidFill>
              <a:latin typeface="Montserrat"/>
              <a:ea typeface="Montserrat"/>
              <a:cs typeface="Montserrat"/>
              <a:sym typeface="Montserrat"/>
            </a:endParaRPr>
          </a:p>
        </p:txBody>
      </p:sp>
      <p:sp>
        <p:nvSpPr>
          <p:cNvPr id="176" name="Google Shape;176;p34"/>
          <p:cNvSpPr/>
          <p:nvPr/>
        </p:nvSpPr>
        <p:spPr>
          <a:xfrm>
            <a:off x="4636738" y="9177362"/>
            <a:ext cx="1761900" cy="4617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fr" sz="1000">
                <a:latin typeface="Montserrat"/>
                <a:ea typeface="Montserrat"/>
                <a:cs typeface="Montserrat"/>
                <a:sym typeface="Montserrat"/>
              </a:rPr>
              <a:t>Ouvrage de référence :</a:t>
            </a:r>
            <a:endParaRPr b="1" sz="1000">
              <a:latin typeface="Montserrat"/>
              <a:ea typeface="Montserrat"/>
              <a:cs typeface="Montserrat"/>
              <a:sym typeface="Montserrat"/>
            </a:endParaRPr>
          </a:p>
          <a:p>
            <a:pPr indent="0" lvl="0" marL="0" rtl="0" algn="ctr">
              <a:spcBef>
                <a:spcPts val="0"/>
              </a:spcBef>
              <a:spcAft>
                <a:spcPts val="0"/>
              </a:spcAft>
              <a:buNone/>
            </a:pPr>
            <a:r>
              <a:rPr lang="fr" sz="1000">
                <a:latin typeface="Montserrat"/>
                <a:ea typeface="Montserrat"/>
                <a:cs typeface="Montserrat"/>
                <a:sym typeface="Montserrat"/>
              </a:rPr>
              <a:t>Le bout de canapé</a:t>
            </a:r>
            <a:endParaRPr sz="1000">
              <a:latin typeface="Montserrat"/>
              <a:ea typeface="Montserrat"/>
              <a:cs typeface="Montserrat"/>
              <a:sym typeface="Montserrat"/>
            </a:endParaRPr>
          </a:p>
        </p:txBody>
      </p:sp>
      <p:sp>
        <p:nvSpPr>
          <p:cNvPr id="177" name="Google Shape;177;p34"/>
          <p:cNvSpPr txBox="1"/>
          <p:nvPr/>
        </p:nvSpPr>
        <p:spPr>
          <a:xfrm>
            <a:off x="4336288" y="7024839"/>
            <a:ext cx="2362800" cy="338700"/>
          </a:xfrm>
          <a:prstGeom prst="rect">
            <a:avLst/>
          </a:prstGeom>
          <a:noFill/>
          <a:ln>
            <a:noFill/>
          </a:ln>
        </p:spPr>
        <p:txBody>
          <a:bodyPr anchorCtr="0" anchor="t" bIns="91425" lIns="91425" spcFirstLastPara="1" rIns="91425" wrap="square" tIns="91425">
            <a:spAutoFit/>
          </a:bodyPr>
          <a:lstStyle/>
          <a:p>
            <a:pPr indent="0" lvl="0" marL="0" rtl="0" algn="ctr">
              <a:lnSpc>
                <a:spcPct val="150000"/>
              </a:lnSpc>
              <a:spcBef>
                <a:spcPts val="0"/>
              </a:spcBef>
              <a:spcAft>
                <a:spcPts val="0"/>
              </a:spcAft>
              <a:buNone/>
            </a:pPr>
            <a:r>
              <a:rPr b="1" lang="fr" sz="1000">
                <a:solidFill>
                  <a:schemeClr val="dk1"/>
                </a:solidFill>
                <a:latin typeface="Montserrat"/>
                <a:ea typeface="Montserrat"/>
                <a:cs typeface="Montserrat"/>
                <a:sym typeface="Montserrat"/>
              </a:rPr>
              <a:t>Stage </a:t>
            </a:r>
            <a:r>
              <a:rPr lang="fr" sz="1000">
                <a:solidFill>
                  <a:schemeClr val="dk1"/>
                </a:solidFill>
                <a:latin typeface="Montserrat"/>
                <a:ea typeface="Montserrat"/>
                <a:cs typeface="Montserrat"/>
                <a:sym typeface="Montserrat"/>
              </a:rPr>
              <a:t>: 27h | </a:t>
            </a:r>
            <a:r>
              <a:rPr b="1" lang="fr" sz="1000">
                <a:solidFill>
                  <a:schemeClr val="dk1"/>
                </a:solidFill>
                <a:latin typeface="Montserrat"/>
                <a:ea typeface="Montserrat"/>
                <a:cs typeface="Montserrat"/>
                <a:sym typeface="Montserrat"/>
              </a:rPr>
              <a:t>TPP </a:t>
            </a:r>
            <a:r>
              <a:rPr lang="fr" sz="1000">
                <a:solidFill>
                  <a:schemeClr val="dk1"/>
                </a:solidFill>
                <a:latin typeface="Montserrat"/>
                <a:ea typeface="Montserrat"/>
                <a:cs typeface="Montserrat"/>
                <a:sym typeface="Montserrat"/>
              </a:rPr>
              <a:t>: 50h</a:t>
            </a:r>
            <a:endParaRPr sz="1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5"/>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183" name="Google Shape;183;p35"/>
          <p:cNvGraphicFramePr/>
          <p:nvPr/>
        </p:nvGraphicFramePr>
        <p:xfrm>
          <a:off x="449997" y="1033200"/>
          <a:ext cx="3000000" cy="3000000"/>
        </p:xfrm>
        <a:graphic>
          <a:graphicData uri="http://schemas.openxmlformats.org/drawingml/2006/table">
            <a:tbl>
              <a:tblPr>
                <a:noFill/>
                <a:tableStyleId>{7CEFA591-7BF8-4F53-8BFB-3B5CF94D6E2C}</a:tableStyleId>
              </a:tblPr>
              <a:tblGrid>
                <a:gridCol w="1802650"/>
                <a:gridCol w="1884800"/>
                <a:gridCol w="1533575"/>
                <a:gridCol w="1438975"/>
              </a:tblGrid>
              <a:tr h="100000">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None/>
                      </a:pPr>
                      <a:r>
                        <a:rPr b="1" lang="fr" sz="800">
                          <a:solidFill>
                            <a:schemeClr val="dk1"/>
                          </a:solidFill>
                          <a:latin typeface="Montserrat"/>
                          <a:ea typeface="Montserrat"/>
                          <a:cs typeface="Montserrat"/>
                          <a:sym typeface="Montserrat"/>
                        </a:rPr>
                        <a:t>Recueillir la demande du commanditaire - </a:t>
                      </a:r>
                      <a:r>
                        <a:rPr b="1" lang="fr" sz="800">
                          <a:solidFill>
                            <a:srgbClr val="CC0000"/>
                          </a:solidFill>
                          <a:latin typeface="Montserrat"/>
                          <a:ea typeface="Montserrat"/>
                          <a:cs typeface="Montserrat"/>
                          <a:sym typeface="Montserrat"/>
                        </a:rPr>
                        <a:t>Évalué</a:t>
                      </a:r>
                      <a:endParaRPr b="1"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623250">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Le vocabulaire de la menuiserie et de l'ébénisterie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Lecture et </a:t>
                      </a:r>
                      <a:r>
                        <a:rPr lang="fr" sz="800">
                          <a:latin typeface="Montserrat"/>
                          <a:ea typeface="Montserrat"/>
                          <a:cs typeface="Montserrat"/>
                          <a:sym typeface="Montserrat"/>
                        </a:rPr>
                        <a:t>interprétation</a:t>
                      </a:r>
                      <a:r>
                        <a:rPr lang="fr" sz="800">
                          <a:latin typeface="Montserrat"/>
                          <a:ea typeface="Montserrat"/>
                          <a:cs typeface="Montserrat"/>
                          <a:sym typeface="Montserrat"/>
                        </a:rPr>
                        <a:t> d'une représentation 2D ou 3D</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Lecture et </a:t>
                      </a:r>
                      <a:r>
                        <a:rPr lang="fr" sz="800">
                          <a:latin typeface="Montserrat"/>
                          <a:ea typeface="Montserrat"/>
                          <a:cs typeface="Montserrat"/>
                          <a:sym typeface="Montserrat"/>
                        </a:rPr>
                        <a:t>interprétation</a:t>
                      </a:r>
                      <a:r>
                        <a:rPr lang="fr" sz="800">
                          <a:latin typeface="Montserrat"/>
                          <a:ea typeface="Montserrat"/>
                          <a:cs typeface="Montserrat"/>
                          <a:sym typeface="Montserrat"/>
                        </a:rPr>
                        <a:t> d'un texte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Prise de notes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Crayons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Calepin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Histoire des Arts</a:t>
                      </a:r>
                      <a:endParaRPr sz="6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72985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Styles antiques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Styles de Mobilier Français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Styles de Mobilier Européens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Styles de Mobilier Internationaux</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identification d'un meuble de style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Identification d'ornement décoratif</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Ouvrage spécialisé</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Iconographie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Proposer des solutions techniques</a:t>
                      </a:r>
                      <a:r>
                        <a:rPr b="1" lang="fr" sz="800">
                          <a:solidFill>
                            <a:schemeClr val="dk1"/>
                          </a:solidFill>
                          <a:latin typeface="Montserrat"/>
                          <a:ea typeface="Montserrat"/>
                          <a:cs typeface="Montserrat"/>
                          <a:sym typeface="Montserrat"/>
                        </a:rPr>
                        <a:t> - </a:t>
                      </a:r>
                      <a:r>
                        <a:rPr b="1" lang="fr" sz="800">
                          <a:solidFill>
                            <a:srgbClr val="CC0000"/>
                          </a:solidFill>
                          <a:latin typeface="Montserrat"/>
                          <a:ea typeface="Montserrat"/>
                          <a:cs typeface="Montserrat"/>
                          <a:sym typeface="Montserrat"/>
                        </a:rPr>
                        <a:t>Évalué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85825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types d'usinages et leurs moyens de mise en oeuvre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 mobilier </a:t>
                      </a:r>
                      <a:r>
                        <a:rPr lang="fr" sz="800">
                          <a:latin typeface="Montserrat"/>
                          <a:ea typeface="Montserrat"/>
                          <a:cs typeface="Montserrat"/>
                          <a:sym typeface="Montserrat"/>
                        </a:rPr>
                        <a:t>traditionnel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Etude des assemblages d'un projet</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Définition et explication du choix des outils, des techniques et des matériaux</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Calepin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Calculatrice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Crayon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Règle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Papier petits carreaux</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Représenter graphiquement le projet</a:t>
                      </a:r>
                      <a:endParaRPr sz="800">
                        <a:latin typeface="Montserrat"/>
                        <a:ea typeface="Montserrat"/>
                        <a:cs typeface="Montserrat"/>
                        <a:sym typeface="Montserrat"/>
                      </a:endParaRPr>
                    </a:p>
                  </a:txBody>
                  <a:tcPr marT="91425" marB="91425" marR="66175" marL="661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La normalisation de dessin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La perspective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vues et les coupes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Traçage manuel aux crayons et aux instruments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Mise en page d'un 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Imbrication de coupes et de vues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Croquis et esquisses en perspectives à main levé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Colorisation d'un croquis et/ou d'une esquisse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Ombrage d'un croquis et/ou d'une esquisse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Dessin à main levé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Table à dessin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Crayons 0,3 / 0,5 / 0,7</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Règle gradué, équerre 45°, équerre 30°</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Crayons de couleurs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Feutres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Fusain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Normalisation de Dessin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Maintenir l'outillage, le matériel et les machines</a:t>
                      </a:r>
                      <a:r>
                        <a:rPr b="1" lang="fr" sz="800">
                          <a:solidFill>
                            <a:schemeClr val="dk1"/>
                          </a:solidFill>
                          <a:latin typeface="Montserrat"/>
                          <a:ea typeface="Montserrat"/>
                          <a:cs typeface="Montserrat"/>
                          <a:sym typeface="Montserrat"/>
                        </a:rPr>
                        <a:t> - </a:t>
                      </a:r>
                      <a:r>
                        <a:rPr b="1" lang="fr" sz="800">
                          <a:solidFill>
                            <a:srgbClr val="CC0000"/>
                          </a:solidFill>
                          <a:latin typeface="Montserrat"/>
                          <a:ea typeface="Montserrat"/>
                          <a:cs typeface="Montserrat"/>
                          <a:sym typeface="Montserrat"/>
                        </a:rPr>
                        <a:t>Évalué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outils à main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lames de scies circulaires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L'affûtage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Affûtage d'un ciseau, </a:t>
                      </a:r>
                      <a:r>
                        <a:rPr lang="fr" sz="800">
                          <a:latin typeface="Montserrat"/>
                          <a:ea typeface="Montserrat"/>
                          <a:cs typeface="Montserrat"/>
                          <a:sym typeface="Montserrat"/>
                        </a:rPr>
                        <a:t>bédane</a:t>
                      </a:r>
                      <a:r>
                        <a:rPr lang="fr" sz="800">
                          <a:latin typeface="Montserrat"/>
                          <a:ea typeface="Montserrat"/>
                          <a:cs typeface="Montserrat"/>
                          <a:sym typeface="Montserrat"/>
                        </a:rPr>
                        <a:t>, fer de rabot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Affûtage d'un racloir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Affûtage d'une scie, scie à placage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Identification et remplacement d'un outil désaffûté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Meule / Touret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Pierres à </a:t>
                      </a:r>
                      <a:r>
                        <a:rPr lang="fr" sz="800">
                          <a:latin typeface="Montserrat"/>
                          <a:ea typeface="Montserrat"/>
                          <a:cs typeface="Montserrat"/>
                          <a:sym typeface="Montserrat"/>
                        </a:rPr>
                        <a:t>affûter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Affiloir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Lime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Tier point</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Organiser l'environnement de travail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poussières de bois et autres particules fines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gestes et postures de sécurité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Mise en place des dispositifs de sécurité individuels et collectifs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Tri et acheminement des déchets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Application des gestes et postures de sécurité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Établi</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Caisse à outils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EPI</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Fiches de sécurité machine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Affiches de prévention sécurité incendie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84" name="Google Shape;184;p35"/>
          <p:cNvSpPr txBox="1"/>
          <p:nvPr>
            <p:ph type="ctrTitle"/>
          </p:nvPr>
        </p:nvSpPr>
        <p:spPr>
          <a:xfrm>
            <a:off x="257550" y="0"/>
            <a:ext cx="7044900" cy="10332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1</a:t>
            </a:r>
            <a:endParaRPr b="0"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6"/>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190" name="Google Shape;190;p36"/>
          <p:cNvGraphicFramePr/>
          <p:nvPr/>
        </p:nvGraphicFramePr>
        <p:xfrm>
          <a:off x="449977" y="1033489"/>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7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Clr>
                          <a:schemeClr val="dk1"/>
                        </a:buClr>
                        <a:buSzPts val="1100"/>
                        <a:buFont typeface="Arial"/>
                        <a:buNone/>
                      </a:pPr>
                      <a:r>
                        <a:rPr b="1" lang="fr" sz="800">
                          <a:solidFill>
                            <a:schemeClr val="dk1"/>
                          </a:solidFill>
                          <a:latin typeface="Montserrat"/>
                          <a:ea typeface="Montserrat"/>
                          <a:cs typeface="Montserrat"/>
                          <a:sym typeface="Montserrat"/>
                        </a:rPr>
                        <a:t>Préparer, tracer et réaliser les usinages</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signes d'établissement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assemblages en bois de travers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rainures, feuillures, </a:t>
                      </a:r>
                      <a:r>
                        <a:rPr lang="fr" sz="800">
                          <a:latin typeface="Montserrat"/>
                          <a:ea typeface="Montserrat"/>
                          <a:cs typeface="Montserrat"/>
                          <a:sym typeface="Montserrat"/>
                        </a:rPr>
                        <a:t>languettes</a:t>
                      </a:r>
                      <a:r>
                        <a:rPr lang="fr" sz="800">
                          <a:latin typeface="Montserrat"/>
                          <a:ea typeface="Montserrat"/>
                          <a:cs typeface="Montserrat"/>
                          <a:sym typeface="Montserrat"/>
                        </a:rPr>
                        <a:t>, plate-bandes, mise au mollet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alaises, emboitures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outils à main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autocontrôles et le </a:t>
                      </a:r>
                      <a:r>
                        <a:rPr lang="fr" sz="800">
                          <a:latin typeface="Montserrat"/>
                          <a:ea typeface="Montserrat"/>
                          <a:cs typeface="Montserrat"/>
                          <a:sym typeface="Montserrat"/>
                        </a:rPr>
                        <a:t>contrôle</a:t>
                      </a:r>
                      <a:r>
                        <a:rPr lang="fr" sz="800">
                          <a:latin typeface="Montserrat"/>
                          <a:ea typeface="Montserrat"/>
                          <a:cs typeface="Montserrat"/>
                          <a:sym typeface="Montserrat"/>
                        </a:rPr>
                        <a:t>-qualité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outils de mesures et de contrôles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toupies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Etablissement des pièces et des assemblages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Traçage des assemblages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continu d'un profil</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de coupe d'onglet (radiale)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Lecture et </a:t>
                      </a:r>
                      <a:r>
                        <a:rPr lang="fr" sz="800">
                          <a:latin typeface="Montserrat"/>
                          <a:ea typeface="Montserrat"/>
                          <a:cs typeface="Montserrat"/>
                          <a:sym typeface="Montserrat"/>
                        </a:rPr>
                        <a:t>interprétation</a:t>
                      </a:r>
                      <a:r>
                        <a:rPr lang="fr" sz="800">
                          <a:latin typeface="Montserrat"/>
                          <a:ea typeface="Montserrat"/>
                          <a:cs typeface="Montserrat"/>
                          <a:sym typeface="Montserrat"/>
                        </a:rPr>
                        <a:t> d'un plan ou d'une fiche de taille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de queues droites ou de queues d'arondes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Identification d'un outil désaffûté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Réalisation des opérations d'autocontrôles et de contrôle-qualité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d'une entaille, mi bois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Usinage arrêté d'un profil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Pied à coulisse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Règlet / Jauge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Mètre à ruban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Equerre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Fausse équerre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Porte mine 2mm</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Trusquin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Toupie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format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ruban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Ciseaux, bédanes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cadre, scie à dos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radiale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Maillet</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Règle / Jauge de toupilleur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Préparer les surfaces et plaquer les supports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presse à plaquer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frisages géométriques simples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scotchs, bandes adhésives et bandes de masquage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Dressage des laies de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Jointage des laies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Calibrage et préparation des supports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Préparation de la table d'encollage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Préparation de la presse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Encollage du support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Affleurage de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Réalisation des opérations d'autocontrôles et de contrôle-qualité</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Réalisation de frisage simple (carré, fougère, chevron,,,)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Scie à format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Presse hydraulique </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Chassis mécanique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Papier gommé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Spatule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Bande de masquage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Ponceuse orbitale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Monter l'ouvrage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méthodologies de montages et de collages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moyens de contrôle de l'ouvrage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outils de serrage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Dégauchissage de la zone de montage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Dosage et application de la colle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Serrage, collage et/ou chevillage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Anticipation de la finition de l'ouvrage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Réalisation des opérations d'autocontrôles et de contrôle-qualité</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Identification et ajustage des </a:t>
                      </a:r>
                      <a:r>
                        <a:rPr lang="fr" sz="800">
                          <a:latin typeface="Montserrat"/>
                          <a:ea typeface="Montserrat"/>
                          <a:cs typeface="Montserrat"/>
                          <a:sym typeface="Montserrat"/>
                        </a:rPr>
                        <a:t>défauts</a:t>
                      </a:r>
                      <a:r>
                        <a:rPr lang="fr" sz="800">
                          <a:latin typeface="Montserrat"/>
                          <a:ea typeface="Montserrat"/>
                          <a:cs typeface="Montserrat"/>
                          <a:sym typeface="Montserrat"/>
                        </a:rPr>
                        <a:t> des assemblages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Matériel et consommable de ponçage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Pinceau</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Chiffon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Serre-joints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Colle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Marteau, Maillet, Calles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Mètre à ruban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Racloir à colle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Cales de serrage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91" name="Google Shape;191;p36"/>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1</a:t>
            </a:r>
            <a:endParaRPr b="0" sz="1100"/>
          </a:p>
        </p:txBody>
      </p:sp>
      <p:sp>
        <p:nvSpPr>
          <p:cNvPr id="192" name="Google Shape;192;p36"/>
          <p:cNvSpPr txBox="1"/>
          <p:nvPr>
            <p:ph type="ctrTitle"/>
          </p:nvPr>
        </p:nvSpPr>
        <p:spPr>
          <a:xfrm>
            <a:off x="257525" y="815700"/>
            <a:ext cx="7044900" cy="217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(suite)</a:t>
            </a:r>
            <a:endParaRPr b="0" sz="11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37"/>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198" name="Google Shape;198;p37"/>
          <p:cNvGraphicFramePr/>
          <p:nvPr/>
        </p:nvGraphicFramePr>
        <p:xfrm>
          <a:off x="449977" y="1033200"/>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7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None/>
                      </a:pPr>
                      <a:r>
                        <a:rPr b="1" lang="fr" sz="800">
                          <a:solidFill>
                            <a:schemeClr val="dk1"/>
                          </a:solidFill>
                          <a:latin typeface="Montserrat"/>
                          <a:ea typeface="Montserrat"/>
                          <a:cs typeface="Montserrat"/>
                          <a:sym typeface="Montserrat"/>
                        </a:rPr>
                        <a:t>Préparer et assurer la finition de l'ouvrage</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0"/>
                        </a:spcAft>
                        <a:buNone/>
                      </a:pPr>
                      <a:r>
                        <a:rPr lang="fr" sz="800">
                          <a:latin typeface="Montserrat"/>
                          <a:ea typeface="Montserrat"/>
                          <a:cs typeface="Montserrat"/>
                          <a:sym typeface="Montserrat"/>
                        </a:rPr>
                        <a:t>Les machines et outils de ponçage et </a:t>
                      </a:r>
                      <a:r>
                        <a:rPr lang="fr" sz="800">
                          <a:latin typeface="Montserrat"/>
                          <a:ea typeface="Montserrat"/>
                          <a:cs typeface="Montserrat"/>
                          <a:sym typeface="Montserrat"/>
                        </a:rPr>
                        <a:t>d'égrenage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Les consommables de ponçage et </a:t>
                      </a:r>
                      <a:r>
                        <a:rPr lang="fr" sz="800">
                          <a:latin typeface="Montserrat"/>
                          <a:ea typeface="Montserrat"/>
                          <a:cs typeface="Montserrat"/>
                          <a:sym typeface="Montserrat"/>
                        </a:rPr>
                        <a:t>d'égrenage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Ponçage à la main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Ponçage mécanique d'un plat</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Finition au racloir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Calibrage et surfaçage d'une pièce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Affleurage d'une pièce de massif avec un panneau (plaqué ou non)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Ponceuse orbitale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Racloir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Cale à poncer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Papier de verre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Bandes de masquage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Pinceau</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Chiffon</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Alcool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Équiper l'ouvrage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Analyse et montage de quincailleries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Mise en jeu et réglage d'une quincaillerie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Visseuse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Visserie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Tournevis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Mèches / Forets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Archiver, classer les pièces constituantes d'un projet</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500"/>
                        </a:spcAft>
                        <a:buNone/>
                      </a:pPr>
                      <a:r>
                        <a:rPr lang="fr" sz="800">
                          <a:latin typeface="Montserrat"/>
                          <a:ea typeface="Montserrat"/>
                          <a:cs typeface="Montserrat"/>
                          <a:sym typeface="Montserrat"/>
                        </a:rPr>
                        <a:t>Les outils de gestions de donnés numériques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Archivage de documents techniques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Utilisation d'un Drive ou d'un Cloud</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Classeur / </a:t>
                      </a:r>
                      <a:r>
                        <a:rPr lang="fr" sz="800">
                          <a:latin typeface="Montserrat"/>
                          <a:ea typeface="Montserrat"/>
                          <a:cs typeface="Montserrat"/>
                          <a:sym typeface="Montserrat"/>
                        </a:rPr>
                        <a:t>Portfolio</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Ordinateur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199" name="Google Shape;199;p37"/>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1</a:t>
            </a:r>
            <a:endParaRPr b="0" sz="1100"/>
          </a:p>
        </p:txBody>
      </p:sp>
      <p:sp>
        <p:nvSpPr>
          <p:cNvPr id="200" name="Google Shape;200;p37"/>
          <p:cNvSpPr txBox="1"/>
          <p:nvPr>
            <p:ph type="ctrTitle"/>
          </p:nvPr>
        </p:nvSpPr>
        <p:spPr>
          <a:xfrm>
            <a:off x="257525" y="815700"/>
            <a:ext cx="7044900" cy="190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(Fin)</a:t>
            </a:r>
            <a:endParaRPr b="0" sz="11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8"/>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06" name="Google Shape;206;p38"/>
          <p:cNvGraphicFramePr/>
          <p:nvPr/>
        </p:nvGraphicFramePr>
        <p:xfrm>
          <a:off x="449972" y="1033200"/>
          <a:ext cx="3000000" cy="3000000"/>
        </p:xfrm>
        <a:graphic>
          <a:graphicData uri="http://schemas.openxmlformats.org/drawingml/2006/table">
            <a:tbl>
              <a:tblPr>
                <a:noFill/>
                <a:tableStyleId>{7CEFA591-7BF8-4F53-8BFB-3B5CF94D6E2C}</a:tableStyleId>
              </a:tblPr>
              <a:tblGrid>
                <a:gridCol w="1802650"/>
                <a:gridCol w="1884800"/>
                <a:gridCol w="1533575"/>
                <a:gridCol w="1438975"/>
              </a:tblGrid>
              <a:tr h="100000">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None/>
                      </a:pPr>
                      <a:r>
                        <a:rPr b="1" lang="fr" sz="800">
                          <a:solidFill>
                            <a:schemeClr val="dk1"/>
                          </a:solidFill>
                          <a:latin typeface="Montserrat"/>
                          <a:ea typeface="Montserrat"/>
                          <a:cs typeface="Montserrat"/>
                          <a:sym typeface="Montserrat"/>
                        </a:rPr>
                        <a:t>Recueillir la demande du commanditaire</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1099250">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Lecture et interprétation d'une représentation 2D ou 3D</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Lecture et interprétation d'un texte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Prise de notes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Crayons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Calepin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Histoire des Arts</a:t>
                      </a:r>
                      <a:endParaRPr sz="6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1175175">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Styles antiques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Styles de Mobilier Français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Styles de Mobilier Européens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Styles de Mobilier Internationaux</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identification d'un meuble de style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Identification d'ornement décoratif</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Ouvrage spécialisé</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Iconographie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Diagnostiquer les besoins du commanditaire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86025">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Les méthodes de chiffrage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Calcul d'un prix au déboursé</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Calculatrice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Dossier de fabrication</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Prix fournisseur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3425">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Proposer des solutions techniques</a:t>
                      </a:r>
                      <a:endParaRPr sz="800">
                        <a:latin typeface="Montserrat"/>
                        <a:ea typeface="Montserrat"/>
                        <a:cs typeface="Montserrat"/>
                        <a:sym typeface="Montserrat"/>
                      </a:endParaRPr>
                    </a:p>
                  </a:txBody>
                  <a:tcPr marT="91425" marB="91425" marR="66175" marL="661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1758225">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panneaux dérivés du bois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différentes essences de bois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propriétés du bois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colles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Etude des assemblages d'un projet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Définition et explication du choix des outils, des techniques et des matériaux</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Identification des </a:t>
                      </a:r>
                      <a:r>
                        <a:rPr lang="fr" sz="800">
                          <a:latin typeface="Montserrat"/>
                          <a:ea typeface="Montserrat"/>
                          <a:cs typeface="Montserrat"/>
                          <a:sym typeface="Montserrat"/>
                        </a:rPr>
                        <a:t>contraintes</a:t>
                      </a:r>
                      <a:r>
                        <a:rPr lang="fr" sz="800">
                          <a:latin typeface="Montserrat"/>
                          <a:ea typeface="Montserrat"/>
                          <a:cs typeface="Montserrat"/>
                          <a:sym typeface="Montserrat"/>
                        </a:rPr>
                        <a:t> lié au cahier des charges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Harmonisation et optimisation des usinages et des assemblages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Calculatrice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Crayon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Règle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Papier petits carreaux</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Représenter graphiquement le projet</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68875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La normalisation de dessin</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La géométrie plane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Traçage manuel aux crayons et aux instruments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Croquis et esquisses en perspectives à main levé</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Mise en page d'un plan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Colorisation d'un croquis et/ou d'une esquisse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Ombrage d'un croquis et/ou d'une esquisse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Dessin à main levé</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Imbrication de coupes et de vues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Table à dessin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Crayons 0,3 / 0,5 / 0,7</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Règle gradué, équerre 45°, équerre 30°</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Crayons de couleurs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Feutres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Fusain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Étude technique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Normalisation de Dessin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07" name="Google Shape;207;p38"/>
          <p:cNvSpPr txBox="1"/>
          <p:nvPr>
            <p:ph type="ctrTitle"/>
          </p:nvPr>
        </p:nvSpPr>
        <p:spPr>
          <a:xfrm>
            <a:off x="257550" y="0"/>
            <a:ext cx="7044900" cy="10332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2</a:t>
            </a:r>
            <a:endParaRPr b="0" sz="11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39"/>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13" name="Google Shape;213;p39"/>
          <p:cNvGraphicFramePr/>
          <p:nvPr/>
        </p:nvGraphicFramePr>
        <p:xfrm>
          <a:off x="449977" y="1033489"/>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0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Clr>
                          <a:schemeClr val="dk1"/>
                        </a:buClr>
                        <a:buSzPts val="1100"/>
                        <a:buFont typeface="Arial"/>
                        <a:buNone/>
                      </a:pPr>
                      <a:r>
                        <a:rPr b="1" lang="fr" sz="800">
                          <a:solidFill>
                            <a:schemeClr val="dk1"/>
                          </a:solidFill>
                          <a:latin typeface="Montserrat"/>
                          <a:ea typeface="Montserrat"/>
                          <a:cs typeface="Montserrat"/>
                          <a:sym typeface="Montserrat"/>
                        </a:rPr>
                        <a:t>Préparer la fabrication</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L'analyse de fabrication, la gamme d'usinage, le contrat de phase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La nomenclature, la fiche de débit et la fiche de quincaillerie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types d'usinages et leurs moyens de mise en oeuvre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Lecture et </a:t>
                      </a:r>
                      <a:r>
                        <a:rPr lang="fr" sz="800">
                          <a:latin typeface="Montserrat"/>
                          <a:ea typeface="Montserrat"/>
                          <a:cs typeface="Montserrat"/>
                          <a:sym typeface="Montserrat"/>
                        </a:rPr>
                        <a:t>interprétation</a:t>
                      </a:r>
                      <a:r>
                        <a:rPr lang="fr" sz="800">
                          <a:latin typeface="Montserrat"/>
                          <a:ea typeface="Montserrat"/>
                          <a:cs typeface="Montserrat"/>
                          <a:sym typeface="Montserrat"/>
                        </a:rPr>
                        <a:t> d'un 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Description et organisation des étapes de fabrication et/ou de pose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Optimisation d'un débit de panneaux</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Etablissement d'une feuille de débit, quantitatif matière et quincailleries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Etablissement d'une analyse de fabrication, gamme d'usinage ou </a:t>
                      </a:r>
                      <a:r>
                        <a:rPr lang="fr" sz="800">
                          <a:latin typeface="Montserrat"/>
                          <a:ea typeface="Montserrat"/>
                          <a:cs typeface="Montserrat"/>
                          <a:sym typeface="Montserrat"/>
                        </a:rPr>
                        <a:t>contrat</a:t>
                      </a:r>
                      <a:r>
                        <a:rPr lang="fr" sz="800">
                          <a:latin typeface="Montserrat"/>
                          <a:ea typeface="Montserrat"/>
                          <a:cs typeface="Montserrat"/>
                          <a:sym typeface="Montserrat"/>
                        </a:rPr>
                        <a:t> de phase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Crayon 4 couleurs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Plans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Maquette 3D</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Étude technique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Maintenir l'outillage, le matériel et les machines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machines-outils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outils de toupies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lames de scie à ruban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Affûtage d'un ciseau, </a:t>
                      </a:r>
                      <a:r>
                        <a:rPr lang="fr" sz="800">
                          <a:latin typeface="Montserrat"/>
                          <a:ea typeface="Montserrat"/>
                          <a:cs typeface="Montserrat"/>
                          <a:sym typeface="Montserrat"/>
                        </a:rPr>
                        <a:t>bédane</a:t>
                      </a:r>
                      <a:r>
                        <a:rPr lang="fr" sz="800">
                          <a:latin typeface="Montserrat"/>
                          <a:ea typeface="Montserrat"/>
                          <a:cs typeface="Montserrat"/>
                          <a:sym typeface="Montserrat"/>
                        </a:rPr>
                        <a:t>, fer de rabot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Affûtage d'un racloir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Affûtage d'une scie, scie à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Identification et remplacement d'un outil désaffûté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Désencrassage d'un outil</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Changement des pastilles d'un outil mécanique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Meule / Touret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Pierres à </a:t>
                      </a:r>
                      <a:r>
                        <a:rPr lang="fr" sz="800">
                          <a:latin typeface="Montserrat"/>
                          <a:ea typeface="Montserrat"/>
                          <a:cs typeface="Montserrat"/>
                          <a:sym typeface="Montserrat"/>
                        </a:rPr>
                        <a:t>affûter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Affiloir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Lime / </a:t>
                      </a:r>
                      <a:r>
                        <a:rPr lang="fr" sz="800">
                          <a:solidFill>
                            <a:schemeClr val="dk1"/>
                          </a:solidFill>
                          <a:latin typeface="Montserrat"/>
                          <a:ea typeface="Montserrat"/>
                          <a:cs typeface="Montserrat"/>
                          <a:sym typeface="Montserrat"/>
                        </a:rPr>
                        <a:t>Tier point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Dégrippant / Lubrifiant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Jeux de </a:t>
                      </a:r>
                      <a:r>
                        <a:rPr lang="fr" sz="800">
                          <a:latin typeface="Montserrat"/>
                          <a:ea typeface="Montserrat"/>
                          <a:cs typeface="Montserrat"/>
                          <a:sym typeface="Montserrat"/>
                        </a:rPr>
                        <a:t>clés</a:t>
                      </a:r>
                      <a:r>
                        <a:rPr lang="fr" sz="800">
                          <a:latin typeface="Montserrat"/>
                          <a:ea typeface="Montserrat"/>
                          <a:cs typeface="Montserrat"/>
                          <a:sym typeface="Montserrat"/>
                        </a:rPr>
                        <a:t> </a:t>
                      </a:r>
                      <a:r>
                        <a:rPr lang="fr" sz="800">
                          <a:latin typeface="Montserrat"/>
                          <a:ea typeface="Montserrat"/>
                          <a:cs typeface="Montserrat"/>
                          <a:sym typeface="Montserrat"/>
                        </a:rPr>
                        <a:t>allen</a:t>
                      </a:r>
                      <a:r>
                        <a:rPr lang="fr" sz="800">
                          <a:latin typeface="Montserrat"/>
                          <a:ea typeface="Montserrat"/>
                          <a:cs typeface="Montserrat"/>
                          <a:sym typeface="Montserrat"/>
                        </a:rPr>
                        <a:t> / BTR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Jeu de clefs Torx</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Jeux de tournevis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latin typeface="Montserrat"/>
                          <a:ea typeface="Montserrat"/>
                          <a:cs typeface="Montserrat"/>
                          <a:sym typeface="Montserrat"/>
                        </a:rPr>
                        <a:t>Carnet d'entretien des machines et outils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Organiser l'environnement de travail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dispositions logique des zones de travail</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normes de marquages au sol</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zones de circulations des personnes et des biens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Aménagement et organisation de postes de travail physiques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Mise en place des dispositifs de sécurité individuels et collectifs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Recensement et référencement du matériel et des outils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Application des gestes et postures de sécurité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Tri et acheminement des déchets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Communication et gestion de l'occupation du matériel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Tableaux Velleda</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Établi</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Chariots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Caisse à outils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EPI</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Fiches de sécurité machine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Affiches de prévention sécurité incendie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Affiches de prévention geste et posture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14" name="Google Shape;214;p39"/>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2</a:t>
            </a:r>
            <a:endParaRPr b="0" sz="1100"/>
          </a:p>
        </p:txBody>
      </p:sp>
      <p:sp>
        <p:nvSpPr>
          <p:cNvPr id="215" name="Google Shape;215;p39"/>
          <p:cNvSpPr txBox="1"/>
          <p:nvPr>
            <p:ph type="ctrTitle"/>
          </p:nvPr>
        </p:nvSpPr>
        <p:spPr>
          <a:xfrm>
            <a:off x="257525" y="815700"/>
            <a:ext cx="7044900" cy="217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(suite)</a:t>
            </a:r>
            <a:endParaRPr b="0" sz="11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40"/>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21" name="Google Shape;221;p40"/>
          <p:cNvGraphicFramePr/>
          <p:nvPr/>
        </p:nvGraphicFramePr>
        <p:xfrm>
          <a:off x="449977" y="1033489"/>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0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Préparer, tracer et réaliser les usinages</a:t>
                      </a:r>
                      <a:r>
                        <a:rPr b="1" lang="fr" sz="800">
                          <a:solidFill>
                            <a:schemeClr val="dk1"/>
                          </a:solidFill>
                          <a:latin typeface="Montserrat"/>
                          <a:ea typeface="Montserrat"/>
                          <a:cs typeface="Montserrat"/>
                          <a:sym typeface="Montserrat"/>
                        </a:rPr>
                        <a:t> - </a:t>
                      </a:r>
                      <a:r>
                        <a:rPr b="1" lang="fr" sz="800">
                          <a:solidFill>
                            <a:srgbClr val="CC0000"/>
                          </a:solidFill>
                          <a:latin typeface="Montserrat"/>
                          <a:ea typeface="Montserrat"/>
                          <a:cs typeface="Montserrat"/>
                          <a:sym typeface="Montserrat"/>
                        </a:rPr>
                        <a:t>Évalué</a:t>
                      </a:r>
                      <a:endParaRPr sz="800">
                        <a:latin typeface="Montserrat"/>
                        <a:ea typeface="Montserrat"/>
                        <a:cs typeface="Montserrat"/>
                        <a:sym typeface="Montserrat"/>
                      </a:endParaRPr>
                    </a:p>
                  </a:txBody>
                  <a:tcPr marT="91425" marB="91425" marR="66175" marL="661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assemblages en bois de fil</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assemblages en bois de bout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defonceuses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scies à ruban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Etablissement des pièces et des assemblages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Traçage des assemblages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d'une entaille, mi bois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continu d'un profil</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de coupe d'onglet (longitudinale)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de coupe d'onglet (radiale)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d'un lamello, domino, tourillon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Identification d'un outil désaffuté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Réalisation des opérations d'autocontrôles et de contrôle-qualité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de queues droites ou de queues d'arondes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d'un défonçage droit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Usinage d'un défonçage arrêté</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Toupie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Défonceuse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format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ruban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radiale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Ciseaux, bédanes / Maillet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cadre, scie à dos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Pied à coulisse / </a:t>
                      </a:r>
                      <a:r>
                        <a:rPr lang="fr" sz="800">
                          <a:latin typeface="Montserrat"/>
                          <a:ea typeface="Montserrat"/>
                          <a:cs typeface="Montserrat"/>
                          <a:sym typeface="Montserrat"/>
                        </a:rPr>
                        <a:t>Réglet</a:t>
                      </a:r>
                      <a:r>
                        <a:rPr lang="fr" sz="800">
                          <a:latin typeface="Montserrat"/>
                          <a:ea typeface="Montserrat"/>
                          <a:cs typeface="Montserrat"/>
                          <a:sym typeface="Montserrat"/>
                        </a:rPr>
                        <a:t> / Jauge / Mètre à ruban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Règle / Jauge de toupilleur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Equerre / Fausse équerre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Porte mine 2mm</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Trusquin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Préparer les surfaces et plaquer les supports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Les types de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colles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Les affleureuses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Les frisages géométriques simples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Dressage des laies de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Jointage des laies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Calibrage et préparation des supports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Préparation de la table d'encollage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Préparation de la presse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Encollage du support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Affleurages de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Réalisation des opérations d'autocontrôles et de contrôle-qualité</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Réalisation de soleil, éventail</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Scie à format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Presse hydraulique </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Chassis mécanique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Scie à placage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Papier gommé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Spatule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Bande de masquage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Ponceuse orbitale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Monter l'ouvrage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500"/>
                        </a:spcAft>
                        <a:buNone/>
                      </a:pPr>
                      <a:r>
                        <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Dégauchissage de la zone de montage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Dosage et application de la colle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Serrage, collage et/ou chevillage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Anticipation de la finition de l'ouvrage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Réalisation des opérations d'autocontrôles et de contrôle-qualité</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Identification et ajustage des </a:t>
                      </a:r>
                      <a:r>
                        <a:rPr lang="fr" sz="800">
                          <a:latin typeface="Montserrat"/>
                          <a:ea typeface="Montserrat"/>
                          <a:cs typeface="Montserrat"/>
                          <a:sym typeface="Montserrat"/>
                        </a:rPr>
                        <a:t>défauts</a:t>
                      </a:r>
                      <a:r>
                        <a:rPr lang="fr" sz="800">
                          <a:latin typeface="Montserrat"/>
                          <a:ea typeface="Montserrat"/>
                          <a:cs typeface="Montserrat"/>
                          <a:sym typeface="Montserrat"/>
                        </a:rPr>
                        <a:t> des assemblages</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Montage d'un ouvrage assemblé à coupes d'onglets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Matériel et consommable de ponçage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Pinceau / Colle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Chiffon / Racloir à colle</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Dormants / Serre-joints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Tréteaux</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Marteau, Maillet, Calles</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Réglet</a:t>
                      </a:r>
                      <a:r>
                        <a:rPr lang="fr" sz="800">
                          <a:latin typeface="Montserrat"/>
                          <a:ea typeface="Montserrat"/>
                          <a:cs typeface="Montserrat"/>
                          <a:sym typeface="Montserrat"/>
                        </a:rPr>
                        <a:t> / Jauge / Mètre à ruban</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Cales de serrage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22" name="Google Shape;222;p40"/>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2</a:t>
            </a:r>
            <a:endParaRPr b="0" sz="1100"/>
          </a:p>
        </p:txBody>
      </p:sp>
      <p:sp>
        <p:nvSpPr>
          <p:cNvPr id="223" name="Google Shape;223;p40"/>
          <p:cNvSpPr txBox="1"/>
          <p:nvPr>
            <p:ph type="ctrTitle"/>
          </p:nvPr>
        </p:nvSpPr>
        <p:spPr>
          <a:xfrm>
            <a:off x="257525" y="815700"/>
            <a:ext cx="7044900" cy="217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(suite)</a:t>
            </a:r>
            <a:endParaRPr b="0" sz="11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1"/>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29" name="Google Shape;229;p41"/>
          <p:cNvGraphicFramePr/>
          <p:nvPr/>
        </p:nvGraphicFramePr>
        <p:xfrm>
          <a:off x="449977" y="1033200"/>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7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None/>
                      </a:pPr>
                      <a:r>
                        <a:rPr b="1" lang="fr" sz="800">
                          <a:solidFill>
                            <a:schemeClr val="dk1"/>
                          </a:solidFill>
                          <a:latin typeface="Montserrat"/>
                          <a:ea typeface="Montserrat"/>
                          <a:cs typeface="Montserrat"/>
                          <a:sym typeface="Montserrat"/>
                        </a:rPr>
                        <a:t>Préparer et assurer la finition de l'ouvrage</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0"/>
                        </a:spcAft>
                        <a:buNone/>
                      </a:pPr>
                      <a:r>
                        <a:rPr lang="fr" sz="800">
                          <a:latin typeface="Montserrat"/>
                          <a:ea typeface="Montserrat"/>
                          <a:cs typeface="Montserrat"/>
                          <a:sym typeface="Montserrat"/>
                        </a:rPr>
                        <a:t>Les outils d'applications de finition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Les vernis, huiles et cires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Les laques, teintes et patines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Les pistolets pneumatiques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Les produits de nettoyage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Ponçage à la main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Ponçage mécanique d'un plat</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Finition au racloir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Mouillage du bois, relavage des pores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Application d'une teinte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Application d'une huile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Application d'un vernis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Egrenage manuel et mécanique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Affleurage de deux pièces de massif entre elles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Ponceuse orbitale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Pistolet à vernis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Pinceau</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Chiffon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Spray mélange Eau-Alcool</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Bandes de masquage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Racloir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Cale à poncer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Papier de verre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Cabine à vernis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Notice des produits de finition</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Echantillon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Archiver, classer les pièces constituantes d'un projet</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500"/>
                        </a:spcAft>
                        <a:buNone/>
                      </a:pPr>
                      <a:r>
                        <a:rPr lang="fr" sz="800">
                          <a:latin typeface="Montserrat"/>
                          <a:ea typeface="Montserrat"/>
                          <a:cs typeface="Montserrat"/>
                          <a:sym typeface="Montserrat"/>
                        </a:rPr>
                        <a:t>Les outils de gestions de donnés numériques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Archivage de documents techniques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Utilisation d'un Drive ou d'un Cloud</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Classeur / </a:t>
                      </a:r>
                      <a:r>
                        <a:rPr lang="fr" sz="800">
                          <a:latin typeface="Montserrat"/>
                          <a:ea typeface="Montserrat"/>
                          <a:cs typeface="Montserrat"/>
                          <a:sym typeface="Montserrat"/>
                        </a:rPr>
                        <a:t>Portfolio</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Ordinateur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30" name="Google Shape;230;p41"/>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2</a:t>
            </a:r>
            <a:endParaRPr sz="1800"/>
          </a:p>
        </p:txBody>
      </p:sp>
      <p:sp>
        <p:nvSpPr>
          <p:cNvPr id="231" name="Google Shape;231;p41"/>
          <p:cNvSpPr txBox="1"/>
          <p:nvPr>
            <p:ph type="ctrTitle"/>
          </p:nvPr>
        </p:nvSpPr>
        <p:spPr>
          <a:xfrm>
            <a:off x="257525" y="815700"/>
            <a:ext cx="7044900" cy="190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(Fin)</a:t>
            </a:r>
            <a:endParaRPr b="0"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2"/>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37" name="Google Shape;237;p42"/>
          <p:cNvGraphicFramePr/>
          <p:nvPr/>
        </p:nvGraphicFramePr>
        <p:xfrm>
          <a:off x="449972" y="1033200"/>
          <a:ext cx="3000000" cy="3000000"/>
        </p:xfrm>
        <a:graphic>
          <a:graphicData uri="http://schemas.openxmlformats.org/drawingml/2006/table">
            <a:tbl>
              <a:tblPr>
                <a:noFill/>
                <a:tableStyleId>{7CEFA591-7BF8-4F53-8BFB-3B5CF94D6E2C}</a:tableStyleId>
              </a:tblPr>
              <a:tblGrid>
                <a:gridCol w="1802650"/>
                <a:gridCol w="1884800"/>
                <a:gridCol w="1533575"/>
                <a:gridCol w="1438975"/>
              </a:tblGrid>
              <a:tr h="100000">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None/>
                      </a:pPr>
                      <a:r>
                        <a:rPr b="1" lang="fr" sz="800">
                          <a:solidFill>
                            <a:schemeClr val="dk1"/>
                          </a:solidFill>
                          <a:latin typeface="Montserrat"/>
                          <a:ea typeface="Montserrat"/>
                          <a:cs typeface="Montserrat"/>
                          <a:sym typeface="Montserrat"/>
                        </a:rPr>
                        <a:t>Recueillir la demande du commanditaire</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1099250">
                <a:tc>
                  <a:txBody>
                    <a:bodyPr/>
                    <a:lstStyle/>
                    <a:p>
                      <a:pPr indent="0" lvl="0" marL="0" rtl="0" algn="l">
                        <a:lnSpc>
                          <a:spcPct val="100000"/>
                        </a:lnSpc>
                        <a:spcBef>
                          <a:spcPts val="0"/>
                        </a:spcBef>
                        <a:spcAft>
                          <a:spcPts val="500"/>
                        </a:spcAft>
                        <a:buNone/>
                      </a:pPr>
                      <a:r>
                        <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Lecture et interprétation d'une représentation 2D ou 3D</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Lecture et interprétation d'un texte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Prise de notes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Crayons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Calepin</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Histoire des Arts</a:t>
                      </a:r>
                      <a:endParaRPr sz="6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1175175">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Les Styles antiques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Les Styles de Mobilier Français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Les Styles de Mobilier Européens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Les Styles de Mobilier Internationaux</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identification d'un meuble de style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Identification d'ornement décoratif</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Ouvrage spécialisé</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Iconographie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Diagnostiquer les besoins du commanditaire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86025">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Les méthodes de chiffrage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Calcul d'un prix au déboursé</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Calculatrice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solidFill>
                            <a:schemeClr val="dk1"/>
                          </a:solidFill>
                          <a:latin typeface="Montserrat"/>
                          <a:ea typeface="Montserrat"/>
                          <a:cs typeface="Montserrat"/>
                          <a:sym typeface="Montserrat"/>
                        </a:rPr>
                        <a:t>Dossier de fabrication</a:t>
                      </a:r>
                      <a:endParaRPr sz="800">
                        <a:solidFill>
                          <a:schemeClr val="dk1"/>
                        </a:solidFill>
                        <a:latin typeface="Montserrat"/>
                        <a:ea typeface="Montserrat"/>
                        <a:cs typeface="Montserrat"/>
                        <a:sym typeface="Montserrat"/>
                      </a:endParaRPr>
                    </a:p>
                    <a:p>
                      <a:pPr indent="0" lvl="0" marL="0" rtl="0" algn="l">
                        <a:spcBef>
                          <a:spcPts val="500"/>
                        </a:spcBef>
                        <a:spcAft>
                          <a:spcPts val="500"/>
                        </a:spcAft>
                        <a:buNone/>
                      </a:pPr>
                      <a:r>
                        <a:rPr lang="fr" sz="800">
                          <a:solidFill>
                            <a:schemeClr val="dk1"/>
                          </a:solidFill>
                          <a:latin typeface="Montserrat"/>
                          <a:ea typeface="Montserrat"/>
                          <a:cs typeface="Montserrat"/>
                          <a:sym typeface="Montserrat"/>
                        </a:rPr>
                        <a:t>Prix fournisseur</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73425">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Proposer des solutions techniques</a:t>
                      </a:r>
                      <a:endParaRPr sz="800">
                        <a:solidFill>
                          <a:schemeClr val="dk1"/>
                        </a:solidFill>
                        <a:latin typeface="Montserrat"/>
                        <a:ea typeface="Montserrat"/>
                        <a:cs typeface="Montserrat"/>
                        <a:sym typeface="Montserrat"/>
                      </a:endParaRPr>
                    </a:p>
                  </a:txBody>
                  <a:tcPr marT="91425" marB="91425" marR="66175" marL="661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1758225">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Les tiroirs traditionnels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Les types d'usinages et leurs moyens de mise en oeuvre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Les familles de quincailleries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Etude des assemblages d'un projet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Définition et explication du choix des outils, des techniques et des matériaux</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Identification des </a:t>
                      </a:r>
                      <a:r>
                        <a:rPr lang="fr" sz="800">
                          <a:solidFill>
                            <a:schemeClr val="dk1"/>
                          </a:solidFill>
                          <a:latin typeface="Montserrat"/>
                          <a:ea typeface="Montserrat"/>
                          <a:cs typeface="Montserrat"/>
                          <a:sym typeface="Montserrat"/>
                        </a:rPr>
                        <a:t>contraintes</a:t>
                      </a:r>
                      <a:r>
                        <a:rPr lang="fr" sz="800">
                          <a:solidFill>
                            <a:schemeClr val="dk1"/>
                          </a:solidFill>
                          <a:latin typeface="Montserrat"/>
                          <a:ea typeface="Montserrat"/>
                          <a:cs typeface="Montserrat"/>
                          <a:sym typeface="Montserrat"/>
                        </a:rPr>
                        <a:t> lié au cahier des charges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Harmonisation et optimisation des usinages et des assemblages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Calculatrice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Crayon</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Règle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Papier petits carreaux</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Descriptif d'ouvrage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Représenter graphiquement le projet</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688750">
                <a:tc>
                  <a:txBody>
                    <a:bodyPr/>
                    <a:lstStyle/>
                    <a:p>
                      <a:pPr indent="0" lvl="0" marL="0" rtl="0" algn="l">
                        <a:lnSpc>
                          <a:spcPct val="100000"/>
                        </a:lnSpc>
                        <a:spcBef>
                          <a:spcPts val="0"/>
                        </a:spcBef>
                        <a:spcAft>
                          <a:spcPts val="500"/>
                        </a:spcAft>
                        <a:buNone/>
                      </a:pPr>
                      <a:r>
                        <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solidFill>
                            <a:schemeClr val="dk1"/>
                          </a:solidFill>
                          <a:latin typeface="Montserrat"/>
                          <a:ea typeface="Montserrat"/>
                          <a:cs typeface="Montserrat"/>
                          <a:sym typeface="Montserrat"/>
                        </a:rPr>
                        <a:t>Traçage manuel aux crayons et aux instruments</a:t>
                      </a:r>
                      <a:endParaRPr sz="800">
                        <a:solidFill>
                          <a:schemeClr val="dk1"/>
                        </a:solidFill>
                        <a:latin typeface="Montserrat"/>
                        <a:ea typeface="Montserrat"/>
                        <a:cs typeface="Montserrat"/>
                        <a:sym typeface="Montserrat"/>
                      </a:endParaRPr>
                    </a:p>
                    <a:p>
                      <a:pPr indent="0" lvl="0" marL="0" rtl="0" algn="l">
                        <a:spcBef>
                          <a:spcPts val="500"/>
                        </a:spcBef>
                        <a:spcAft>
                          <a:spcPts val="0"/>
                        </a:spcAft>
                        <a:buNone/>
                      </a:pPr>
                      <a:r>
                        <a:rPr lang="fr" sz="800">
                          <a:solidFill>
                            <a:schemeClr val="dk1"/>
                          </a:solidFill>
                          <a:latin typeface="Montserrat"/>
                          <a:ea typeface="Montserrat"/>
                          <a:cs typeface="Montserrat"/>
                          <a:sym typeface="Montserrat"/>
                        </a:rPr>
                        <a:t>Croquis et esquisses en perspectives à main levé</a:t>
                      </a:r>
                      <a:endParaRPr sz="800">
                        <a:solidFill>
                          <a:schemeClr val="dk1"/>
                        </a:solidFill>
                        <a:latin typeface="Montserrat"/>
                        <a:ea typeface="Montserrat"/>
                        <a:cs typeface="Montserrat"/>
                        <a:sym typeface="Montserrat"/>
                      </a:endParaRPr>
                    </a:p>
                    <a:p>
                      <a:pPr indent="0" lvl="0" marL="0" rtl="0" algn="l">
                        <a:spcBef>
                          <a:spcPts val="500"/>
                        </a:spcBef>
                        <a:spcAft>
                          <a:spcPts val="0"/>
                        </a:spcAft>
                        <a:buNone/>
                      </a:pPr>
                      <a:r>
                        <a:rPr lang="fr" sz="800">
                          <a:solidFill>
                            <a:schemeClr val="dk1"/>
                          </a:solidFill>
                          <a:latin typeface="Montserrat"/>
                          <a:ea typeface="Montserrat"/>
                          <a:cs typeface="Montserrat"/>
                          <a:sym typeface="Montserrat"/>
                        </a:rPr>
                        <a:t>Mise en page d'un plan</a:t>
                      </a:r>
                      <a:endParaRPr sz="800">
                        <a:solidFill>
                          <a:schemeClr val="dk1"/>
                        </a:solidFill>
                        <a:latin typeface="Montserrat"/>
                        <a:ea typeface="Montserrat"/>
                        <a:cs typeface="Montserrat"/>
                        <a:sym typeface="Montserrat"/>
                      </a:endParaRPr>
                    </a:p>
                    <a:p>
                      <a:pPr indent="0" lvl="0" marL="0" rtl="0" algn="l">
                        <a:spcBef>
                          <a:spcPts val="500"/>
                        </a:spcBef>
                        <a:spcAft>
                          <a:spcPts val="0"/>
                        </a:spcAft>
                        <a:buNone/>
                      </a:pPr>
                      <a:r>
                        <a:rPr lang="fr" sz="800">
                          <a:solidFill>
                            <a:schemeClr val="dk1"/>
                          </a:solidFill>
                          <a:latin typeface="Montserrat"/>
                          <a:ea typeface="Montserrat"/>
                          <a:cs typeface="Montserrat"/>
                          <a:sym typeface="Montserrat"/>
                        </a:rPr>
                        <a:t>Colorisation d'un croquis et/ou d'une esquisse</a:t>
                      </a:r>
                      <a:endParaRPr sz="800">
                        <a:solidFill>
                          <a:schemeClr val="dk1"/>
                        </a:solidFill>
                        <a:latin typeface="Montserrat"/>
                        <a:ea typeface="Montserrat"/>
                        <a:cs typeface="Montserrat"/>
                        <a:sym typeface="Montserrat"/>
                      </a:endParaRPr>
                    </a:p>
                    <a:p>
                      <a:pPr indent="0" lvl="0" marL="0" rtl="0" algn="l">
                        <a:spcBef>
                          <a:spcPts val="500"/>
                        </a:spcBef>
                        <a:spcAft>
                          <a:spcPts val="0"/>
                        </a:spcAft>
                        <a:buNone/>
                      </a:pPr>
                      <a:r>
                        <a:rPr lang="fr" sz="800">
                          <a:solidFill>
                            <a:schemeClr val="dk1"/>
                          </a:solidFill>
                          <a:latin typeface="Montserrat"/>
                          <a:ea typeface="Montserrat"/>
                          <a:cs typeface="Montserrat"/>
                          <a:sym typeface="Montserrat"/>
                        </a:rPr>
                        <a:t>Ombrage d'un croquis et/ou d'une esquisse</a:t>
                      </a:r>
                      <a:endParaRPr sz="800">
                        <a:solidFill>
                          <a:schemeClr val="dk1"/>
                        </a:solidFill>
                        <a:latin typeface="Montserrat"/>
                        <a:ea typeface="Montserrat"/>
                        <a:cs typeface="Montserrat"/>
                        <a:sym typeface="Montserrat"/>
                      </a:endParaRPr>
                    </a:p>
                    <a:p>
                      <a:pPr indent="0" lvl="0" marL="0" rtl="0" algn="l">
                        <a:spcBef>
                          <a:spcPts val="500"/>
                        </a:spcBef>
                        <a:spcAft>
                          <a:spcPts val="0"/>
                        </a:spcAft>
                        <a:buNone/>
                      </a:pPr>
                      <a:r>
                        <a:rPr lang="fr" sz="800">
                          <a:solidFill>
                            <a:schemeClr val="dk1"/>
                          </a:solidFill>
                          <a:latin typeface="Montserrat"/>
                          <a:ea typeface="Montserrat"/>
                          <a:cs typeface="Montserrat"/>
                          <a:sym typeface="Montserrat"/>
                        </a:rPr>
                        <a:t>Dessin à main levé</a:t>
                      </a:r>
                      <a:endParaRPr sz="800">
                        <a:solidFill>
                          <a:schemeClr val="dk1"/>
                        </a:solidFill>
                        <a:latin typeface="Montserrat"/>
                        <a:ea typeface="Montserrat"/>
                        <a:cs typeface="Montserrat"/>
                        <a:sym typeface="Montserrat"/>
                      </a:endParaRPr>
                    </a:p>
                    <a:p>
                      <a:pPr indent="0" lvl="0" marL="0" rtl="0" algn="l">
                        <a:spcBef>
                          <a:spcPts val="500"/>
                        </a:spcBef>
                        <a:spcAft>
                          <a:spcPts val="500"/>
                        </a:spcAft>
                        <a:buNone/>
                      </a:pPr>
                      <a:r>
                        <a:rPr lang="fr" sz="800">
                          <a:solidFill>
                            <a:schemeClr val="dk1"/>
                          </a:solidFill>
                          <a:latin typeface="Montserrat"/>
                          <a:ea typeface="Montserrat"/>
                          <a:cs typeface="Montserrat"/>
                          <a:sym typeface="Montserrat"/>
                        </a:rPr>
                        <a:t>Imbrication de coupes et de vues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Table à dessin</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Crayons 0,3 / 0,5 / 0,7</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Règle gradué, équerre 45°, équerre 30°</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Crayons de couleurs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Feutres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Fusain</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Étude technique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Normalisation de Dessin</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38" name="Google Shape;238;p42"/>
          <p:cNvSpPr txBox="1"/>
          <p:nvPr>
            <p:ph type="ctrTitle"/>
          </p:nvPr>
        </p:nvSpPr>
        <p:spPr>
          <a:xfrm>
            <a:off x="257550" y="0"/>
            <a:ext cx="7044900" cy="10332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3</a:t>
            </a:r>
            <a:endParaRPr b="0" sz="11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3"/>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44" name="Google Shape;244;p43"/>
          <p:cNvGraphicFramePr/>
          <p:nvPr/>
        </p:nvGraphicFramePr>
        <p:xfrm>
          <a:off x="449977" y="1033489"/>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0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Clr>
                          <a:schemeClr val="dk1"/>
                        </a:buClr>
                        <a:buSzPts val="1100"/>
                        <a:buFont typeface="Arial"/>
                        <a:buNone/>
                      </a:pPr>
                      <a:r>
                        <a:rPr b="1" lang="fr" sz="800">
                          <a:solidFill>
                            <a:schemeClr val="dk1"/>
                          </a:solidFill>
                          <a:latin typeface="Montserrat"/>
                          <a:ea typeface="Montserrat"/>
                          <a:cs typeface="Montserrat"/>
                          <a:sym typeface="Montserrat"/>
                        </a:rPr>
                        <a:t>Préparer la fabrication</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500"/>
                        </a:spcAft>
                        <a:buNone/>
                      </a:pPr>
                      <a:r>
                        <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Lecture et interprétation d'un plan</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Description et organisation des étapes de fabrication et/ou de pose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Optimisation d'un débit de panneaux</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Etablissement d'une feuille de débit, quantitatif matière et quincailleries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Etablissement d'une analyse de fabrication, gamme d'usinage ou contrat de phase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Crayon 4 couleurs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Plans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Maquette 3D</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Étude technique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Maintenir l'outillage, le matériel et les machines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Les outils de mortaiseuses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Les outils de tenonneuses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Les fers de dégauchisseuses et de raboteuses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Affûtage d'un ciseau, bédane, fer de rabot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Affûtage d'un racloir</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Affûtage d'une scie, scie à placage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Identification et remplacement d'un outil désaffûté</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Désencrassage d'un outil</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Changement des pastilles d'un outil mécanique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Meule / Touret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Pierres à affûter</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Affiloir</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Lime / Tier point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Dégrippant / Lubrifiant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Jeux de clés </a:t>
                      </a:r>
                      <a:r>
                        <a:rPr lang="fr" sz="800">
                          <a:solidFill>
                            <a:schemeClr val="dk1"/>
                          </a:solidFill>
                          <a:latin typeface="Montserrat"/>
                          <a:ea typeface="Montserrat"/>
                          <a:cs typeface="Montserrat"/>
                          <a:sym typeface="Montserrat"/>
                        </a:rPr>
                        <a:t>allen</a:t>
                      </a:r>
                      <a:r>
                        <a:rPr lang="fr" sz="800">
                          <a:solidFill>
                            <a:schemeClr val="dk1"/>
                          </a:solidFill>
                          <a:latin typeface="Montserrat"/>
                          <a:ea typeface="Montserrat"/>
                          <a:cs typeface="Montserrat"/>
                          <a:sym typeface="Montserrat"/>
                        </a:rPr>
                        <a:t> / BTR</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Jeu de clefs Torx</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Jeux de tournevis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Carnet d'entretien des machines et outils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Organiser l'environnement de travail</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La santé et le bien-être au travail</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Aménagement et organisation de postes de travail physiques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Mise en place des dispositifs de sécurité individuels et collectifs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Recensement et référencement du matériel et des outils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Application des gestes et postures de sécurité</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Tri et acheminement des déchets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Communication et gestion de l'occupation du matériel</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Tableaux </a:t>
                      </a:r>
                      <a:r>
                        <a:rPr lang="fr" sz="800">
                          <a:solidFill>
                            <a:schemeClr val="dk1"/>
                          </a:solidFill>
                          <a:latin typeface="Montserrat"/>
                          <a:ea typeface="Montserrat"/>
                          <a:cs typeface="Montserrat"/>
                          <a:sym typeface="Montserrat"/>
                        </a:rPr>
                        <a:t>Velleda</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Établi</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Chariots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Caisse à outils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EPI</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Fiches de sécurité machine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Affiches de prévention sécurité incendie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Affiches de prévention geste et posture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Débiter les éléments</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La vie et l'anatomie de l'arbre sur pied</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L'exploitation forestière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La scierie et le commerce du bois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 séchage du bois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Les machines et outils de débit</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Traçage d'une planche de bois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Tronçonnage de bois </a:t>
                      </a:r>
                      <a:r>
                        <a:rPr lang="fr" sz="800">
                          <a:solidFill>
                            <a:schemeClr val="dk1"/>
                          </a:solidFill>
                          <a:latin typeface="Montserrat"/>
                          <a:ea typeface="Montserrat"/>
                          <a:cs typeface="Montserrat"/>
                          <a:sym typeface="Montserrat"/>
                        </a:rPr>
                        <a:t>massif</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Delignage de bois massif</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Débit de panneaux</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Organisation et acheminement des pièces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Réalisation des opérations d'autocontrôles et de contrôle-qualité</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Identification et remplacement d'un outil désaffuté</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Tronçonneuse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Scie circulaire portative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Scie à ruban</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Scie à format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Tréteaux / </a:t>
                      </a:r>
                      <a:r>
                        <a:rPr lang="fr" sz="800">
                          <a:solidFill>
                            <a:schemeClr val="dk1"/>
                          </a:solidFill>
                          <a:latin typeface="Montserrat"/>
                          <a:ea typeface="Montserrat"/>
                          <a:cs typeface="Montserrat"/>
                          <a:sym typeface="Montserrat"/>
                        </a:rPr>
                        <a:t>Bastaing</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Chariot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Craie grasse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Poignées de manutention de panneaux</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Feuille de débit</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45" name="Google Shape;245;p43"/>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3</a:t>
            </a:r>
            <a:endParaRPr b="0" sz="1100"/>
          </a:p>
        </p:txBody>
      </p:sp>
      <p:sp>
        <p:nvSpPr>
          <p:cNvPr id="246" name="Google Shape;246;p43"/>
          <p:cNvSpPr txBox="1"/>
          <p:nvPr>
            <p:ph type="ctrTitle"/>
          </p:nvPr>
        </p:nvSpPr>
        <p:spPr>
          <a:xfrm>
            <a:off x="257525" y="815700"/>
            <a:ext cx="7044900" cy="217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(suite)</a:t>
            </a:r>
            <a:endParaRPr b="0" sz="11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4"/>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52" name="Google Shape;252;p44"/>
          <p:cNvGraphicFramePr/>
          <p:nvPr/>
        </p:nvGraphicFramePr>
        <p:xfrm>
          <a:off x="449977" y="1033489"/>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0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Corroyer les pièces de bois</a:t>
                      </a:r>
                      <a:endParaRPr sz="800">
                        <a:latin typeface="Montserrat"/>
                        <a:ea typeface="Montserrat"/>
                        <a:cs typeface="Montserrat"/>
                        <a:sym typeface="Montserrat"/>
                      </a:endParaRPr>
                    </a:p>
                  </a:txBody>
                  <a:tcPr marT="91425" marB="91425" marR="66175" marL="66175"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Les </a:t>
                      </a:r>
                      <a:r>
                        <a:rPr lang="fr" sz="800">
                          <a:solidFill>
                            <a:schemeClr val="dk1"/>
                          </a:solidFill>
                          <a:latin typeface="Montserrat"/>
                          <a:ea typeface="Montserrat"/>
                          <a:cs typeface="Montserrat"/>
                          <a:sym typeface="Montserrat"/>
                        </a:rPr>
                        <a:t>défauts</a:t>
                      </a:r>
                      <a:r>
                        <a:rPr lang="fr" sz="800">
                          <a:solidFill>
                            <a:schemeClr val="dk1"/>
                          </a:solidFill>
                          <a:latin typeface="Montserrat"/>
                          <a:ea typeface="Montserrat"/>
                          <a:cs typeface="Montserrat"/>
                          <a:sym typeface="Montserrat"/>
                        </a:rPr>
                        <a:t> du bois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Les propriétés du bois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Les machines et outils de corroyage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Les autocontrôles et le controle-qualité</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Dégauchissage d'un plat et d'un chant sur une pièce courte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Rabotage d'une pièce de bois aux sections désirées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Organisation et acheminement des pièces</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Identification d'un outil désaffuté</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Réalisation des opérations d'autocontrôles et de contrôle-qualité</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chemeClr val="dk1"/>
                          </a:solidFill>
                          <a:latin typeface="Montserrat"/>
                          <a:ea typeface="Montserrat"/>
                          <a:cs typeface="Montserrat"/>
                          <a:sym typeface="Montserrat"/>
                        </a:rPr>
                        <a:t>Dégauchisseuse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Raboteuse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Chariot</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Paraffine / Poly-glisse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chemeClr val="dk1"/>
                          </a:solidFill>
                          <a:latin typeface="Montserrat"/>
                          <a:ea typeface="Montserrat"/>
                          <a:cs typeface="Montserrat"/>
                          <a:sym typeface="Montserrat"/>
                        </a:rPr>
                        <a:t>Equerre</a:t>
                      </a:r>
                      <a:endParaRPr sz="800">
                        <a:solidFill>
                          <a:schemeClr val="dk1"/>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chemeClr val="dk1"/>
                          </a:solidFill>
                          <a:latin typeface="Montserrat"/>
                          <a:ea typeface="Montserrat"/>
                          <a:cs typeface="Montserrat"/>
                          <a:sym typeface="Montserrat"/>
                        </a:rPr>
                        <a:t>Pied à coulisse</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500"/>
                        </a:spcAft>
                        <a:buNone/>
                      </a:pPr>
                      <a:r>
                        <a:rPr lang="fr" sz="800">
                          <a:solidFill>
                            <a:schemeClr val="dk1"/>
                          </a:solidFill>
                          <a:latin typeface="Montserrat"/>
                          <a:ea typeface="Montserrat"/>
                          <a:cs typeface="Montserrat"/>
                          <a:sym typeface="Montserrat"/>
                        </a:rPr>
                        <a:t>Feuille de débit</a:t>
                      </a:r>
                      <a:endParaRPr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rgbClr val="CC0000"/>
                          </a:solidFill>
                          <a:latin typeface="Montserrat"/>
                          <a:ea typeface="Montserrat"/>
                          <a:cs typeface="Montserrat"/>
                          <a:sym typeface="Montserrat"/>
                        </a:rPr>
                        <a:t>Préparer les surfaces et plaquer les supports</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Les types de placage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Les colles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Les affleureuses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Les frisages géométriques simples</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Dressage des laies de placage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Jointage des laies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Calibrage et préparation des supports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Préparation de la table d'encollage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Préparation de la presse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Encollage du support</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Affleurages de placage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Réalisation des opérations d'autocontrôles et de contrôle-qualité</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Réalisation de soleil, éventail</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Scie à format</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Presse hydraulique </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Chassis mécanique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Scie à placage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Papier gommé</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Spatule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Bande de masquage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Ponceuse orbitale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Aspirateur</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Plan</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Fiche de débit</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Descriptif d'ouvrage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Analyse de fabrication</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rgbClr val="CC0000"/>
                          </a:solidFill>
                          <a:latin typeface="Montserrat"/>
                          <a:ea typeface="Montserrat"/>
                          <a:cs typeface="Montserrat"/>
                          <a:sym typeface="Montserrat"/>
                        </a:rPr>
                        <a:t>Monter l'ouvrage</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lnSpc>
                          <a:spcPct val="100000"/>
                        </a:lnSpc>
                        <a:spcBef>
                          <a:spcPts val="0"/>
                        </a:spcBef>
                        <a:spcAft>
                          <a:spcPts val="500"/>
                        </a:spcAft>
                        <a:buNone/>
                      </a:pPr>
                      <a:r>
                        <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Dégauchissage de la zone de montage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Dosage et application de la colle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Serrage, collage et/ou chevillage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Anticipation de la finition de l'ouvrage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Réalisation des opérations d'autocontrôles et de contrôle-qualité</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Identification et ajustage des défauts des assemblages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Montage d'un ouvrage assemblé à coupes d'onglets</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Matériel et consommable de ponçage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Aspirateur</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Pinceau / Colle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Chiffon / Racloir à colle</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Dormants / Serre-joints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Tréteaux</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Marteau, Maillet, Calles</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Réglet / Jauge / Mètre à ruban</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Cales de serrage</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solidFill>
                            <a:srgbClr val="CC0000"/>
                          </a:solidFill>
                          <a:latin typeface="Montserrat"/>
                          <a:ea typeface="Montserrat"/>
                          <a:cs typeface="Montserrat"/>
                          <a:sym typeface="Montserrat"/>
                        </a:rPr>
                        <a:t>Plan</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0"/>
                        </a:spcAft>
                        <a:buNone/>
                      </a:pPr>
                      <a:r>
                        <a:rPr lang="fr" sz="800">
                          <a:solidFill>
                            <a:srgbClr val="CC0000"/>
                          </a:solidFill>
                          <a:latin typeface="Montserrat"/>
                          <a:ea typeface="Montserrat"/>
                          <a:cs typeface="Montserrat"/>
                          <a:sym typeface="Montserrat"/>
                        </a:rPr>
                        <a:t>Fiche de débit</a:t>
                      </a:r>
                      <a:endParaRPr sz="800">
                        <a:solidFill>
                          <a:srgbClr val="CC0000"/>
                        </a:solidFill>
                        <a:latin typeface="Montserrat"/>
                        <a:ea typeface="Montserrat"/>
                        <a:cs typeface="Montserrat"/>
                        <a:sym typeface="Montserrat"/>
                      </a:endParaRPr>
                    </a:p>
                    <a:p>
                      <a:pPr indent="0" lvl="0" marL="0" rtl="0" algn="l">
                        <a:lnSpc>
                          <a:spcPct val="100000"/>
                        </a:lnSpc>
                        <a:spcBef>
                          <a:spcPts val="500"/>
                        </a:spcBef>
                        <a:spcAft>
                          <a:spcPts val="500"/>
                        </a:spcAft>
                        <a:buNone/>
                      </a:pPr>
                      <a:r>
                        <a:rPr lang="fr" sz="800">
                          <a:solidFill>
                            <a:srgbClr val="CC0000"/>
                          </a:solidFill>
                          <a:latin typeface="Montserrat"/>
                          <a:ea typeface="Montserrat"/>
                          <a:cs typeface="Montserrat"/>
                          <a:sym typeface="Montserrat"/>
                        </a:rPr>
                        <a:t>Analyse de fabrication</a:t>
                      </a:r>
                      <a:endParaRPr sz="800">
                        <a:solidFill>
                          <a:srgbClr val="CC0000"/>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53" name="Google Shape;253;p44"/>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3</a:t>
            </a:r>
            <a:endParaRPr b="0" sz="1100"/>
          </a:p>
        </p:txBody>
      </p:sp>
      <p:sp>
        <p:nvSpPr>
          <p:cNvPr id="254" name="Google Shape;254;p44"/>
          <p:cNvSpPr txBox="1"/>
          <p:nvPr>
            <p:ph type="ctrTitle"/>
          </p:nvPr>
        </p:nvSpPr>
        <p:spPr>
          <a:xfrm>
            <a:off x="257525" y="815700"/>
            <a:ext cx="7044900" cy="217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(suite)</a:t>
            </a:r>
            <a:endParaRPr b="0" sz="11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5"/>
          <p:cNvSpPr txBox="1"/>
          <p:nvPr>
            <p:ph idx="12" type="sldNum"/>
          </p:nvPr>
        </p:nvSpPr>
        <p:spPr>
          <a:xfrm>
            <a:off x="7074800" y="10289545"/>
            <a:ext cx="453600" cy="4029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Clr>
                <a:srgbClr val="000000"/>
              </a:buClr>
              <a:buSzPts val="1300"/>
              <a:buFont typeface="Arial"/>
              <a:buNone/>
            </a:pPr>
            <a:fld id="{00000000-1234-1234-1234-123412341234}" type="slidenum">
              <a:rPr lang="fr"/>
              <a:t>‹#›</a:t>
            </a:fld>
            <a:endParaRPr/>
          </a:p>
        </p:txBody>
      </p:sp>
      <p:graphicFrame>
        <p:nvGraphicFramePr>
          <p:cNvPr id="260" name="Google Shape;260;p45"/>
          <p:cNvGraphicFramePr/>
          <p:nvPr/>
        </p:nvGraphicFramePr>
        <p:xfrm>
          <a:off x="449977" y="1033200"/>
          <a:ext cx="3000000" cy="3000000"/>
        </p:xfrm>
        <a:graphic>
          <a:graphicData uri="http://schemas.openxmlformats.org/drawingml/2006/table">
            <a:tbl>
              <a:tblPr>
                <a:noFill/>
                <a:tableStyleId>{7CEFA591-7BF8-4F53-8BFB-3B5CF94D6E2C}</a:tableStyleId>
              </a:tblPr>
              <a:tblGrid>
                <a:gridCol w="1794975"/>
                <a:gridCol w="1900375"/>
                <a:gridCol w="1529600"/>
                <a:gridCol w="1435050"/>
              </a:tblGrid>
              <a:tr h="197025">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Connaissances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Habiletés</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Matériel</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c>
                  <a:txBody>
                    <a:bodyPr/>
                    <a:lstStyle/>
                    <a:p>
                      <a:pPr indent="0" lvl="0" marL="0" rtl="0" algn="ctr">
                        <a:lnSpc>
                          <a:spcPct val="115000"/>
                        </a:lnSpc>
                        <a:spcBef>
                          <a:spcPts val="0"/>
                        </a:spcBef>
                        <a:spcAft>
                          <a:spcPts val="500"/>
                        </a:spcAft>
                        <a:buNone/>
                      </a:pPr>
                      <a:r>
                        <a:rPr b="1" lang="fr" sz="1000">
                          <a:solidFill>
                            <a:srgbClr val="FFFFFF"/>
                          </a:solidFill>
                          <a:latin typeface="Montserrat"/>
                          <a:ea typeface="Montserrat"/>
                          <a:cs typeface="Montserrat"/>
                          <a:sym typeface="Montserrat"/>
                        </a:rPr>
                        <a:t>Documentation</a:t>
                      </a:r>
                      <a:endParaRPr b="1" sz="1000">
                        <a:solidFill>
                          <a:srgbClr val="FFFFFF"/>
                        </a:solidFill>
                        <a:latin typeface="Montserrat"/>
                        <a:ea typeface="Montserrat"/>
                        <a:cs typeface="Montserrat"/>
                        <a:sym typeface="Montserrat"/>
                      </a:endParaRPr>
                    </a:p>
                  </a:txBody>
                  <a:tcPr marT="129300" marB="129300" marR="20200" marL="202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rgbClr val="666666"/>
                    </a:solidFill>
                  </a:tcPr>
                </a:tc>
              </a:tr>
              <a:tr h="100000">
                <a:tc gridSpan="4">
                  <a:txBody>
                    <a:bodyPr/>
                    <a:lstStyle/>
                    <a:p>
                      <a:pPr indent="0" lvl="0" marL="0" rtl="0" algn="ctr">
                        <a:spcBef>
                          <a:spcPts val="0"/>
                        </a:spcBef>
                        <a:spcAft>
                          <a:spcPts val="500"/>
                        </a:spcAft>
                        <a:buNone/>
                      </a:pPr>
                      <a:r>
                        <a:rPr b="1" lang="fr" sz="800">
                          <a:solidFill>
                            <a:schemeClr val="dk1"/>
                          </a:solidFill>
                          <a:latin typeface="Montserrat"/>
                          <a:ea typeface="Montserrat"/>
                          <a:cs typeface="Montserrat"/>
                          <a:sym typeface="Montserrat"/>
                        </a:rPr>
                        <a:t>Préparer et assurer la finition de l'ouvrage</a:t>
                      </a:r>
                      <a:endParaRPr b="1" sz="800">
                        <a:solidFill>
                          <a:schemeClr val="dk1"/>
                        </a:solidFill>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0"/>
                        </a:spcAft>
                        <a:buNone/>
                      </a:pPr>
                      <a:r>
                        <a:rPr lang="fr" sz="800">
                          <a:latin typeface="Montserrat"/>
                          <a:ea typeface="Montserrat"/>
                          <a:cs typeface="Montserrat"/>
                          <a:sym typeface="Montserrat"/>
                        </a:rPr>
                        <a:t>Les outils d'applications de finition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Les vernis, huiles et cires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Les laques, teintes et patines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Les pistolets pneumatiques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Les produits de nettoyage</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Ponçage à la main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Ponçage mécanique d'un plat</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Finition au racloir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Mouillage du bois, relavage des pores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Application d'une teinte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Application d'une huile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Application d'un vernis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Egrenage manuel et mécanique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Affleurage de deux pièces de massif entre elles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Ponceuse orbitale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Pistolet à vernis</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Pinceau</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Chiffon</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Aspirateur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Spray mélange Eau-Alcool</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Bandes de masquage</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Racloir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Cale à poncer</a:t>
                      </a:r>
                      <a:endParaRPr sz="800">
                        <a:latin typeface="Montserrat"/>
                        <a:ea typeface="Montserrat"/>
                        <a:cs typeface="Montserrat"/>
                        <a:sym typeface="Montserrat"/>
                      </a:endParaRPr>
                    </a:p>
                    <a:p>
                      <a:pPr indent="0" lvl="0" marL="0" rtl="0" algn="l">
                        <a:spcBef>
                          <a:spcPts val="500"/>
                        </a:spcBef>
                        <a:spcAft>
                          <a:spcPts val="0"/>
                        </a:spcAft>
                        <a:buNone/>
                      </a:pPr>
                      <a:r>
                        <a:rPr lang="fr" sz="800">
                          <a:latin typeface="Montserrat"/>
                          <a:ea typeface="Montserrat"/>
                          <a:cs typeface="Montserrat"/>
                          <a:sym typeface="Montserrat"/>
                        </a:rPr>
                        <a:t>Papier de verre</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Cabine à vernis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Notice des produits de finition</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Echantillon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100000">
                <a:tc gridSpan="4">
                  <a:txBody>
                    <a:bodyPr/>
                    <a:lstStyle/>
                    <a:p>
                      <a:pPr indent="0" lvl="0" marL="0" rtl="0" algn="ctr">
                        <a:lnSpc>
                          <a:spcPct val="100000"/>
                        </a:lnSpc>
                        <a:spcBef>
                          <a:spcPts val="0"/>
                        </a:spcBef>
                        <a:spcAft>
                          <a:spcPts val="500"/>
                        </a:spcAft>
                        <a:buNone/>
                      </a:pPr>
                      <a:r>
                        <a:rPr b="1" lang="fr" sz="800">
                          <a:solidFill>
                            <a:schemeClr val="dk1"/>
                          </a:solidFill>
                          <a:latin typeface="Montserrat"/>
                          <a:ea typeface="Montserrat"/>
                          <a:cs typeface="Montserrat"/>
                          <a:sym typeface="Montserrat"/>
                        </a:rPr>
                        <a:t>Archiver, classer les pièces constituantes d'un projet</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hMerge="1"/>
                <a:tc hMerge="1"/>
                <a:tc hMerge="1"/>
              </a:tr>
              <a:tr h="576100">
                <a:tc>
                  <a:txBody>
                    <a:bodyPr/>
                    <a:lstStyle/>
                    <a:p>
                      <a:pPr indent="0" lvl="0" marL="0" rtl="0" algn="l">
                        <a:spcBef>
                          <a:spcPts val="0"/>
                        </a:spcBef>
                        <a:spcAft>
                          <a:spcPts val="500"/>
                        </a:spcAft>
                        <a:buNone/>
                      </a:pPr>
                      <a:r>
                        <a:rPr lang="fr" sz="800">
                          <a:latin typeface="Montserrat"/>
                          <a:ea typeface="Montserrat"/>
                          <a:cs typeface="Montserrat"/>
                          <a:sym typeface="Montserrat"/>
                        </a:rPr>
                        <a:t>Les outils de gestions de donnés numériques</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Archivage de documents techniques</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Utilisation d'un Drive ou d'un Cloud</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pPr>
                      <a:r>
                        <a:rPr lang="fr" sz="800">
                          <a:latin typeface="Montserrat"/>
                          <a:ea typeface="Montserrat"/>
                          <a:cs typeface="Montserrat"/>
                          <a:sym typeface="Montserrat"/>
                        </a:rPr>
                        <a:t>Classeur / </a:t>
                      </a:r>
                      <a:r>
                        <a:rPr lang="fr" sz="800">
                          <a:latin typeface="Montserrat"/>
                          <a:ea typeface="Montserrat"/>
                          <a:cs typeface="Montserrat"/>
                          <a:sym typeface="Montserrat"/>
                        </a:rPr>
                        <a:t>Portfolio</a:t>
                      </a:r>
                      <a:endParaRPr sz="800">
                        <a:latin typeface="Montserrat"/>
                        <a:ea typeface="Montserrat"/>
                        <a:cs typeface="Montserrat"/>
                        <a:sym typeface="Montserrat"/>
                      </a:endParaRPr>
                    </a:p>
                    <a:p>
                      <a:pPr indent="0" lvl="0" marL="0" rtl="0" algn="l">
                        <a:spcBef>
                          <a:spcPts val="500"/>
                        </a:spcBef>
                        <a:spcAft>
                          <a:spcPts val="500"/>
                        </a:spcAft>
                        <a:buNone/>
                      </a:pPr>
                      <a:r>
                        <a:rPr lang="fr" sz="800">
                          <a:latin typeface="Montserrat"/>
                          <a:ea typeface="Montserrat"/>
                          <a:cs typeface="Montserrat"/>
                          <a:sym typeface="Montserrat"/>
                        </a:rPr>
                        <a:t>Ordinateur</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lnSpc>
                          <a:spcPct val="100000"/>
                        </a:lnSpc>
                        <a:spcBef>
                          <a:spcPts val="0"/>
                        </a:spcBef>
                        <a:spcAft>
                          <a:spcPts val="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Plan</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Fiche de débit</a:t>
                      </a:r>
                      <a:endParaRPr sz="800">
                        <a:latin typeface="Montserrat"/>
                        <a:ea typeface="Montserrat"/>
                        <a:cs typeface="Montserrat"/>
                        <a:sym typeface="Montserrat"/>
                      </a:endParaRPr>
                    </a:p>
                    <a:p>
                      <a:pPr indent="0" lvl="0" marL="0" rtl="0" algn="l">
                        <a:lnSpc>
                          <a:spcPct val="100000"/>
                        </a:lnSpc>
                        <a:spcBef>
                          <a:spcPts val="500"/>
                        </a:spcBef>
                        <a:spcAft>
                          <a:spcPts val="0"/>
                        </a:spcAft>
                        <a:buNone/>
                      </a:pPr>
                      <a:r>
                        <a:rPr lang="fr" sz="800">
                          <a:latin typeface="Montserrat"/>
                          <a:ea typeface="Montserrat"/>
                          <a:cs typeface="Montserrat"/>
                          <a:sym typeface="Montserrat"/>
                        </a:rPr>
                        <a:t>Descriptif d'ouvrage</a:t>
                      </a:r>
                      <a:endParaRPr sz="800">
                        <a:latin typeface="Montserrat"/>
                        <a:ea typeface="Montserrat"/>
                        <a:cs typeface="Montserrat"/>
                        <a:sym typeface="Montserrat"/>
                      </a:endParaRPr>
                    </a:p>
                    <a:p>
                      <a:pPr indent="0" lvl="0" marL="0" rtl="0" algn="l">
                        <a:lnSpc>
                          <a:spcPct val="100000"/>
                        </a:lnSpc>
                        <a:spcBef>
                          <a:spcPts val="500"/>
                        </a:spcBef>
                        <a:spcAft>
                          <a:spcPts val="500"/>
                        </a:spcAft>
                        <a:buNone/>
                      </a:pPr>
                      <a:r>
                        <a:rPr lang="fr" sz="800">
                          <a:latin typeface="Montserrat"/>
                          <a:ea typeface="Montserrat"/>
                          <a:cs typeface="Montserrat"/>
                          <a:sym typeface="Montserrat"/>
                        </a:rPr>
                        <a:t>Analyse de fabrication</a:t>
                      </a:r>
                      <a:endParaRPr sz="800">
                        <a:latin typeface="Montserrat"/>
                        <a:ea typeface="Montserrat"/>
                        <a:cs typeface="Montserrat"/>
                        <a:sym typeface="Montserrat"/>
                      </a:endParaRPr>
                    </a:p>
                  </a:txBody>
                  <a:tcPr marT="91425" marB="91425" marR="66175" marL="6617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
        <p:nvSpPr>
          <p:cNvPr id="261" name="Google Shape;261;p45"/>
          <p:cNvSpPr txBox="1"/>
          <p:nvPr>
            <p:ph type="ctrTitle"/>
          </p:nvPr>
        </p:nvSpPr>
        <p:spPr>
          <a:xfrm>
            <a:off x="257517" y="0"/>
            <a:ext cx="7044900" cy="815700"/>
          </a:xfrm>
          <a:prstGeom prst="rect">
            <a:avLst/>
          </a:prstGeom>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fr" sz="2000"/>
              <a:t>Objectifs et ressources</a:t>
            </a:r>
            <a:endParaRPr sz="2000"/>
          </a:p>
          <a:p>
            <a:pPr indent="0" lvl="0" marL="0" rtl="0" algn="ctr">
              <a:spcBef>
                <a:spcPts val="0"/>
              </a:spcBef>
              <a:spcAft>
                <a:spcPts val="0"/>
              </a:spcAft>
              <a:buNone/>
            </a:pPr>
            <a:r>
              <a:rPr lang="fr" sz="1800"/>
              <a:t>Module 3</a:t>
            </a:r>
            <a:endParaRPr sz="1800"/>
          </a:p>
        </p:txBody>
      </p:sp>
      <p:sp>
        <p:nvSpPr>
          <p:cNvPr id="262" name="Google Shape;262;p45"/>
          <p:cNvSpPr txBox="1"/>
          <p:nvPr>
            <p:ph type="ctrTitle"/>
          </p:nvPr>
        </p:nvSpPr>
        <p:spPr>
          <a:xfrm>
            <a:off x="257525" y="815700"/>
            <a:ext cx="7044900" cy="190800"/>
          </a:xfrm>
          <a:prstGeom prst="rect">
            <a:avLst/>
          </a:prstGeom>
        </p:spPr>
        <p:txBody>
          <a:bodyPr anchorCtr="0" anchor="b" bIns="91425" lIns="91425" spcFirstLastPara="1" rIns="91425" wrap="square" tIns="91425">
            <a:normAutofit fontScale="90000"/>
          </a:bodyPr>
          <a:lstStyle/>
          <a:p>
            <a:pPr indent="0" lvl="0" marL="0" rtl="0" algn="ctr">
              <a:spcBef>
                <a:spcPts val="0"/>
              </a:spcBef>
              <a:spcAft>
                <a:spcPts val="0"/>
              </a:spcAft>
              <a:buNone/>
            </a:pPr>
            <a:r>
              <a:rPr b="0" lang="fr" sz="1100"/>
              <a:t>(Fin)</a:t>
            </a:r>
            <a:endParaRPr b="0" sz="1100"/>
          </a:p>
        </p:txBody>
      </p:sp>
    </p:spTree>
  </p:cSld>
  <p:clrMapOvr>
    <a:masterClrMapping/>
  </p:clrMapOvr>
</p:sld>
</file>

<file path=ppt/theme/theme1.xml><?xml version="1.0" encoding="utf-8"?>
<a:theme xmlns:a="http://schemas.openxmlformats.org/drawingml/2006/main" xmlns:r="http://schemas.openxmlformats.org/officeDocument/2006/relationships" name="Portfolio Apprena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Portfolio Apprenan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