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6" r:id="rId4"/>
    <p:sldMasterId id="214748367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10692000" cx="7560000"/>
  <p:notesSz cx="6858000" cy="9144000"/>
  <p:embeddedFontLst>
    <p:embeddedFont>
      <p:font typeface="Montserra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747775"/>
          </p15:clr>
        </p15:guide>
        <p15:guide id="2" pos="238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regular.fntdata"/><Relationship Id="rId10" Type="http://schemas.openxmlformats.org/officeDocument/2006/relationships/slide" Target="slides/slide4.xml"/><Relationship Id="rId13" Type="http://schemas.openxmlformats.org/officeDocument/2006/relationships/font" Target="fonts/Montserrat-italic.fntdata"/><Relationship Id="rId12" Type="http://schemas.openxmlformats.org/officeDocument/2006/relationships/font" Target="fonts/Montserrat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Montserrat-boldItalic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45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66d88e3a82_4_48:notes"/>
          <p:cNvSpPr/>
          <p:nvPr>
            <p:ph idx="2" type="sldImg"/>
          </p:nvPr>
        </p:nvSpPr>
        <p:spPr>
          <a:xfrm>
            <a:off x="2217021" y="685800"/>
            <a:ext cx="242465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g366d88e3a82_4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6d88e3a82_4_57:notes"/>
          <p:cNvSpPr/>
          <p:nvPr>
            <p:ph idx="2" type="sldImg"/>
          </p:nvPr>
        </p:nvSpPr>
        <p:spPr>
          <a:xfrm>
            <a:off x="2217021" y="685800"/>
            <a:ext cx="2424659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" name="Google Shape;113;g366d88e3a82_4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4af127767_1_69:notes"/>
          <p:cNvSpPr/>
          <p:nvPr>
            <p:ph idx="2" type="sldImg"/>
          </p:nvPr>
        </p:nvSpPr>
        <p:spPr>
          <a:xfrm>
            <a:off x="2217021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g384af127767_1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84af127767_1_81:notes"/>
          <p:cNvSpPr/>
          <p:nvPr>
            <p:ph idx="2" type="sldImg"/>
          </p:nvPr>
        </p:nvSpPr>
        <p:spPr>
          <a:xfrm>
            <a:off x="2217021" y="685800"/>
            <a:ext cx="24246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" name="Google Shape;136;g384af127767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6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6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6" name="Google Shape;16;p4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2" name="Google Shape;22;p6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8" name="Google Shape;28;p8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29" name="Google Shape;29;p8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9"/>
          <p:cNvSpPr txBox="1"/>
          <p:nvPr>
            <p:ph type="ctrTitle"/>
          </p:nvPr>
        </p:nvSpPr>
        <p:spPr>
          <a:xfrm>
            <a:off x="257711" y="0"/>
            <a:ext cx="7044903" cy="1006519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32" name="Google Shape;32;p9"/>
          <p:cNvSpPr txBox="1"/>
          <p:nvPr>
            <p:ph idx="12" type="sldNum"/>
          </p:nvPr>
        </p:nvSpPr>
        <p:spPr>
          <a:xfrm>
            <a:off x="7005089" y="9693797"/>
            <a:ext cx="453620" cy="8181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1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2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p13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4" name="Google Shape;44;p13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4"/>
          <p:cNvSpPr txBox="1"/>
          <p:nvPr>
            <p:ph type="ctrTitle"/>
          </p:nvPr>
        </p:nvSpPr>
        <p:spPr>
          <a:xfrm>
            <a:off x="257723" y="1547807"/>
            <a:ext cx="7044903" cy="426698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47" name="Google Shape;47;p14"/>
          <p:cNvSpPr txBox="1"/>
          <p:nvPr>
            <p:ph idx="1" type="subTitle"/>
          </p:nvPr>
        </p:nvSpPr>
        <p:spPr>
          <a:xfrm>
            <a:off x="257716" y="5891519"/>
            <a:ext cx="7044903" cy="164763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" name="Google Shape;48;p14"/>
          <p:cNvSpPr txBox="1"/>
          <p:nvPr>
            <p:ph idx="12" type="sldNum"/>
          </p:nvPr>
        </p:nvSpPr>
        <p:spPr>
          <a:xfrm>
            <a:off x="7005089" y="9693797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5"/>
          <p:cNvSpPr txBox="1"/>
          <p:nvPr>
            <p:ph idx="11" type="ftr"/>
          </p:nvPr>
        </p:nvSpPr>
        <p:spPr>
          <a:xfrm>
            <a:off x="2319473" y="10305585"/>
            <a:ext cx="2360201" cy="1398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1" name="Google Shape;51;p15"/>
          <p:cNvSpPr txBox="1"/>
          <p:nvPr>
            <p:ph idx="10" type="dt"/>
          </p:nvPr>
        </p:nvSpPr>
        <p:spPr>
          <a:xfrm>
            <a:off x="378333" y="9943746"/>
            <a:ext cx="1740375" cy="5346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6565922" y="10305056"/>
            <a:ext cx="200709" cy="153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de couverture" type="tx">
  <p:cSld name="TITLE_AND_BOD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1 Guide Méthode">
  <p:cSld name="TITLE_AND_BODY_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8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1 Guide Méthode">
  <p:cSld name="TITLE_AND_BODY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5" name="Google Shape;65;p19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2 Mon expérience Compagnonnique">
  <p:cSld name="TITLE_AND_BODY_3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0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2 Mon expérience Compagnonnique">
  <p:cSld name="TITLE_AND_BODY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1" name="Google Shape;71;p21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3 Mon expérience au CFA">
  <p:cSld name="TITLE_AND_BODY_3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3 Mon expérience au CFA">
  <p:cSld name="TITLE_AND_BODY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6" name="Google Shape;76;p23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7" name="Google Shape;77;p23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 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4"/>
          <p:cNvSpPr txBox="1"/>
          <p:nvPr>
            <p:ph type="ctrTitle"/>
          </p:nvPr>
        </p:nvSpPr>
        <p:spPr>
          <a:xfrm>
            <a:off x="257711" y="0"/>
            <a:ext cx="70449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80" name="Google Shape;80;p24"/>
          <p:cNvSpPr txBox="1"/>
          <p:nvPr>
            <p:ph idx="12" type="sldNum"/>
          </p:nvPr>
        </p:nvSpPr>
        <p:spPr>
          <a:xfrm>
            <a:off x="7005089" y="9693797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4 Mon expérience en entreprise">
  <p:cSld name="TITLE_AND_BODY_3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5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4 Mon expérience en entreprise">
  <p:cSld name="TITLE_AND_BODY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6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5" name="Google Shape;85;p26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6" name="Google Shape;86;p26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tercalaire - 05 Mes réalisations">
  <p:cSld name="TITLE_AND_BODY_3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7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nd - 05 Mes réalisations">
  <p:cSld name="TITLE_AND_BODY_1_1_1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8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1" name="Google Shape;91;p28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2" name="Google Shape;92;p28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9"/>
          <p:cNvSpPr txBox="1"/>
          <p:nvPr>
            <p:ph type="ctrTitle"/>
          </p:nvPr>
        </p:nvSpPr>
        <p:spPr>
          <a:xfrm>
            <a:off x="257723" y="1547807"/>
            <a:ext cx="7044900" cy="4266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95" name="Google Shape;95;p29"/>
          <p:cNvSpPr txBox="1"/>
          <p:nvPr>
            <p:ph idx="1" type="subTitle"/>
          </p:nvPr>
        </p:nvSpPr>
        <p:spPr>
          <a:xfrm>
            <a:off x="257716" y="5891519"/>
            <a:ext cx="7044900" cy="164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6" name="Google Shape;96;p29"/>
          <p:cNvSpPr txBox="1"/>
          <p:nvPr>
            <p:ph idx="12" type="sldNum"/>
          </p:nvPr>
        </p:nvSpPr>
        <p:spPr>
          <a:xfrm>
            <a:off x="7005089" y="9693797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showMasterSp="0">
  <p:cSld name="Blank">
    <p:bg>
      <p:bgPr>
        <a:solidFill>
          <a:schemeClr val="lt1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0"/>
          <p:cNvSpPr txBox="1"/>
          <p:nvPr>
            <p:ph idx="11" type="ftr"/>
          </p:nvPr>
        </p:nvSpPr>
        <p:spPr>
          <a:xfrm>
            <a:off x="2319473" y="10305585"/>
            <a:ext cx="2360100" cy="1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9" name="Google Shape;99;p30"/>
          <p:cNvSpPr txBox="1"/>
          <p:nvPr>
            <p:ph idx="10" type="dt"/>
          </p:nvPr>
        </p:nvSpPr>
        <p:spPr>
          <a:xfrm>
            <a:off x="378333" y="9943746"/>
            <a:ext cx="1740300" cy="5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30"/>
          <p:cNvSpPr txBox="1"/>
          <p:nvPr>
            <p:ph idx="12" type="sldNum"/>
          </p:nvPr>
        </p:nvSpPr>
        <p:spPr>
          <a:xfrm>
            <a:off x="6565922" y="10305056"/>
            <a:ext cx="200700" cy="15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0" lvl="0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1pPr>
            <a:lvl2pPr indent="0" lvl="1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2pPr>
            <a:lvl3pPr indent="0" lvl="2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3pPr>
            <a:lvl4pPr indent="0" lvl="3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4pPr>
            <a:lvl5pPr indent="0" lvl="4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5pPr>
            <a:lvl6pPr indent="0" lvl="5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6pPr>
            <a:lvl7pPr indent="0" lvl="6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7pPr>
            <a:lvl8pPr indent="0" lvl="7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8pPr>
            <a:lvl9pPr indent="0" lvl="8" marL="2540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1F828D"/>
                </a:solidFill>
                <a:latin typeface="Lucida Sans"/>
                <a:ea typeface="Lucida Sans"/>
                <a:cs typeface="Lucida Sans"/>
                <a:sym typeface="Lucida Sans"/>
              </a:defRPr>
            </a:lvl9pPr>
          </a:lstStyle>
          <a:p>
            <a:pPr indent="0" lvl="0" marL="2540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 sz="1300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6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6.xml"/><Relationship Id="rId12" Type="http://schemas.openxmlformats.org/officeDocument/2006/relationships/slideLayout" Target="../slideLayouts/slideLayout25.xml"/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28.xml"/><Relationship Id="rId14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0" y="0"/>
            <a:ext cx="7560325" cy="1033219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38865" y="1033193"/>
            <a:ext cx="6882596" cy="710203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/>
        </p:nvSpPr>
        <p:spPr>
          <a:xfrm>
            <a:off x="922540" y="10289553"/>
            <a:ext cx="5715246" cy="318306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7074810" y="9873891"/>
            <a:ext cx="453620" cy="81841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0" y="0"/>
            <a:ext cx="7560300" cy="103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None/>
              <a:defRPr b="1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5" name="Google Shape;55;p16"/>
          <p:cNvSpPr txBox="1"/>
          <p:nvPr>
            <p:ph idx="1" type="body"/>
          </p:nvPr>
        </p:nvSpPr>
        <p:spPr>
          <a:xfrm>
            <a:off x="338865" y="1033193"/>
            <a:ext cx="6882600" cy="7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6" name="Google Shape;56;p16"/>
          <p:cNvSpPr txBox="1"/>
          <p:nvPr/>
        </p:nvSpPr>
        <p:spPr>
          <a:xfrm>
            <a:off x="922540" y="10289553"/>
            <a:ext cx="5715300" cy="318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Association Ouvrière des Compagnons du Devoir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fr" sz="8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Portfolio de l'apprenant</a:t>
            </a:r>
            <a:endParaRPr b="0" i="0" sz="800" u="none" cap="none" strike="noStrike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7074810" y="9873891"/>
            <a:ext cx="453600" cy="8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hyperlink" Target="https://drive.google.com/open?id=1KUgfWne8trk8RH9SE59ZHYez323hYVCe&amp;usp=drive_copy" TargetMode="External"/><Relationship Id="rId11" Type="http://schemas.openxmlformats.org/officeDocument/2006/relationships/hyperlink" Target="https://drive.google.com/open?id=1RO95OVL5V83NvbHxDFASwxcdnHDEDCcq&amp;usp=drive_copy" TargetMode="External"/><Relationship Id="rId10" Type="http://schemas.openxmlformats.org/officeDocument/2006/relationships/hyperlink" Target="https://drive.google.com/open?id=1JHkApEaDW8R6ruIdxe4IM_Sze0XruY50&amp;usp=drive_copy" TargetMode="External"/><Relationship Id="rId13" Type="http://schemas.openxmlformats.org/officeDocument/2006/relationships/hyperlink" Target="https://drive.google.com/open?id=14XEc00MqwmbJOoajzIRLqEvcRqqlad2E&amp;usp=drive_copy" TargetMode="External"/><Relationship Id="rId12" Type="http://schemas.openxmlformats.org/officeDocument/2006/relationships/hyperlink" Target="https://drive.google.com/open?id=1iWJ76GzohhqxfHW7ZBR4NB-YNq7qAvjU&amp;usp=drive_copy" TargetMode="External"/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png"/><Relationship Id="rId4" Type="http://schemas.openxmlformats.org/officeDocument/2006/relationships/hyperlink" Target="https://drive.google.com/open?id=18zb-p5m_BPmBxjAqG071ut2TTYg_65id&amp;usp=drive_copy" TargetMode="External"/><Relationship Id="rId9" Type="http://schemas.openxmlformats.org/officeDocument/2006/relationships/hyperlink" Target="https://drive.google.com/open?id=1r5dr6y3XEj4OniL8k3ZbB2YC0i6v0Uye&amp;usp=drive_copy" TargetMode="External"/><Relationship Id="rId15" Type="http://schemas.openxmlformats.org/officeDocument/2006/relationships/hyperlink" Target="https://drive.google.com/open?id=16g1PbqJYOiQ5FtB1J5PyX6yOwmSSjjJW&amp;usp=drive_copy" TargetMode="External"/><Relationship Id="rId14" Type="http://schemas.openxmlformats.org/officeDocument/2006/relationships/hyperlink" Target="https://drive.google.com/open?id=1RjmWPK6VYQqKZ5Ab35cR61nPpbPqzmAr&amp;usp=drive_copy" TargetMode="External"/><Relationship Id="rId17" Type="http://schemas.openxmlformats.org/officeDocument/2006/relationships/hyperlink" Target="https://drive.google.com/open?id=1ROSWLdt87GdmYU9XqMX9P-CzbBBPRpLW&amp;usp=drive_copy" TargetMode="External"/><Relationship Id="rId16" Type="http://schemas.openxmlformats.org/officeDocument/2006/relationships/hyperlink" Target="https://drive.google.com/open?id=1ROSWLdt87GdmYU9XqMX9P-CzbBBPRpLW&amp;usp=drive_copy" TargetMode="External"/><Relationship Id="rId5" Type="http://schemas.openxmlformats.org/officeDocument/2006/relationships/hyperlink" Target="https://drive.google.com/open?id=18zb-p5m_BPmBxjAqG071ut2TTYg_65id&amp;usp=drive_copy" TargetMode="External"/><Relationship Id="rId19" Type="http://schemas.openxmlformats.org/officeDocument/2006/relationships/hyperlink" Target="https://drive.google.com/open?id=1zIIKSOwgYGJMvruGG0-8kUBpRecbkU80&amp;usp=drive_copy" TargetMode="External"/><Relationship Id="rId6" Type="http://schemas.openxmlformats.org/officeDocument/2006/relationships/image" Target="../media/image30.png"/><Relationship Id="rId18" Type="http://schemas.openxmlformats.org/officeDocument/2006/relationships/hyperlink" Target="https://drive.google.com/open?id=1ROSWLdt87GdmYU9XqMX9P-CzbBBPRpLW&amp;usp=drive_copy" TargetMode="External"/><Relationship Id="rId7" Type="http://schemas.openxmlformats.org/officeDocument/2006/relationships/hyperlink" Target="https://drive.google.com/open?id=1bo4YSmCB4SLelZQ9nRRYi8uEuekwK1RM&amp;usp=drive_copy" TargetMode="External"/><Relationship Id="rId8" Type="http://schemas.openxmlformats.org/officeDocument/2006/relationships/hyperlink" Target="https://drive.google.com/open?id=13vOdSPZZLBK2PD2CnJ0Aj-EDtc1T6rhp&amp;usp=drive_copy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png"/><Relationship Id="rId4" Type="http://schemas.openxmlformats.org/officeDocument/2006/relationships/hyperlink" Target="https://drive.google.com/open?id=18zb-p5m_BPmBxjAqG071ut2TTYg_65id&amp;usp=drive_copy" TargetMode="External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hyperlink" Target="https://drive.google.com/open?id=14boaGBju4SCTG06pnLt7aP3BCYpmga1w&amp;usp=drive_copy" TargetMode="External"/><Relationship Id="rId10" Type="http://schemas.openxmlformats.org/officeDocument/2006/relationships/hyperlink" Target="https://drive.google.com/open?id=1BkJ2WHV4mKdHMNRlrHDJFI66u7MjcPSM&amp;usp=drive_copy" TargetMode="External"/><Relationship Id="rId13" Type="http://schemas.openxmlformats.org/officeDocument/2006/relationships/hyperlink" Target="https://drive.google.com/open?id=18zb-p5m_BPmBxjAqG071ut2TTYg_65id&amp;usp=drive_copy" TargetMode="External"/><Relationship Id="rId12" Type="http://schemas.openxmlformats.org/officeDocument/2006/relationships/hyperlink" Target="https://drive.google.com/open?id=1ALzVCawvCbQx0IoPJmcnMunohAVABtMl&amp;usp=drive_copy" TargetMode="External"/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hyperlink" Target="https://drive.google.com/open?id=14XEc00MqwmbJOoajzIRLqEvcRqqlad2E&amp;usp=drive_copy" TargetMode="External"/><Relationship Id="rId9" Type="http://schemas.openxmlformats.org/officeDocument/2006/relationships/hyperlink" Target="https://drive.google.com/open?id=1e70Z7YGsg7cV6SDbNW2N--kvP1KPQYCl&amp;usp=drive_copy" TargetMode="External"/><Relationship Id="rId5" Type="http://schemas.openxmlformats.org/officeDocument/2006/relationships/hyperlink" Target="https://drive.google.com/open?id=1l1gG_vR_w2tTlvCuxsHfsm-1NRFvcvm4&amp;usp=drive_copy" TargetMode="External"/><Relationship Id="rId6" Type="http://schemas.openxmlformats.org/officeDocument/2006/relationships/hyperlink" Target="https://drive.google.com/open?id=121xFaS_II9Mm12eClhdP_25SfNRD1jvv&amp;usp=drive_copy" TargetMode="External"/><Relationship Id="rId7" Type="http://schemas.openxmlformats.org/officeDocument/2006/relationships/image" Target="../media/image29.png"/><Relationship Id="rId8" Type="http://schemas.openxmlformats.org/officeDocument/2006/relationships/hyperlink" Target="https://drive.google.com/open?id=1VHqxEasLaqKghj1VdCbbon5fmDak903-&amp;usp=drive_copy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Relationship Id="rId4" Type="http://schemas.openxmlformats.org/officeDocument/2006/relationships/hyperlink" Target="https://drive.google.com/open?id=1-wvXnkAHMEXJ4l5lIsRx5LnXqMQXIZE_mFJP85cbNls&amp;usp=drive_copy" TargetMode="External"/><Relationship Id="rId5" Type="http://schemas.openxmlformats.org/officeDocument/2006/relationships/hyperlink" Target="https://drive.google.com/open?id=1UUKBx0erHjLL6Az2JqMADFTbAfupBlgRRMPuj9qCsro&amp;usp=drive_copy" TargetMode="External"/><Relationship Id="rId6" Type="http://schemas.openxmlformats.org/officeDocument/2006/relationships/hyperlink" Target="https://drive.google.com/open?id=1PP8NPRFKTkrtJ4jVIcgDHMsM0VeqtsjzI8pfNDdbb-E&amp;usp=drive_copy" TargetMode="External"/><Relationship Id="rId7" Type="http://schemas.openxmlformats.org/officeDocument/2006/relationships/hyperlink" Target="https://drive.google.com/open?id=18zb-p5m_BPmBxjAqG071ut2TTYg_65id&amp;usp=drive_copy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1"/>
          <p:cNvSpPr txBox="1"/>
          <p:nvPr/>
        </p:nvSpPr>
        <p:spPr>
          <a:xfrm>
            <a:off x="338875" y="1421875"/>
            <a:ext cx="3441300" cy="46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Durée : </a:t>
            </a:r>
            <a:r>
              <a:rPr i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27h + 8h TPP</a:t>
            </a:r>
            <a:endParaRPr b="0" i="1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Métier : </a:t>
            </a: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20h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Transverse : </a:t>
            </a: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07</a:t>
            </a: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 b="0" i="0" sz="13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Ouvrage : Le Coffret N°1</a:t>
            </a:r>
            <a:endParaRPr b="0" i="1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Aptitudes abordées : </a:t>
            </a:r>
            <a:endParaRPr b="1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Recueillir la demande du commanditaire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Proposer des solutions techniques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Représenter graphiquement le projet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Maintenir l'outillage, le matériel et les machines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Organiser l'environnement de travail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Préparer, tracer et réaliser les usinages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Préparer les surfaces et plaquer les supports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Monter l'ouvrage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Préparer et assurer la finition de l'ouvrage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Équiper l'ouvrage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Archiver, classer les pièces constituantes d'un projet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6" name="Google Shape;106;p31"/>
          <p:cNvSpPr txBox="1"/>
          <p:nvPr/>
        </p:nvSpPr>
        <p:spPr>
          <a:xfrm>
            <a:off x="0" y="255750"/>
            <a:ext cx="7560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CTM : Module 1</a:t>
            </a:r>
            <a:endParaRPr b="1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31"/>
          <p:cNvSpPr txBox="1"/>
          <p:nvPr/>
        </p:nvSpPr>
        <p:spPr>
          <a:xfrm>
            <a:off x="338850" y="757950"/>
            <a:ext cx="68823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H</a:t>
            </a:r>
            <a:r>
              <a:rPr b="1" lang="fr">
                <a:solidFill>
                  <a:srgbClr val="000000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armonisation des connaissances et habil</a:t>
            </a:r>
            <a:r>
              <a:rPr b="1" lang="fr"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etés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31" title="Le Coffret N°1 - Visuel 3D fermé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0000" y="1802850"/>
            <a:ext cx="3441300" cy="2448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1"/>
          <p:cNvSpPr txBox="1"/>
          <p:nvPr/>
        </p:nvSpPr>
        <p:spPr>
          <a:xfrm>
            <a:off x="338850" y="5905450"/>
            <a:ext cx="6882300" cy="203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latin typeface="Montserrat"/>
                <a:ea typeface="Montserrat"/>
                <a:cs typeface="Montserrat"/>
                <a:sym typeface="Montserrat"/>
              </a:rPr>
              <a:t>Dossier ouvrage </a:t>
            </a:r>
            <a:r>
              <a:rPr b="1" lang="fr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Le Coffret N°1 - Descriptif de l'Ouvrage.pdf</a:t>
            </a:r>
            <a:endParaRPr sz="1100" u="sng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Coffret N°1 - Feuille de débit</a:t>
            </a:r>
            <a:endParaRPr sz="1100" u="sng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Coffret N°1 - Plan Format A3 - Ech 1-2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Coffret N°1 - Plan Format A2 - Ech 1-1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Coffret N°1 - Perspective Éclaté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 Coffret N°1 - Feuille de Quincaillerie</a:t>
            </a:r>
            <a:endParaRPr sz="1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0" name="Google Shape;110;p31"/>
          <p:cNvSpPr txBox="1"/>
          <p:nvPr/>
        </p:nvSpPr>
        <p:spPr>
          <a:xfrm>
            <a:off x="338700" y="7668397"/>
            <a:ext cx="6882600" cy="24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Supports </a:t>
            </a:r>
            <a:r>
              <a:rPr b="1" i="0" lang="fr" sz="13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révision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fr" sz="11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Dos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sier :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Histoire des Styles - Année</a:t>
            </a:r>
            <a:endParaRPr sz="1100" u="sng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Conception - module 1</a:t>
            </a:r>
            <a:r>
              <a:rPr lang="fr" sz="11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11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Fabrication - module 1</a:t>
            </a:r>
            <a:endParaRPr sz="11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Cours :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6"/>
              </a:rPr>
              <a:t>L'analy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7"/>
              </a:rPr>
              <a:t>s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18"/>
              </a:rPr>
              <a:t>e de mobilier de style.pdf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Liens Étude des Styles de Mobilier.pdf</a:t>
            </a:r>
            <a:endParaRPr sz="1100">
              <a:solidFill>
                <a:srgbClr val="0097A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20"/>
              </a:rPr>
              <a:t>La Normalisation de Dessin Technique Officielle CMA_1.1.pdf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2"/>
          <p:cNvSpPr txBox="1"/>
          <p:nvPr/>
        </p:nvSpPr>
        <p:spPr>
          <a:xfrm>
            <a:off x="338865" y="8477409"/>
            <a:ext cx="6882596" cy="146702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Documents d</a:t>
            </a:r>
            <a:r>
              <a:rPr b="1" lang="fr" sz="1300">
                <a:latin typeface="Montserrat"/>
                <a:ea typeface="Montserrat"/>
                <a:cs typeface="Montserrat"/>
                <a:sym typeface="Montserrat"/>
              </a:rPr>
              <a:t>’accompagnement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d’évaluation : 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/</a:t>
            </a:r>
            <a:endParaRPr b="0" i="0" sz="11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6" name="Google Shape;116;p32"/>
          <p:cNvSpPr txBox="1"/>
          <p:nvPr/>
        </p:nvSpPr>
        <p:spPr>
          <a:xfrm>
            <a:off x="338865" y="1347988"/>
            <a:ext cx="6882596" cy="117182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fr" sz="1300">
                <a:latin typeface="Montserrat"/>
                <a:ea typeface="Montserrat"/>
                <a:cs typeface="Montserrat"/>
                <a:sym typeface="Montserrat"/>
              </a:rPr>
              <a:t>Activitées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liées aux connaissances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Positionnement en Technologie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Positionnement en Histoire des Styles de mobilier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Planification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 et organisation du travail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7" name="Google Shape;117;p32"/>
          <p:cNvSpPr txBox="1"/>
          <p:nvPr/>
        </p:nvSpPr>
        <p:spPr>
          <a:xfrm>
            <a:off x="338875" y="2446521"/>
            <a:ext cx="6882600" cy="39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fr" sz="13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Activitées 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liées aux habiletés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Discussion autour de l'Histoire des Styles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Analyse de Mobilier de Style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Conception d'un 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Réalisation d'un dessin technique et de sa mise en page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Correction des dessins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Établissement et traçage des pièces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Réalisation de queues d'aronde découverte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Usinages de rainures continues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Usinages de rainures </a:t>
            </a: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arrêtées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Réalisation de frisage simple (fougères, carré ou losange)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Réalisation de frisage simple (Portefeuille)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Collage de panneaux plaqués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Collage d'un ouvrage à queues d'arondes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Réalisation d'alaises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Usinage et ferrage de charnière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Finition, ponçage de l'ouvrage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Rangement, nettoyage, entretien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Présentation de la réflexivité et des outils d'évaluation et de suivi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8" name="Google Shape;118;p32"/>
          <p:cNvSpPr txBox="1"/>
          <p:nvPr/>
        </p:nvSpPr>
        <p:spPr>
          <a:xfrm>
            <a:off x="338688" y="6410714"/>
            <a:ext cx="68826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Outillage et matériel spécifique : </a:t>
            </a:r>
            <a:endParaRPr b="0" i="0" sz="10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Caisse à outils et matériel de dessin standard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 de dessin.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9" name="Google Shape;119;p32"/>
          <p:cNvSpPr txBox="1"/>
          <p:nvPr/>
        </p:nvSpPr>
        <p:spPr>
          <a:xfrm>
            <a:off x="0" y="255750"/>
            <a:ext cx="7560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CTM : Module 1</a:t>
            </a:r>
            <a:endParaRPr b="1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0" name="Google Shape;120;p32"/>
          <p:cNvSpPr txBox="1"/>
          <p:nvPr/>
        </p:nvSpPr>
        <p:spPr>
          <a:xfrm>
            <a:off x="338850" y="757950"/>
            <a:ext cx="68823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b="1" lang="fr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r>
              <a:rPr b="1" lang="fr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armonisation des connaissances et habiletés</a:t>
            </a:r>
            <a:endParaRPr b="1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SzPts val="688"/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3"/>
          <p:cNvSpPr txBox="1"/>
          <p:nvPr/>
        </p:nvSpPr>
        <p:spPr>
          <a:xfrm>
            <a:off x="338875" y="1421875"/>
            <a:ext cx="3441300" cy="8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Durée : </a:t>
            </a:r>
            <a:r>
              <a:rPr i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43h + 6h TPP</a:t>
            </a:r>
            <a:endParaRPr b="0" i="1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Métier : </a:t>
            </a: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36</a:t>
            </a: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 b="0" i="0" sz="11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Montserrat"/>
              <a:buChar char="●"/>
            </a:pP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Transverse : </a:t>
            </a: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07</a:t>
            </a:r>
            <a:r>
              <a:rPr b="0" i="0" lang="fr" sz="11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</a:t>
            </a:r>
            <a:endParaRPr sz="1200">
              <a:solidFill>
                <a:schemeClr val="dk1"/>
              </a:solidFill>
              <a:highlight>
                <a:srgbClr val="F9CB9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p33"/>
          <p:cNvSpPr txBox="1"/>
          <p:nvPr/>
        </p:nvSpPr>
        <p:spPr>
          <a:xfrm>
            <a:off x="4166500" y="6617025"/>
            <a:ext cx="3054600" cy="3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Supports </a:t>
            </a:r>
            <a:r>
              <a:rPr b="1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révision :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Dossier :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1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Histoire des Styles - Année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Conception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Fabrication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Cours :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7" name="Google Shape;127;p3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80000" y="1642075"/>
            <a:ext cx="3441300" cy="293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33"/>
          <p:cNvSpPr txBox="1"/>
          <p:nvPr/>
        </p:nvSpPr>
        <p:spPr>
          <a:xfrm>
            <a:off x="338875" y="3764288"/>
            <a:ext cx="3441300" cy="265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Aptitudes évaluées : </a:t>
            </a:r>
            <a:endParaRPr sz="1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Proposer des solutions techniques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Représenter graphiquement le projet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Maintenir l'outillage, le matériel et les machines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Organiser l'environnement de travail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Préparer, tracer et réaliser les usinages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Préparer les surfaces et plaquer les supports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Monter l'ouvrage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Préparer et assurer la finition de l'ouvrage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Archiver, classer les pièces constituantes d'un projet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9" name="Google Shape;129;p33"/>
          <p:cNvSpPr txBox="1"/>
          <p:nvPr/>
        </p:nvSpPr>
        <p:spPr>
          <a:xfrm>
            <a:off x="338875" y="6617025"/>
            <a:ext cx="3441300" cy="336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latin typeface="Montserrat"/>
                <a:ea typeface="Montserrat"/>
                <a:cs typeface="Montserrat"/>
                <a:sym typeface="Montserrat"/>
              </a:rPr>
              <a:t>Dossier ouvrage </a:t>
            </a:r>
            <a:r>
              <a:rPr b="1" lang="fr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endParaRPr b="1" sz="12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fr" sz="12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L'Organisateur de Bureau - Descriptif de l'Ouvrage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L'Organisateur de Bureau - Feuille de débit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L'Organisateur de Bureau - Plan Format A3 - Ech ½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L'Organisateur de Bureau - Plan Format A1 - Ech 1-1.pdf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fr" sz="1100" u="sng">
                <a:solidFill>
                  <a:srgbClr val="0097A7"/>
                </a:solidFill>
                <a:latin typeface="Montserrat"/>
                <a:ea typeface="Montserrat"/>
                <a:cs typeface="Montserrat"/>
                <a:sym typeface="Montserrat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L'Organisateur de Bureau - Perspective Haute Résolution Éclaté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0" name="Google Shape;130;p33"/>
          <p:cNvSpPr txBox="1"/>
          <p:nvPr/>
        </p:nvSpPr>
        <p:spPr>
          <a:xfrm>
            <a:off x="338875" y="2643825"/>
            <a:ext cx="3441300" cy="11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fr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Aptitudes abordées :</a:t>
            </a:r>
            <a:endParaRPr b="1" i="0" sz="1200" u="none" cap="none" strike="noStrik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Recueillir la demande du commanditaire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Diagnostiquer les besoins du commanditaire</a:t>
            </a:r>
            <a:endParaRPr sz="11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300"/>
              </a:spcBef>
              <a:spcAft>
                <a:spcPts val="300"/>
              </a:spcAft>
              <a:buClr>
                <a:schemeClr val="dk1"/>
              </a:buClr>
              <a:buSzPts val="688"/>
              <a:buFont typeface="Arial"/>
              <a:buNone/>
            </a:pPr>
            <a:r>
              <a:rPr lang="fr" sz="11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- Préparer la fabrication</a:t>
            </a:r>
            <a:endParaRPr sz="1200">
              <a:solidFill>
                <a:schemeClr val="dk1"/>
              </a:solidFill>
              <a:highlight>
                <a:srgbClr val="F9CB9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p33"/>
          <p:cNvSpPr txBox="1"/>
          <p:nvPr/>
        </p:nvSpPr>
        <p:spPr>
          <a:xfrm>
            <a:off x="338875" y="2274500"/>
            <a:ext cx="3441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Ouvrage : L’organisateur de bureau</a:t>
            </a:r>
            <a:endParaRPr sz="1200">
              <a:solidFill>
                <a:schemeClr val="dk1"/>
              </a:solidFill>
              <a:highlight>
                <a:srgbClr val="F9CB9C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2" name="Google Shape;132;p33"/>
          <p:cNvSpPr txBox="1"/>
          <p:nvPr/>
        </p:nvSpPr>
        <p:spPr>
          <a:xfrm>
            <a:off x="0" y="255750"/>
            <a:ext cx="7560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CTM : Module 2</a:t>
            </a:r>
            <a:endParaRPr b="1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3" name="Google Shape;133;p33"/>
          <p:cNvSpPr txBox="1"/>
          <p:nvPr/>
        </p:nvSpPr>
        <p:spPr>
          <a:xfrm>
            <a:off x="338850" y="757950"/>
            <a:ext cx="68823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Conception et Fabrication d'un ouvrage de </a:t>
            </a:r>
            <a:r>
              <a:rPr b="1" lang="fr">
                <a:latin typeface="Montserrat"/>
                <a:ea typeface="Montserrat"/>
                <a:cs typeface="Montserrat"/>
                <a:sym typeface="Montserrat"/>
              </a:rPr>
              <a:t>m</a:t>
            </a: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obilier mixte</a:t>
            </a:r>
            <a:r>
              <a:rPr b="1" lang="fr">
                <a:solidFill>
                  <a:srgbClr val="000000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simple :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4"/>
          <p:cNvSpPr txBox="1"/>
          <p:nvPr/>
        </p:nvSpPr>
        <p:spPr>
          <a:xfrm>
            <a:off x="338865" y="8528784"/>
            <a:ext cx="6882600" cy="142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Documents d</a:t>
            </a:r>
            <a:r>
              <a:rPr b="1" lang="fr" sz="1300">
                <a:latin typeface="Montserrat"/>
                <a:ea typeface="Montserrat"/>
                <a:cs typeface="Montserrat"/>
                <a:sym typeface="Montserrat"/>
              </a:rPr>
              <a:t>’accompagnement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et d’évaluation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Bulletin de suivi et fiche navette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Grille d’auto-évaluation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Suivi Entreprise - CTM Rennes 2025-2026</a:t>
            </a:r>
            <a:endParaRPr sz="1100" u="sng">
              <a:solidFill>
                <a:schemeClr val="hlink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Préparation à l'Entretien Individuel CFA - CTM Rennes 2025-2026</a:t>
            </a:r>
            <a:endParaRPr sz="1100" u="sng">
              <a:solidFill>
                <a:schemeClr val="hlink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Entretien individuel CFA - CTM Rennes 2025-2026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p34"/>
          <p:cNvSpPr txBox="1"/>
          <p:nvPr/>
        </p:nvSpPr>
        <p:spPr>
          <a:xfrm>
            <a:off x="338865" y="1347988"/>
            <a:ext cx="6882600" cy="102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fr" sz="1200">
                <a:latin typeface="Montserrat"/>
                <a:ea typeface="Montserrat"/>
                <a:cs typeface="Montserrat"/>
                <a:sym typeface="Montserrat"/>
              </a:rPr>
              <a:t>Activitées </a:t>
            </a:r>
            <a:r>
              <a:rPr b="1" i="0" lang="fr" sz="12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liées aux connaissances :</a:t>
            </a:r>
            <a:endParaRPr b="1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Étude des coûts de fabrication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Étude des Styles de Mobilier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Auto-évaluation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34"/>
          <p:cNvSpPr txBox="1"/>
          <p:nvPr/>
        </p:nvSpPr>
        <p:spPr>
          <a:xfrm>
            <a:off x="338875" y="2376071"/>
            <a:ext cx="6882600" cy="49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b="1" lang="fr" sz="1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Activitées </a:t>
            </a:r>
            <a:r>
              <a:rPr b="1" i="0" lang="fr" sz="13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liées aux habiletés :</a:t>
            </a:r>
            <a:endParaRPr b="1" i="0" sz="13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Analyse de fabrication / Gamme d'usinage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Feuille de débit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Organisation et lancement du travail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Établissement et traçage des pièces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d'un soleil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de frisage simple (Portefeuille)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Collage de panneaux plaqués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Usinages de rainures continues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de queues d'arondes recouvertes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de coupes d'onglets (Transversale)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de coupes d'onglets (longitudinale)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Réalisation de défonçages (arrêtés ou non)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Usinage d'une moulure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Finition avant collage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Collage d'un ouvrage à queues d'arondes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Collage de coupes d'onglets (longitudinale)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Collage d'un cadre à coupes d'onglets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Ajustage d'une partie mobile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Ponçage de l'ouvrage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Mouillage et préparation à la teinte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Teinte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Finition, ponçage de l'ouvrage</a:t>
            </a:r>
            <a:endParaRPr sz="10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000">
                <a:latin typeface="Montserrat"/>
                <a:ea typeface="Montserrat"/>
                <a:cs typeface="Montserrat"/>
                <a:sym typeface="Montserrat"/>
              </a:rPr>
              <a:t>Rangement, nettoyage, entretien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1" name="Google Shape;141;p34"/>
          <p:cNvSpPr txBox="1"/>
          <p:nvPr/>
        </p:nvSpPr>
        <p:spPr>
          <a:xfrm>
            <a:off x="338875" y="7314080"/>
            <a:ext cx="6882600" cy="12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latin typeface="Montserrat"/>
                <a:ea typeface="Montserrat"/>
                <a:cs typeface="Montserrat"/>
                <a:sym typeface="Montserrat"/>
              </a:rPr>
              <a:t>Outillage et matériel spécifique :</a:t>
            </a:r>
            <a:endParaRPr b="1" sz="12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Compas d’atelier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Gabarit de traçage de queue d’aronde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Outil de report de queue</a:t>
            </a:r>
            <a:endParaRPr sz="1100">
              <a:latin typeface="Montserrat"/>
              <a:ea typeface="Montserrat"/>
              <a:cs typeface="Montserrat"/>
              <a:sym typeface="Montserrat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Montserrat"/>
              <a:buChar char="●"/>
            </a:pPr>
            <a:r>
              <a:rPr lang="fr" sz="1100">
                <a:latin typeface="Montserrat"/>
                <a:ea typeface="Montserrat"/>
                <a:cs typeface="Montserrat"/>
                <a:sym typeface="Montserrat"/>
              </a:rPr>
              <a:t>Ciseau à queue d’aronde</a:t>
            </a:r>
            <a:endParaRPr b="1" sz="13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2" name="Google Shape;142;p34"/>
          <p:cNvSpPr txBox="1"/>
          <p:nvPr/>
        </p:nvSpPr>
        <p:spPr>
          <a:xfrm>
            <a:off x="0" y="255750"/>
            <a:ext cx="7560000" cy="5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b="1" lang="fr" sz="24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CTM : Module 2</a:t>
            </a:r>
            <a:endParaRPr b="1" sz="240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3" name="Google Shape;143;p34"/>
          <p:cNvSpPr txBox="1"/>
          <p:nvPr/>
        </p:nvSpPr>
        <p:spPr>
          <a:xfrm>
            <a:off x="338850" y="757950"/>
            <a:ext cx="68823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SzPts val="688"/>
              <a:buNone/>
            </a:pPr>
            <a:r>
              <a:rPr b="1" lang="fr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Conception et Fabrication d'un ouvrage de Mobilier mixte</a:t>
            </a:r>
            <a:r>
              <a:rPr b="1" lang="fr">
                <a:solidFill>
                  <a:srgbClr val="000000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:</a:t>
            </a:r>
            <a:endParaRPr b="1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ortfolio Apprenan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