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0692000" cx="7560000"/>
  <p:notesSz cx="6858000" cy="9144000"/>
  <p:embeddedFontLst>
    <p:embeddedFont>
      <p:font typeface="Montserrat"/>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10"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Montserrat-regular.fntdata"/><Relationship Id="rId8" Type="http://schemas.openxmlformats.org/officeDocument/2006/relationships/font" Target="fonts/Montserrat-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 name="Shape 30"/>
        <p:cNvGrpSpPr/>
        <p:nvPr/>
      </p:nvGrpSpPr>
      <p:grpSpPr>
        <a:xfrm>
          <a:off x="0" y="0"/>
          <a:ext cx="0" cy="0"/>
          <a:chOff x="0" y="0"/>
          <a:chExt cx="0" cy="0"/>
        </a:xfrm>
      </p:grpSpPr>
      <p:sp>
        <p:nvSpPr>
          <p:cNvPr id="31" name="Google Shape;31;p1:notes"/>
          <p:cNvSpPr/>
          <p:nvPr>
            <p:ph idx="2" type="sldImg"/>
          </p:nvPr>
        </p:nvSpPr>
        <p:spPr>
          <a:xfrm>
            <a:off x="2217045"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 name="Google Shape;3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couverture" type="tx">
  <p:cSld name="TITLE_AND_BODY">
    <p:bg>
      <p:bgPr>
        <a:blipFill>
          <a:blip r:embed="rId2">
            <a:alphaModFix/>
          </a:blip>
          <a:stretch>
            <a:fillRect/>
          </a:stretch>
        </a:blipFill>
      </p:bgPr>
    </p:bg>
    <p:spTree>
      <p:nvGrpSpPr>
        <p:cNvPr id="9"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1 Guide Méthode">
  <p:cSld name="TITLE_AND_BODY_3">
    <p:bg>
      <p:bgPr>
        <a:blipFill>
          <a:blip r:embed="rId2">
            <a:alphaModFix/>
          </a:blip>
          <a:stretch>
            <a:fillRect/>
          </a:stretch>
        </a:blipFill>
      </p:bgPr>
    </p:bg>
    <p:spTree>
      <p:nvGrpSpPr>
        <p:cNvPr id="10" name="Shape 10"/>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2 Mon expérience Compagnonnique">
  <p:cSld name="TITLE_AND_BODY_3_1">
    <p:bg>
      <p:bgPr>
        <a:blipFill>
          <a:blip r:embed="rId2">
            <a:alphaModFix/>
          </a:blip>
          <a:stretch>
            <a:fillRect/>
          </a:stretch>
        </a:blipFill>
      </p:bgPr>
    </p:bg>
    <p:spTree>
      <p:nvGrpSpPr>
        <p:cNvPr id="11" name="Shape 1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3 Mon expérience au CFA">
  <p:cSld name="TITLE_AND_BODY_3_1_1">
    <p:bg>
      <p:bgPr>
        <a:blipFill>
          <a:blip r:embed="rId2">
            <a:alphaModFix/>
          </a:blip>
          <a:stretch>
            <a:fillRect/>
          </a:stretch>
        </a:blipFill>
      </p:bgPr>
    </p:bg>
    <p:spTree>
      <p:nvGrpSpPr>
        <p:cNvPr id="12" name="Shape 12"/>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4 Mon expérience en entreprise">
  <p:cSld name="TITLE_AND_BODY_3_1_1_1">
    <p:bg>
      <p:bgPr>
        <a:blipFill>
          <a:blip r:embed="rId2">
            <a:alphaModFix/>
          </a:blip>
          <a:stretch>
            <a:fillRect/>
          </a:stretch>
        </a:blipFill>
      </p:bgPr>
    </p:bg>
    <p:spTree>
      <p:nvGrpSpPr>
        <p:cNvPr id="13" name="Shape 13"/>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5 Mes réalisations">
  <p:cSld name="TITLE_AND_BODY_3_1_1_1_1">
    <p:bg>
      <p:bgPr>
        <a:blipFill>
          <a:blip r:embed="rId2">
            <a:alphaModFix/>
          </a:blip>
          <a:stretch>
            <a:fillRect/>
          </a:stretch>
        </a:blipFill>
      </p:bgPr>
    </p:bg>
    <p:spTree>
      <p:nvGrpSpPr>
        <p:cNvPr id="14" name="Shape 14"/>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1 Guide Méthode">
  <p:cSld name="TITLE_AND_BODY_2">
    <p:spTree>
      <p:nvGrpSpPr>
        <p:cNvPr id="15" name="Shape 15"/>
        <p:cNvGrpSpPr/>
        <p:nvPr/>
      </p:nvGrpSpPr>
      <p:grpSpPr>
        <a:xfrm>
          <a:off x="0" y="0"/>
          <a:ext cx="0" cy="0"/>
          <a:chOff x="0" y="0"/>
          <a:chExt cx="0" cy="0"/>
        </a:xfrm>
      </p:grpSpPr>
      <p:sp>
        <p:nvSpPr>
          <p:cNvPr id="16" name="Google Shape;16;p8"/>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7" name="Google Shape;17;p8"/>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2 Mon expérience Compagnonnique">
  <p:cSld name="TITLE_AND_BODY_1">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9"/>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9"/>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3 Mon expérience au CFA">
  <p:cSld name="TITLE_AND_BODY_1_1">
    <p:bg>
      <p:bgPr>
        <a:blipFill>
          <a:blip r:embed="rId2">
            <a:alphaModFix/>
          </a:blip>
          <a:stretch>
            <a:fillRect/>
          </a:stretch>
        </a:blipFill>
      </p:bgPr>
    </p:bg>
    <p:spTree>
      <p:nvGrpSpPr>
        <p:cNvPr id="21" name="Shape 21"/>
        <p:cNvGrpSpPr/>
        <p:nvPr/>
      </p:nvGrpSpPr>
      <p:grpSpPr>
        <a:xfrm>
          <a:off x="0" y="0"/>
          <a:ext cx="0" cy="0"/>
          <a:chOff x="0" y="0"/>
          <a:chExt cx="0" cy="0"/>
        </a:xfrm>
      </p:grpSpPr>
      <p:sp>
        <p:nvSpPr>
          <p:cNvPr id="22" name="Google Shape;22;p10"/>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3" name="Google Shape;23;p10"/>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4 Mon expérience en entreprise">
  <p:cSld name="TITLE_AND_BODY_1_1_1">
    <p:bg>
      <p:bgPr>
        <a:blipFill>
          <a:blip r:embed="rId2">
            <a:alphaModFix/>
          </a:blip>
          <a:stretch>
            <a:fillRect/>
          </a:stretch>
        </a:blipFill>
      </p:bgPr>
    </p:bg>
    <p:spTree>
      <p:nvGrpSpPr>
        <p:cNvPr id="24" name="Shape 24"/>
        <p:cNvGrpSpPr/>
        <p:nvPr/>
      </p:nvGrpSpPr>
      <p:grpSpPr>
        <a:xfrm>
          <a:off x="0" y="0"/>
          <a:ext cx="0" cy="0"/>
          <a:chOff x="0" y="0"/>
          <a:chExt cx="0" cy="0"/>
        </a:xfrm>
      </p:grpSpPr>
      <p:sp>
        <p:nvSpPr>
          <p:cNvPr id="25" name="Google Shape;25;p11"/>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6" name="Google Shape;26;p11"/>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5 Mes réalisations">
  <p:cSld name="TITLE_AND_BODY_1_1_1_1">
    <p:bg>
      <p:bgPr>
        <a:blipFill>
          <a:blip r:embed="rId2">
            <a:alphaModFix/>
          </a:blip>
          <a:stretch>
            <a:fillRect/>
          </a:stretch>
        </a:blipFill>
      </p:bgPr>
    </p:bg>
    <p:spTree>
      <p:nvGrpSpPr>
        <p:cNvPr id="27" name="Shape 27"/>
        <p:cNvGrpSpPr/>
        <p:nvPr/>
      </p:nvGrpSpPr>
      <p:grpSpPr>
        <a:xfrm>
          <a:off x="0" y="0"/>
          <a:ext cx="0" cy="0"/>
          <a:chOff x="0" y="0"/>
          <a:chExt cx="0" cy="0"/>
        </a:xfrm>
      </p:grpSpPr>
      <p:sp>
        <p:nvSpPr>
          <p:cNvPr id="28" name="Google Shape;28;p12"/>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9" name="Google Shape;29;p12"/>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1pPr>
            <a:lvl2pPr lvl="1"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2pPr>
            <a:lvl3pPr lvl="2"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3pPr>
            <a:lvl4pPr lvl="3"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4pPr>
            <a:lvl5pPr lvl="4"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5pPr>
            <a:lvl6pPr lvl="5"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6pPr>
            <a:lvl7pPr lvl="6"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7pPr>
            <a:lvl8pPr lvl="7"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8pPr>
            <a:lvl9pPr lvl="8"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9pPr>
          </a:lstStyle>
          <a:p/>
        </p:txBody>
      </p:sp>
      <p:sp>
        <p:nvSpPr>
          <p:cNvPr id="7" name="Google Shape;7;p1"/>
          <p:cNvSpPr txBox="1"/>
          <p:nvPr>
            <p:ph idx="1" type="body"/>
          </p:nvPr>
        </p:nvSpPr>
        <p:spPr>
          <a:xfrm>
            <a:off x="338850" y="1033174"/>
            <a:ext cx="6882300" cy="71019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
        <p:nvSpPr>
          <p:cNvPr id="8" name="Google Shape;8;p1"/>
          <p:cNvSpPr txBox="1"/>
          <p:nvPr/>
        </p:nvSpPr>
        <p:spPr>
          <a:xfrm>
            <a:off x="922500" y="10289361"/>
            <a:ext cx="5715000" cy="31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Association Ouvrière des Compagnons du Devoir</a:t>
            </a:r>
            <a:endParaRPr b="0" i="0" sz="800" u="none" cap="none" strike="noStrike">
              <a:solidFill>
                <a:schemeClr val="dk2"/>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Guide formateur</a:t>
            </a:r>
            <a:endParaRPr b="0" i="0" sz="800" u="none" cap="none" strike="noStrike">
              <a:solidFill>
                <a:schemeClr val="dk2"/>
              </a:solidFill>
              <a:latin typeface="Montserrat"/>
              <a:ea typeface="Montserrat"/>
              <a:cs typeface="Montserrat"/>
              <a:sym typeface="Montserrat"/>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hyperlink" Target="https://drive.google.com/open?id=1P8_FaePulBqqnI01-7uvzPGwiRqLij9p&amp;usp=drive_cop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 name="Shape 33"/>
        <p:cNvGrpSpPr/>
        <p:nvPr/>
      </p:nvGrpSpPr>
      <p:grpSpPr>
        <a:xfrm>
          <a:off x="0" y="0"/>
          <a:ext cx="0" cy="0"/>
          <a:chOff x="0" y="0"/>
          <a:chExt cx="0" cy="0"/>
        </a:xfrm>
      </p:grpSpPr>
      <p:sp>
        <p:nvSpPr>
          <p:cNvPr id="34" name="Google Shape;34;p13"/>
          <p:cNvSpPr/>
          <p:nvPr/>
        </p:nvSpPr>
        <p:spPr>
          <a:xfrm>
            <a:off x="0" y="0"/>
            <a:ext cx="7560000" cy="858000"/>
          </a:xfrm>
          <a:prstGeom prst="rect">
            <a:avLst/>
          </a:prstGeom>
          <a:solidFill>
            <a:srgbClr val="134F5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5" name="Google Shape;35;p13"/>
          <p:cNvSpPr txBox="1"/>
          <p:nvPr>
            <p:ph idx="4294967295" type="title"/>
          </p:nvPr>
        </p:nvSpPr>
        <p:spPr>
          <a:xfrm>
            <a:off x="187900" y="847450"/>
            <a:ext cx="7201200" cy="9090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2400"/>
              <a:buNone/>
            </a:pPr>
            <a:r>
              <a:rPr lang="fr" sz="2000"/>
              <a:t>PROPOSITION DE SÉQUENCE</a:t>
            </a:r>
            <a:endParaRPr sz="3044"/>
          </a:p>
          <a:p>
            <a:pPr indent="0" lvl="0" marL="0" rtl="0" algn="l">
              <a:spcBef>
                <a:spcPts val="0"/>
              </a:spcBef>
              <a:spcAft>
                <a:spcPts val="0"/>
              </a:spcAft>
              <a:buSzPts val="1100"/>
              <a:buNone/>
            </a:pPr>
            <a:r>
              <a:rPr lang="fr" sz="1500">
                <a:solidFill>
                  <a:srgbClr val="FF9900"/>
                </a:solidFill>
              </a:rPr>
              <a:t>Positionnement de dessin technique</a:t>
            </a:r>
            <a:endParaRPr sz="1500">
              <a:solidFill>
                <a:srgbClr val="FF9900"/>
              </a:solidFill>
            </a:endParaRPr>
          </a:p>
          <a:p>
            <a:pPr indent="0" lvl="0" marL="0" rtl="0" algn="l">
              <a:lnSpc>
                <a:spcPct val="100000"/>
              </a:lnSpc>
              <a:spcBef>
                <a:spcPts val="0"/>
              </a:spcBef>
              <a:spcAft>
                <a:spcPts val="0"/>
              </a:spcAft>
              <a:buSzPts val="2400"/>
              <a:buNone/>
            </a:pPr>
            <a:r>
              <a:rPr lang="fr" sz="1205"/>
              <a:t>Temps estimatif : 10h</a:t>
            </a:r>
            <a:endParaRPr b="0" i="1" sz="1000"/>
          </a:p>
        </p:txBody>
      </p:sp>
      <p:sp>
        <p:nvSpPr>
          <p:cNvPr id="36" name="Google Shape;36;p13"/>
          <p:cNvSpPr txBox="1"/>
          <p:nvPr>
            <p:ph idx="4294967295" type="title"/>
          </p:nvPr>
        </p:nvSpPr>
        <p:spPr>
          <a:xfrm>
            <a:off x="714475" y="5910600"/>
            <a:ext cx="6677700" cy="4240500"/>
          </a:xfrm>
          <a:prstGeom prst="rect">
            <a:avLst/>
          </a:prstGeom>
          <a:solidFill>
            <a:srgbClr val="FCE5CD"/>
          </a:solidFill>
          <a:ln>
            <a:noFill/>
          </a:ln>
        </p:spPr>
        <p:txBody>
          <a:bodyPr anchorCtr="0" anchor="ctr" bIns="91425" lIns="91425" spcFirstLastPara="1" rIns="91425" wrap="square" tIns="91425">
            <a:spAutoFit/>
          </a:bodyPr>
          <a:lstStyle/>
          <a:p>
            <a:pPr indent="-288925" lvl="0" marL="457200" rtl="0" algn="l">
              <a:spcBef>
                <a:spcPts val="0"/>
              </a:spcBef>
              <a:spcAft>
                <a:spcPts val="0"/>
              </a:spcAft>
              <a:buSzPts val="950"/>
              <a:buChar char="●"/>
            </a:pPr>
            <a:r>
              <a:rPr lang="fr" sz="950"/>
              <a:t>Contexte de la séquence :</a:t>
            </a:r>
            <a:endParaRPr sz="950"/>
          </a:p>
          <a:p>
            <a:pPr indent="0" lvl="0" marL="0" rtl="0" algn="l">
              <a:spcBef>
                <a:spcPts val="200"/>
              </a:spcBef>
              <a:spcAft>
                <a:spcPts val="0"/>
              </a:spcAft>
              <a:buNone/>
            </a:pPr>
            <a:r>
              <a:rPr b="0" lang="fr" sz="950"/>
              <a:t>I</a:t>
            </a:r>
            <a:r>
              <a:rPr b="0" lang="fr" sz="950"/>
              <a:t>l n’y aura pas d’autre temps dédié au dessin dans l’année. Le dessin se fera dans les villes de résidences des jeunes. Le formateur doit donc remettre à plat toutes les règles et toutes les normes liées à la réalisation de dessin au cours de la séquence pour que les apprenants puissent les appliquer pendant toute leur année de formation.</a:t>
            </a:r>
            <a:endParaRPr b="0" sz="950"/>
          </a:p>
          <a:p>
            <a:pPr indent="-288925" lvl="0" marL="457200" rtl="0" algn="l">
              <a:spcBef>
                <a:spcPts val="1000"/>
              </a:spcBef>
              <a:spcAft>
                <a:spcPts val="0"/>
              </a:spcAft>
              <a:buSzPts val="950"/>
              <a:buChar char="●"/>
            </a:pPr>
            <a:r>
              <a:rPr i="1" lang="fr" sz="950"/>
              <a:t>Activité N°1 : Conception d'un ouvrage : 2 heures</a:t>
            </a:r>
            <a:endParaRPr i="1" sz="950"/>
          </a:p>
          <a:p>
            <a:pPr indent="0" lvl="0" marL="0" rtl="0" algn="l">
              <a:spcBef>
                <a:spcPts val="200"/>
              </a:spcBef>
              <a:spcAft>
                <a:spcPts val="0"/>
              </a:spcAft>
              <a:buClr>
                <a:schemeClr val="dk1"/>
              </a:buClr>
              <a:buSzPts val="990"/>
              <a:buFont typeface="Arial"/>
              <a:buNone/>
            </a:pPr>
            <a:r>
              <a:rPr b="0" lang="fr" sz="950"/>
              <a:t>Distribution du sujet. Il n’y a qu’un sujet distribué. Même s’il y a une probabilité pour que le jeune ait déjà fait ce sujet, on ne change pas le sujet parce que l’objectif est de vérifier les acquis mais aussi de reprendre chaque étape de travail pour que chaque apprenant travaille toutes les aptitudes liées au dessin. </a:t>
            </a:r>
            <a:endParaRPr b="0" sz="950"/>
          </a:p>
          <a:p>
            <a:pPr indent="0" lvl="0" marL="0" rtl="0" algn="l">
              <a:spcBef>
                <a:spcPts val="200"/>
              </a:spcBef>
              <a:spcAft>
                <a:spcPts val="0"/>
              </a:spcAft>
              <a:buClr>
                <a:schemeClr val="dk1"/>
              </a:buClr>
              <a:buSzPts val="990"/>
              <a:buFont typeface="Arial"/>
              <a:buNone/>
            </a:pPr>
            <a:r>
              <a:rPr b="0" lang="fr" sz="950"/>
              <a:t>Chaque apprenant doit réaliser dans l’ordre : le dixième, l’étude des assemblages sur papier à petits carreaux. Ensuite, le formateur vérifie que c’est conforme aux attendus en terme de méthode et de propreté. (attention, on ne vérifie pas la technique à ce moment-là).</a:t>
            </a:r>
            <a:endParaRPr b="0" sz="950"/>
          </a:p>
          <a:p>
            <a:pPr indent="-288925" lvl="0" marL="457200" rtl="0" algn="l">
              <a:spcBef>
                <a:spcPts val="1000"/>
              </a:spcBef>
              <a:spcAft>
                <a:spcPts val="0"/>
              </a:spcAft>
              <a:buSzPts val="950"/>
              <a:buChar char="●"/>
            </a:pPr>
            <a:r>
              <a:rPr i="1" lang="fr" sz="950"/>
              <a:t>Activité N°2 : Réalisation d'un dessin technique et de sa mise en page : 6 heures</a:t>
            </a:r>
            <a:endParaRPr i="1" sz="950"/>
          </a:p>
          <a:p>
            <a:pPr indent="0" lvl="0" marL="0" rtl="0" algn="l">
              <a:spcBef>
                <a:spcPts val="200"/>
              </a:spcBef>
              <a:spcAft>
                <a:spcPts val="0"/>
              </a:spcAft>
              <a:buClr>
                <a:schemeClr val="dk1"/>
              </a:buClr>
              <a:buSzPts val="990"/>
              <a:buFont typeface="Arial"/>
              <a:buNone/>
            </a:pPr>
            <a:r>
              <a:rPr b="0" lang="fr" sz="950"/>
              <a:t>Étape 1 : réaliser la mise en page en fonction de l’étude réalisée pendant la conception de l'ouvrage.</a:t>
            </a:r>
            <a:endParaRPr b="0" sz="950"/>
          </a:p>
          <a:p>
            <a:pPr indent="0" lvl="0" marL="0" rtl="0" algn="l">
              <a:spcBef>
                <a:spcPts val="200"/>
              </a:spcBef>
              <a:spcAft>
                <a:spcPts val="0"/>
              </a:spcAft>
              <a:buClr>
                <a:schemeClr val="dk1"/>
              </a:buClr>
              <a:buSzPts val="990"/>
              <a:buFont typeface="Arial"/>
              <a:buNone/>
            </a:pPr>
            <a:r>
              <a:rPr b="0" lang="fr" sz="950"/>
              <a:t>Le formateur vérifie que chaque apprenant réalise une mise en page propre et lisible (pas le fond)</a:t>
            </a:r>
            <a:endParaRPr b="0" sz="950"/>
          </a:p>
          <a:p>
            <a:pPr indent="0" lvl="0" marL="0" rtl="0" algn="l">
              <a:spcBef>
                <a:spcPts val="1000"/>
              </a:spcBef>
              <a:spcAft>
                <a:spcPts val="0"/>
              </a:spcAft>
              <a:buClr>
                <a:schemeClr val="dk1"/>
              </a:buClr>
              <a:buSzPts val="990"/>
              <a:buFont typeface="Arial"/>
              <a:buNone/>
            </a:pPr>
            <a:r>
              <a:rPr b="0" lang="fr" sz="950"/>
              <a:t>Étape 2 : réalisation du dessin technique</a:t>
            </a:r>
            <a:endParaRPr b="0" sz="950"/>
          </a:p>
          <a:p>
            <a:pPr indent="0" lvl="0" marL="0" rtl="0" algn="l">
              <a:spcBef>
                <a:spcPts val="200"/>
              </a:spcBef>
              <a:spcAft>
                <a:spcPts val="0"/>
              </a:spcAft>
              <a:buClr>
                <a:schemeClr val="dk1"/>
              </a:buClr>
              <a:buSzPts val="990"/>
              <a:buFont typeface="Arial"/>
              <a:buNone/>
            </a:pPr>
            <a:r>
              <a:rPr b="0" lang="fr" sz="950"/>
              <a:t>Les apprenants commencent la réalisation du dessin. Le formateur aide et guide chaque apprenant avec pour objectif de reposer les bases de la normalisation du dessin technique et corriger les gestes et la méthode utilisés par les apprenants.</a:t>
            </a:r>
            <a:endParaRPr b="0" sz="950"/>
          </a:p>
          <a:p>
            <a:pPr indent="0" lvl="0" marL="0" rtl="0" algn="l">
              <a:spcBef>
                <a:spcPts val="1000"/>
              </a:spcBef>
              <a:spcAft>
                <a:spcPts val="0"/>
              </a:spcAft>
              <a:buClr>
                <a:schemeClr val="dk1"/>
              </a:buClr>
              <a:buSzPts val="990"/>
              <a:buFont typeface="Arial"/>
              <a:buNone/>
            </a:pPr>
            <a:r>
              <a:rPr i="1" lang="fr" sz="950"/>
              <a:t>Activité N°3 : Correction des dessins techniques : 2 heures</a:t>
            </a:r>
            <a:endParaRPr i="1" sz="950"/>
          </a:p>
          <a:p>
            <a:pPr indent="0" lvl="0" marL="0" rtl="0" algn="l">
              <a:spcBef>
                <a:spcPts val="200"/>
              </a:spcBef>
              <a:spcAft>
                <a:spcPts val="400"/>
              </a:spcAft>
              <a:buClr>
                <a:schemeClr val="dk1"/>
              </a:buClr>
              <a:buSzPts val="990"/>
              <a:buFont typeface="Arial"/>
              <a:buNone/>
            </a:pPr>
            <a:r>
              <a:rPr b="0" lang="fr" sz="950"/>
              <a:t>A l’aide des observations qu’il a réalisées au cours de la journée, le formateur anime une activité de méthodologie et de correction du dessin technique. Le point sur la méthode est indispensable et la correction du fond est laissée libre en fonction de la volonté du formateur.</a:t>
            </a:r>
            <a:endParaRPr b="0" sz="950"/>
          </a:p>
        </p:txBody>
      </p:sp>
      <p:sp>
        <p:nvSpPr>
          <p:cNvPr id="37" name="Google Shape;37;p13"/>
          <p:cNvSpPr txBox="1"/>
          <p:nvPr>
            <p:ph idx="4294967295" type="title"/>
          </p:nvPr>
        </p:nvSpPr>
        <p:spPr>
          <a:xfrm rot="-5400000">
            <a:off x="-1759675" y="7837800"/>
            <a:ext cx="4251600" cy="397200"/>
          </a:xfrm>
          <a:prstGeom prst="rect">
            <a:avLst/>
          </a:prstGeom>
          <a:solidFill>
            <a:srgbClr val="F9CB9C"/>
          </a:solid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2400"/>
              <a:buNone/>
            </a:pPr>
            <a:r>
              <a:rPr lang="fr" sz="1000">
                <a:solidFill>
                  <a:srgbClr val="000000"/>
                </a:solidFill>
              </a:rPr>
              <a:t>Description des activités</a:t>
            </a:r>
            <a:endParaRPr b="0" sz="1000">
              <a:solidFill>
                <a:srgbClr val="000000"/>
              </a:solidFill>
            </a:endParaRPr>
          </a:p>
        </p:txBody>
      </p:sp>
      <p:sp>
        <p:nvSpPr>
          <p:cNvPr id="38" name="Google Shape;38;p13"/>
          <p:cNvSpPr txBox="1"/>
          <p:nvPr>
            <p:ph idx="4294967295" type="title"/>
          </p:nvPr>
        </p:nvSpPr>
        <p:spPr>
          <a:xfrm rot="-5400000">
            <a:off x="-132050" y="2060210"/>
            <a:ext cx="1004700" cy="397200"/>
          </a:xfrm>
          <a:prstGeom prst="rect">
            <a:avLst/>
          </a:prstGeom>
          <a:solidFill>
            <a:srgbClr val="D5A6BD"/>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400"/>
              <a:buNone/>
            </a:pPr>
            <a:r>
              <a:rPr lang="fr" sz="1000"/>
              <a:t>Objectifs de la séquence</a:t>
            </a:r>
            <a:endParaRPr sz="1000"/>
          </a:p>
        </p:txBody>
      </p:sp>
      <p:sp>
        <p:nvSpPr>
          <p:cNvPr id="39" name="Google Shape;39;p13"/>
          <p:cNvSpPr txBox="1"/>
          <p:nvPr>
            <p:ph idx="4294967295" type="title"/>
          </p:nvPr>
        </p:nvSpPr>
        <p:spPr>
          <a:xfrm>
            <a:off x="187900" y="-10550"/>
            <a:ext cx="7201200" cy="8580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lang="fr" sz="1761">
                <a:solidFill>
                  <a:srgbClr val="FF9900"/>
                </a:solidFill>
              </a:rPr>
              <a:t>CTM Ébéniste</a:t>
            </a:r>
            <a:endParaRPr sz="1900"/>
          </a:p>
          <a:p>
            <a:pPr indent="0" lvl="0" marL="0" rtl="0" algn="l">
              <a:lnSpc>
                <a:spcPct val="100000"/>
              </a:lnSpc>
              <a:spcBef>
                <a:spcPts val="0"/>
              </a:spcBef>
              <a:spcAft>
                <a:spcPts val="0"/>
              </a:spcAft>
              <a:buClr>
                <a:schemeClr val="dk1"/>
              </a:buClr>
              <a:buSzPts val="1100"/>
              <a:buFont typeface="Arial"/>
              <a:buNone/>
            </a:pPr>
            <a:r>
              <a:rPr lang="fr" sz="1400">
                <a:solidFill>
                  <a:srgbClr val="FF9900"/>
                </a:solidFill>
              </a:rPr>
              <a:t>Module 1 -</a:t>
            </a:r>
            <a:r>
              <a:rPr lang="fr" sz="1400"/>
              <a:t> </a:t>
            </a:r>
            <a:r>
              <a:rPr lang="fr" sz="1400">
                <a:solidFill>
                  <a:schemeClr val="lt1"/>
                </a:solidFill>
              </a:rPr>
              <a:t>Harmonisation des connaissances et habiletés</a:t>
            </a:r>
            <a:endParaRPr sz="1400">
              <a:solidFill>
                <a:schemeClr val="lt1"/>
              </a:solidFill>
            </a:endParaRPr>
          </a:p>
        </p:txBody>
      </p:sp>
      <p:sp>
        <p:nvSpPr>
          <p:cNvPr id="40" name="Google Shape;40;p13"/>
          <p:cNvSpPr txBox="1"/>
          <p:nvPr>
            <p:ph idx="4294967295" type="title"/>
          </p:nvPr>
        </p:nvSpPr>
        <p:spPr>
          <a:xfrm rot="-5400000">
            <a:off x="-176087" y="4542992"/>
            <a:ext cx="1086300" cy="397200"/>
          </a:xfrm>
          <a:prstGeom prst="rect">
            <a:avLst/>
          </a:prstGeom>
          <a:solidFill>
            <a:srgbClr val="D9D9D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lang="fr" sz="1000"/>
              <a:t>Support pédagogique</a:t>
            </a:r>
            <a:endParaRPr b="0" sz="1000"/>
          </a:p>
        </p:txBody>
      </p:sp>
      <p:sp>
        <p:nvSpPr>
          <p:cNvPr id="41" name="Google Shape;41;p13"/>
          <p:cNvSpPr txBox="1"/>
          <p:nvPr>
            <p:ph idx="4294967295" type="title"/>
          </p:nvPr>
        </p:nvSpPr>
        <p:spPr>
          <a:xfrm>
            <a:off x="709643" y="4191706"/>
            <a:ext cx="2985900" cy="1095600"/>
          </a:xfrm>
          <a:prstGeom prst="rect">
            <a:avLst/>
          </a:prstGeom>
          <a:solidFill>
            <a:srgbClr val="D9D9D9"/>
          </a:solid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400"/>
              </a:spcAft>
              <a:buClr>
                <a:schemeClr val="dk1"/>
              </a:buClr>
              <a:buSzPts val="990"/>
              <a:buFont typeface="Arial"/>
              <a:buNone/>
            </a:pPr>
            <a:r>
              <a:rPr b="0" i="1" lang="fr" sz="900"/>
              <a:t>Exemple d’étude et de mise en page propre à présenter aux apprenants.</a:t>
            </a:r>
            <a:endParaRPr b="0" i="1" sz="900">
              <a:solidFill>
                <a:srgbClr val="1155CC"/>
              </a:solidFill>
            </a:endParaRPr>
          </a:p>
        </p:txBody>
      </p:sp>
      <p:pic>
        <p:nvPicPr>
          <p:cNvPr id="42" name="Google Shape;42;p13"/>
          <p:cNvPicPr preferRelativeResize="0"/>
          <p:nvPr/>
        </p:nvPicPr>
        <p:blipFill rotWithShape="1">
          <a:blip r:embed="rId3">
            <a:alphaModFix/>
          </a:blip>
          <a:srcRect b="12689" l="8800" r="0" t="6795"/>
          <a:stretch/>
        </p:blipFill>
        <p:spPr>
          <a:xfrm>
            <a:off x="6601675" y="-10550"/>
            <a:ext cx="971964" cy="858125"/>
          </a:xfrm>
          <a:prstGeom prst="rect">
            <a:avLst/>
          </a:prstGeom>
          <a:noFill/>
          <a:ln>
            <a:noFill/>
          </a:ln>
        </p:spPr>
      </p:pic>
      <p:pic>
        <p:nvPicPr>
          <p:cNvPr id="43" name="Google Shape;43;p13"/>
          <p:cNvPicPr preferRelativeResize="0"/>
          <p:nvPr/>
        </p:nvPicPr>
        <p:blipFill rotWithShape="1">
          <a:blip r:embed="rId4">
            <a:alphaModFix/>
          </a:blip>
          <a:srcRect b="0" l="0" r="0" t="0"/>
          <a:stretch/>
        </p:blipFill>
        <p:spPr>
          <a:xfrm>
            <a:off x="5660525" y="-10400"/>
            <a:ext cx="858149" cy="858125"/>
          </a:xfrm>
          <a:prstGeom prst="rect">
            <a:avLst/>
          </a:prstGeom>
          <a:noFill/>
          <a:ln>
            <a:noFill/>
          </a:ln>
        </p:spPr>
      </p:pic>
      <p:sp>
        <p:nvSpPr>
          <p:cNvPr id="44" name="Google Shape;44;p13"/>
          <p:cNvSpPr txBox="1"/>
          <p:nvPr>
            <p:ph idx="4294967295" type="title"/>
          </p:nvPr>
        </p:nvSpPr>
        <p:spPr>
          <a:xfrm>
            <a:off x="4393625" y="2910874"/>
            <a:ext cx="2985900" cy="1146000"/>
          </a:xfrm>
          <a:prstGeom prst="rect">
            <a:avLst/>
          </a:prstGeom>
          <a:solidFill>
            <a:srgbClr val="C9DAF8"/>
          </a:solid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99000"/>
              <a:buNone/>
            </a:pPr>
            <a:r>
              <a:rPr i="1" lang="fr" sz="1000"/>
              <a:t>Activité</a:t>
            </a:r>
            <a:r>
              <a:rPr i="1" lang="fr" sz="1000"/>
              <a:t> N°1 : 2h </a:t>
            </a:r>
            <a:endParaRPr i="1" sz="1000"/>
          </a:p>
          <a:p>
            <a:pPr indent="0" lvl="0" marL="0" rtl="0" algn="l">
              <a:lnSpc>
                <a:spcPct val="100000"/>
              </a:lnSpc>
              <a:spcBef>
                <a:spcPts val="0"/>
              </a:spcBef>
              <a:spcAft>
                <a:spcPts val="0"/>
              </a:spcAft>
              <a:buSzPct val="99000"/>
              <a:buNone/>
            </a:pPr>
            <a:r>
              <a:rPr b="0" i="1" lang="fr" sz="1000"/>
              <a:t>Conception d'un ouvrage</a:t>
            </a:r>
            <a:endParaRPr b="0" i="1" sz="1000"/>
          </a:p>
          <a:p>
            <a:pPr indent="0" lvl="0" marL="0" rtl="0" algn="l">
              <a:spcBef>
                <a:spcPts val="0"/>
              </a:spcBef>
              <a:spcAft>
                <a:spcPts val="0"/>
              </a:spcAft>
              <a:buSzPct val="99000"/>
              <a:buNone/>
            </a:pPr>
            <a:r>
              <a:rPr i="1" lang="fr" sz="1000"/>
              <a:t>Activité</a:t>
            </a:r>
            <a:r>
              <a:rPr i="1" lang="fr" sz="1000"/>
              <a:t> </a:t>
            </a:r>
            <a:r>
              <a:rPr i="1" lang="fr" sz="1000"/>
              <a:t>N°2 : 6h </a:t>
            </a:r>
            <a:endParaRPr i="1" sz="1000"/>
          </a:p>
          <a:p>
            <a:pPr indent="0" lvl="0" marL="0" rtl="0" algn="l">
              <a:spcBef>
                <a:spcPts val="0"/>
              </a:spcBef>
              <a:spcAft>
                <a:spcPts val="0"/>
              </a:spcAft>
              <a:buSzPct val="99000"/>
              <a:buNone/>
            </a:pPr>
            <a:r>
              <a:rPr b="0" i="1" lang="fr" sz="1000"/>
              <a:t>Réalisation d'un dessin technique et de sa mise en page</a:t>
            </a:r>
            <a:endParaRPr b="0" i="1" sz="1000"/>
          </a:p>
          <a:p>
            <a:pPr indent="0" lvl="0" marL="0" rtl="0" algn="l">
              <a:spcBef>
                <a:spcPts val="0"/>
              </a:spcBef>
              <a:spcAft>
                <a:spcPts val="0"/>
              </a:spcAft>
              <a:buSzPct val="99000"/>
              <a:buNone/>
            </a:pPr>
            <a:r>
              <a:rPr i="1" lang="fr" sz="1000"/>
              <a:t>Activité N°3 : 2h</a:t>
            </a:r>
            <a:endParaRPr i="1" sz="1000"/>
          </a:p>
          <a:p>
            <a:pPr indent="0" lvl="0" marL="0" rtl="0" algn="l">
              <a:spcBef>
                <a:spcPts val="0"/>
              </a:spcBef>
              <a:spcAft>
                <a:spcPts val="0"/>
              </a:spcAft>
              <a:buSzPct val="99000"/>
              <a:buNone/>
            </a:pPr>
            <a:r>
              <a:rPr b="0" i="1" lang="fr" sz="1000"/>
              <a:t>Correction des dessins techniques</a:t>
            </a:r>
            <a:endParaRPr b="0" i="1" sz="1000"/>
          </a:p>
        </p:txBody>
      </p:sp>
      <p:sp>
        <p:nvSpPr>
          <p:cNvPr id="45" name="Google Shape;45;p13"/>
          <p:cNvSpPr txBox="1"/>
          <p:nvPr>
            <p:ph idx="4294967295" type="title"/>
          </p:nvPr>
        </p:nvSpPr>
        <p:spPr>
          <a:xfrm rot="-5400000">
            <a:off x="3477950" y="3278977"/>
            <a:ext cx="1133400" cy="397200"/>
          </a:xfrm>
          <a:prstGeom prst="rect">
            <a:avLst/>
          </a:prstGeom>
          <a:solidFill>
            <a:srgbClr val="A4C2F4"/>
          </a:solid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2400"/>
              <a:buNone/>
            </a:pPr>
            <a:r>
              <a:rPr lang="fr" sz="1000"/>
              <a:t>Chronologie</a:t>
            </a:r>
            <a:endParaRPr b="0" sz="1000"/>
          </a:p>
        </p:txBody>
      </p:sp>
      <p:sp>
        <p:nvSpPr>
          <p:cNvPr id="46" name="Google Shape;46;p13"/>
          <p:cNvSpPr txBox="1"/>
          <p:nvPr>
            <p:ph idx="4294967295" type="title"/>
          </p:nvPr>
        </p:nvSpPr>
        <p:spPr>
          <a:xfrm>
            <a:off x="4392588" y="4179325"/>
            <a:ext cx="2985900" cy="1086300"/>
          </a:xfrm>
          <a:prstGeom prst="rect">
            <a:avLst/>
          </a:prstGeom>
          <a:solidFill>
            <a:srgbClr val="D9D2E9"/>
          </a:solid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2400"/>
              <a:buNone/>
            </a:pPr>
            <a:r>
              <a:rPr i="1" lang="fr" sz="1000"/>
              <a:t>Activité en autonomie guidée</a:t>
            </a:r>
            <a:endParaRPr b="0" i="1" sz="1000"/>
          </a:p>
        </p:txBody>
      </p:sp>
      <p:sp>
        <p:nvSpPr>
          <p:cNvPr id="47" name="Google Shape;47;p13"/>
          <p:cNvSpPr txBox="1"/>
          <p:nvPr>
            <p:ph idx="4294967295" type="title"/>
          </p:nvPr>
        </p:nvSpPr>
        <p:spPr>
          <a:xfrm rot="-5400000">
            <a:off x="3490113" y="4535936"/>
            <a:ext cx="1095900" cy="385200"/>
          </a:xfrm>
          <a:prstGeom prst="rect">
            <a:avLst/>
          </a:prstGeom>
          <a:solidFill>
            <a:srgbClr val="B4A7D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2400"/>
              <a:buNone/>
            </a:pPr>
            <a:r>
              <a:rPr lang="fr" sz="1000"/>
              <a:t>Techniques  d’animation</a:t>
            </a:r>
            <a:endParaRPr sz="1000"/>
          </a:p>
        </p:txBody>
      </p:sp>
      <p:sp>
        <p:nvSpPr>
          <p:cNvPr id="48" name="Google Shape;48;p13"/>
          <p:cNvSpPr txBox="1"/>
          <p:nvPr>
            <p:ph idx="4294967295" type="title"/>
          </p:nvPr>
        </p:nvSpPr>
        <p:spPr>
          <a:xfrm rot="-5400000">
            <a:off x="-203525" y="3281925"/>
            <a:ext cx="1139100" cy="397200"/>
          </a:xfrm>
          <a:prstGeom prst="rect">
            <a:avLst/>
          </a:prstGeom>
          <a:solidFill>
            <a:srgbClr val="B6D7A8"/>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lang="fr" sz="1000"/>
              <a:t>Livrable(s) de la séquence</a:t>
            </a:r>
            <a:endParaRPr b="0" sz="1000"/>
          </a:p>
        </p:txBody>
      </p:sp>
      <p:sp>
        <p:nvSpPr>
          <p:cNvPr id="49" name="Google Shape;49;p13"/>
          <p:cNvSpPr txBox="1"/>
          <p:nvPr>
            <p:ph idx="4294967295" type="title"/>
          </p:nvPr>
        </p:nvSpPr>
        <p:spPr>
          <a:xfrm>
            <a:off x="708599" y="2903838"/>
            <a:ext cx="2985900" cy="1146000"/>
          </a:xfrm>
          <a:prstGeom prst="rect">
            <a:avLst/>
          </a:prstGeom>
          <a:solidFill>
            <a:srgbClr val="D9EAD3"/>
          </a:solid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Clr>
                <a:schemeClr val="dk1"/>
              </a:buClr>
              <a:buSzPts val="1100"/>
              <a:buFont typeface="Arial"/>
              <a:buNone/>
            </a:pPr>
            <a:r>
              <a:rPr i="1" lang="fr" sz="1000"/>
              <a:t>Étude technique préparatoire</a:t>
            </a:r>
            <a:endParaRPr i="1" sz="1000"/>
          </a:p>
          <a:p>
            <a:pPr indent="0" lvl="0" marL="0" rtl="0" algn="l">
              <a:lnSpc>
                <a:spcPct val="100000"/>
              </a:lnSpc>
              <a:spcBef>
                <a:spcPts val="0"/>
              </a:spcBef>
              <a:spcAft>
                <a:spcPts val="0"/>
              </a:spcAft>
              <a:buClr>
                <a:schemeClr val="dk1"/>
              </a:buClr>
              <a:buSzPts val="1100"/>
              <a:buFont typeface="Arial"/>
              <a:buNone/>
            </a:pPr>
            <a:r>
              <a:rPr i="1" lang="fr" sz="1000"/>
              <a:t>Mise en page </a:t>
            </a:r>
            <a:endParaRPr i="1" sz="1000"/>
          </a:p>
          <a:p>
            <a:pPr indent="0" lvl="0" marL="0" rtl="0" algn="l">
              <a:lnSpc>
                <a:spcPct val="100000"/>
              </a:lnSpc>
              <a:spcBef>
                <a:spcPts val="0"/>
              </a:spcBef>
              <a:spcAft>
                <a:spcPts val="0"/>
              </a:spcAft>
              <a:buClr>
                <a:schemeClr val="dk1"/>
              </a:buClr>
              <a:buSzPts val="1100"/>
              <a:buFont typeface="Arial"/>
              <a:buNone/>
            </a:pPr>
            <a:r>
              <a:rPr i="1" lang="fr" sz="1000"/>
              <a:t>Dessin technique</a:t>
            </a:r>
            <a:endParaRPr b="0" sz="1000"/>
          </a:p>
        </p:txBody>
      </p:sp>
      <p:sp>
        <p:nvSpPr>
          <p:cNvPr id="50" name="Google Shape;50;p13"/>
          <p:cNvSpPr txBox="1"/>
          <p:nvPr>
            <p:ph idx="4294967295" type="title"/>
          </p:nvPr>
        </p:nvSpPr>
        <p:spPr>
          <a:xfrm>
            <a:off x="714550" y="1769666"/>
            <a:ext cx="6677700" cy="1004700"/>
          </a:xfrm>
          <a:prstGeom prst="rect">
            <a:avLst/>
          </a:prstGeom>
          <a:solidFill>
            <a:srgbClr val="EAD1DC"/>
          </a:solidFill>
          <a:ln>
            <a:noFill/>
          </a:ln>
        </p:spPr>
        <p:txBody>
          <a:bodyPr anchorCtr="0" anchor="ctr" bIns="91425" lIns="91425" spcFirstLastPara="1" rIns="91425" wrap="square" tIns="91425">
            <a:normAutofit/>
          </a:bodyPr>
          <a:lstStyle/>
          <a:p>
            <a:pPr indent="0" lvl="0" marL="0" rtl="0" algn="l">
              <a:lnSpc>
                <a:spcPct val="115000"/>
              </a:lnSpc>
              <a:spcBef>
                <a:spcPts val="0"/>
              </a:spcBef>
              <a:spcAft>
                <a:spcPts val="0"/>
              </a:spcAft>
              <a:buSzPts val="2400"/>
              <a:buNone/>
            </a:pPr>
            <a:r>
              <a:rPr i="1" lang="fr" sz="1000"/>
              <a:t>Harmoniser la méthodologie d’étude et de réalisation d’un dessin technique.</a:t>
            </a:r>
            <a:endParaRPr i="1" sz="1000"/>
          </a:p>
          <a:p>
            <a:pPr indent="0" lvl="0" marL="0" rtl="0" algn="l">
              <a:lnSpc>
                <a:spcPct val="115000"/>
              </a:lnSpc>
              <a:spcBef>
                <a:spcPts val="0"/>
              </a:spcBef>
              <a:spcAft>
                <a:spcPts val="0"/>
              </a:spcAft>
              <a:buSzPts val="2400"/>
              <a:buNone/>
            </a:pPr>
            <a:r>
              <a:rPr i="1" lang="fr" sz="1000"/>
              <a:t>Revoir la normalisation de dessin technique d’ébénisterie.</a:t>
            </a:r>
            <a:endParaRPr i="1" sz="1000"/>
          </a:p>
          <a:p>
            <a:pPr indent="0" lvl="0" marL="0" rtl="0" algn="l">
              <a:lnSpc>
                <a:spcPct val="115000"/>
              </a:lnSpc>
              <a:spcBef>
                <a:spcPts val="0"/>
              </a:spcBef>
              <a:spcAft>
                <a:spcPts val="0"/>
              </a:spcAft>
              <a:buSzPts val="2400"/>
              <a:buNone/>
            </a:pPr>
            <a:r>
              <a:rPr i="1" lang="fr" sz="1000"/>
              <a:t>Réaliser le positionnement des </a:t>
            </a:r>
            <a:r>
              <a:rPr i="1" lang="fr" sz="1000"/>
              <a:t>apprenants en conception et dessin technique.</a:t>
            </a:r>
            <a:r>
              <a:rPr i="1" lang="fr" sz="1000"/>
              <a:t> </a:t>
            </a:r>
            <a:endParaRPr i="1" sz="1000"/>
          </a:p>
        </p:txBody>
      </p:sp>
      <p:sp>
        <p:nvSpPr>
          <p:cNvPr id="51" name="Google Shape;51;p13"/>
          <p:cNvSpPr txBox="1"/>
          <p:nvPr>
            <p:ph idx="4294967295" type="title"/>
          </p:nvPr>
        </p:nvSpPr>
        <p:spPr>
          <a:xfrm>
            <a:off x="167425" y="5411900"/>
            <a:ext cx="7221600" cy="374100"/>
          </a:xfrm>
          <a:prstGeom prst="rect">
            <a:avLst/>
          </a:prstGeom>
          <a:solidFill>
            <a:srgbClr val="FFF2CC"/>
          </a:solidFill>
          <a:ln>
            <a:noFill/>
          </a:ln>
        </p:spPr>
        <p:txBody>
          <a:bodyPr anchorCtr="0" anchor="ctr" bIns="91425" lIns="91425" spcFirstLastPara="1" rIns="91425" wrap="square" tIns="91425">
            <a:normAutofit/>
          </a:bodyPr>
          <a:lstStyle/>
          <a:p>
            <a:pPr indent="0" lvl="0" marL="0" rtl="0" algn="l">
              <a:spcBef>
                <a:spcPts val="0"/>
              </a:spcBef>
              <a:spcAft>
                <a:spcPts val="0"/>
              </a:spcAft>
              <a:buSzPts val="990"/>
              <a:buNone/>
            </a:pPr>
            <a:r>
              <a:rPr b="0" lang="fr" sz="900"/>
              <a:t>Les documents liée aux ressources </a:t>
            </a:r>
            <a:r>
              <a:rPr b="0" lang="fr" sz="900"/>
              <a:t>professionnelles</a:t>
            </a:r>
            <a:r>
              <a:rPr b="0" lang="fr" sz="900"/>
              <a:t> sont à retrouver dans le dossier : </a:t>
            </a:r>
            <a:r>
              <a:rPr b="0" lang="fr" sz="900" u="sng">
                <a:solidFill>
                  <a:schemeClr val="hlink"/>
                </a:solidFill>
                <a:hlinkClick r:id="rId5"/>
              </a:rPr>
              <a:t>Supports de cours</a:t>
            </a:r>
            <a:r>
              <a:rPr b="0" i="1" lang="fr" sz="900"/>
              <a:t> </a:t>
            </a:r>
            <a:r>
              <a:rPr b="0" lang="fr" sz="900"/>
              <a:t>de la séquence.</a:t>
            </a:r>
            <a:endParaRPr b="0" sz="900"/>
          </a:p>
        </p:txBody>
      </p:sp>
      <p:sp>
        <p:nvSpPr>
          <p:cNvPr id="52" name="Google Shape;52;p13"/>
          <p:cNvSpPr txBox="1"/>
          <p:nvPr/>
        </p:nvSpPr>
        <p:spPr>
          <a:xfrm rot="-1384999">
            <a:off x="921332" y="4457670"/>
            <a:ext cx="5717356" cy="2018998"/>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6000">
                <a:solidFill>
                  <a:srgbClr val="FF0000"/>
                </a:solidFill>
                <a:latin typeface="Montserrat"/>
                <a:ea typeface="Montserrat"/>
                <a:cs typeface="Montserrat"/>
                <a:sym typeface="Montserrat"/>
              </a:rPr>
              <a:t>EXEMPLE</a:t>
            </a:r>
            <a:endParaRPr sz="6000">
              <a:solidFill>
                <a:srgbClr val="FF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Portfolio Apprenan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