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</p:sldMasterIdLst>
  <p:notesMasterIdLst>
    <p:notesMasterId r:id="rId5"/>
  </p:notesMasterIdLst>
  <p:sldIdLst>
    <p:sldId id="256" r:id="rId6"/>
  </p:sldIdLst>
  <p:sldSz cy="10691800" cx="7559675"/>
  <p:notesSz cx="6858000" cy="9144000"/>
  <p:embeddedFontLst>
    <p:embeddedFont>
      <p:font typeface="Montserrat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Montserrat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5" y="685800"/>
            <a:ext cx="242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:notes"/>
          <p:cNvSpPr/>
          <p:nvPr>
            <p:ph idx="2" type="sldImg"/>
          </p:nvPr>
        </p:nvSpPr>
        <p:spPr>
          <a:xfrm>
            <a:off x="2217738" y="685800"/>
            <a:ext cx="2424112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257711" y="0"/>
            <a:ext cx="7044903" cy="10065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5089" y="9693797"/>
            <a:ext cx="453620" cy="8181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couvertur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1 Guide Méthode">
  <p:cSld name="TITLE_AND_BODY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1 Guide Méthode">
  <p:cSld name="TITLE_AND_BOD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2 Mon expérience Compagnonnique">
  <p:cSld name="TITLE_AND_BODY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2 Mon expérience Compagnonnique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7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5" name="Google Shape;25;p7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3 Mon expérience au CFA">
  <p:cSld name="TITLE_AND_BODY_3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3 Mon expérience au CFA">
  <p:cSld name="TITLE_AND_BODY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9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4 Mon expérience en entreprise">
  <p:cSld name="TITLE_AND_BODY_3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4 Mon expérience en entreprise">
  <p:cSld name="TITLE_AND_BODY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5 Mes réalisations">
  <p:cSld name="TITLE_AND_BODY_3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5 Mes réalisations">
  <p:cSld name="TITLE_AND_BODY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ctrTitle"/>
          </p:nvPr>
        </p:nvSpPr>
        <p:spPr>
          <a:xfrm>
            <a:off x="257723" y="1547807"/>
            <a:ext cx="7044903" cy="42669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7" name="Google Shape;47;p14"/>
          <p:cNvSpPr txBox="1"/>
          <p:nvPr>
            <p:ph idx="1" type="subTitle"/>
          </p:nvPr>
        </p:nvSpPr>
        <p:spPr>
          <a:xfrm>
            <a:off x="257716" y="5891519"/>
            <a:ext cx="7044903" cy="1647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7005089" y="9693797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idx="11" type="ftr"/>
          </p:nvPr>
        </p:nvSpPr>
        <p:spPr>
          <a:xfrm>
            <a:off x="2319473" y="10305585"/>
            <a:ext cx="2360201" cy="139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378333" y="9943746"/>
            <a:ext cx="1740375" cy="534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6565922" y="10305056"/>
            <a:ext cx="200709" cy="153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3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922540" y="10289553"/>
            <a:ext cx="5715246" cy="318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Association Ouvrière des Compagnons du Devoir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Portfolio de l'apprenant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/>
          <p:nvPr/>
        </p:nvSpPr>
        <p:spPr>
          <a:xfrm>
            <a:off x="462324" y="239653"/>
            <a:ext cx="5092419" cy="14736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TRAVAUX D'INTERSTAGE </a:t>
            </a:r>
            <a:endParaRPr b="1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300">
                <a:solidFill>
                  <a:srgbClr val="E2A77D"/>
                </a:solidFill>
                <a:latin typeface="Calibri"/>
                <a:ea typeface="Calibri"/>
                <a:cs typeface="Calibri"/>
                <a:sym typeface="Calibri"/>
              </a:rPr>
              <a:t>Interstage n°XX</a:t>
            </a:r>
            <a:br>
              <a:rPr b="1" i="0" lang="fr" sz="2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fr" sz="2300" u="none" cap="none" strike="noStrike">
                <a:solidFill>
                  <a:srgbClr val="E2A77D"/>
                </a:solidFill>
                <a:latin typeface="Calibri"/>
                <a:ea typeface="Calibri"/>
                <a:cs typeface="Calibri"/>
                <a:sym typeface="Calibri"/>
              </a:rPr>
              <a:t>Période du JJ/MM/AA au JJ/MM/AA </a:t>
            </a:r>
            <a:endParaRPr b="1" i="0" sz="23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" name="Google Shape;58;p16"/>
          <p:cNvCxnSpPr/>
          <p:nvPr/>
        </p:nvCxnSpPr>
        <p:spPr>
          <a:xfrm>
            <a:off x="704256" y="1626829"/>
            <a:ext cx="1469463" cy="0"/>
          </a:xfrm>
          <a:prstGeom prst="straightConnector1">
            <a:avLst/>
          </a:prstGeom>
          <a:noFill/>
          <a:ln cap="flat" cmpd="sng" w="28575">
            <a:solidFill>
              <a:srgbClr val="E2A77D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9" name="Google Shape;59;p16"/>
          <p:cNvSpPr txBox="1"/>
          <p:nvPr/>
        </p:nvSpPr>
        <p:spPr>
          <a:xfrm>
            <a:off x="570350" y="2459096"/>
            <a:ext cx="64197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12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o"/>
            </a:pPr>
            <a:r>
              <a:rPr i="0" lang="fr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Lister les travaux à faire pendant la période en entreprise </a:t>
            </a:r>
            <a:endParaRPr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9400" lvl="0" marL="412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o"/>
            </a:pPr>
            <a:r>
              <a:rPr lang="fr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Lister le cadre de réalisation : moyens, attendus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6"/>
          <p:cNvSpPr txBox="1"/>
          <p:nvPr/>
        </p:nvSpPr>
        <p:spPr>
          <a:xfrm>
            <a:off x="570313" y="5442474"/>
            <a:ext cx="6419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12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o"/>
            </a:pPr>
            <a:r>
              <a:rPr i="0" lang="fr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Lister les notions à revoir pendant la période en entreprise</a:t>
            </a:r>
            <a:endParaRPr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6"/>
          <p:cNvSpPr txBox="1"/>
          <p:nvPr/>
        </p:nvSpPr>
        <p:spPr>
          <a:xfrm>
            <a:off x="570325" y="1997387"/>
            <a:ext cx="6419676" cy="46170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sz="2000" u="none" cap="none" strike="noStrike">
                <a:solidFill>
                  <a:srgbClr val="E2A77D"/>
                </a:solidFill>
                <a:latin typeface="Calibri"/>
                <a:ea typeface="Calibri"/>
                <a:cs typeface="Calibri"/>
                <a:sym typeface="Calibri"/>
              </a:rPr>
              <a:t>● TRAVAUX À RÉALISER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6"/>
          <p:cNvSpPr txBox="1"/>
          <p:nvPr/>
        </p:nvSpPr>
        <p:spPr>
          <a:xfrm>
            <a:off x="570325" y="4973568"/>
            <a:ext cx="6419676" cy="46170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sz="2000" u="none" cap="none" strike="noStrike">
                <a:solidFill>
                  <a:srgbClr val="E2A77D"/>
                </a:solidFill>
                <a:latin typeface="Calibri"/>
                <a:ea typeface="Calibri"/>
                <a:cs typeface="Calibri"/>
                <a:sym typeface="Calibri"/>
              </a:rPr>
              <a:t>● ÉLÉMENTS </a:t>
            </a:r>
            <a:r>
              <a:rPr b="1" lang="fr" sz="2000">
                <a:solidFill>
                  <a:srgbClr val="E2A77D"/>
                </a:solidFill>
                <a:latin typeface="Calibri"/>
                <a:ea typeface="Calibri"/>
                <a:cs typeface="Calibri"/>
                <a:sym typeface="Calibri"/>
              </a:rPr>
              <a:t>À</a:t>
            </a:r>
            <a:r>
              <a:rPr b="1" i="0" lang="fr" sz="2000" u="none" cap="none" strike="noStrike">
                <a:solidFill>
                  <a:srgbClr val="E2A77D"/>
                </a:solidFill>
                <a:latin typeface="Calibri"/>
                <a:ea typeface="Calibri"/>
                <a:cs typeface="Calibri"/>
                <a:sym typeface="Calibri"/>
              </a:rPr>
              <a:t> REVOIR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6"/>
          <p:cNvSpPr txBox="1"/>
          <p:nvPr/>
        </p:nvSpPr>
        <p:spPr>
          <a:xfrm>
            <a:off x="570338" y="8418647"/>
            <a:ext cx="6419700" cy="9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12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o"/>
            </a:pPr>
            <a:r>
              <a:rPr i="0" lang="fr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Rédiger les rapports d'activités</a:t>
            </a:r>
            <a:endParaRPr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8450" lvl="0" marL="412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o"/>
            </a:pPr>
            <a:r>
              <a:rPr i="0" lang="fr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Remplir les formulaires de suivi en entreprise</a:t>
            </a:r>
            <a:endParaRPr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6"/>
          <p:cNvSpPr txBox="1"/>
          <p:nvPr/>
        </p:nvSpPr>
        <p:spPr>
          <a:xfrm>
            <a:off x="570350" y="7949748"/>
            <a:ext cx="6419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sz="2000" u="none" cap="none" strike="noStrike">
                <a:solidFill>
                  <a:srgbClr val="E2A77D"/>
                </a:solidFill>
                <a:latin typeface="Calibri"/>
                <a:ea typeface="Calibri"/>
                <a:cs typeface="Calibri"/>
                <a:sym typeface="Calibri"/>
              </a:rPr>
              <a:t>● ACCOMPAGNEMENT ET ÉVALUATION</a:t>
            </a:r>
            <a:endParaRPr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6"/>
          <p:cNvSpPr txBox="1"/>
          <p:nvPr/>
        </p:nvSpPr>
        <p:spPr>
          <a:xfrm>
            <a:off x="4972415" y="141298"/>
            <a:ext cx="2194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fr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 de la formation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6"/>
          <p:cNvSpPr txBox="1"/>
          <p:nvPr/>
        </p:nvSpPr>
        <p:spPr>
          <a:xfrm>
            <a:off x="4972426" y="433800"/>
            <a:ext cx="249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fr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fr">
                <a:latin typeface="Calibri"/>
                <a:ea typeface="Calibri"/>
                <a:cs typeface="Calibri"/>
                <a:sym typeface="Calibri"/>
              </a:rPr>
              <a:t>uméro et nom</a:t>
            </a:r>
            <a:r>
              <a:rPr i="0" lang="fr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</a:t>
            </a:r>
            <a:r>
              <a:rPr lang="fr">
                <a:latin typeface="Calibri"/>
                <a:ea typeface="Calibri"/>
                <a:cs typeface="Calibri"/>
                <a:sym typeface="Calibri"/>
              </a:rPr>
              <a:t>u module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6"/>
          <p:cNvSpPr txBox="1"/>
          <p:nvPr/>
        </p:nvSpPr>
        <p:spPr>
          <a:xfrm>
            <a:off x="734300" y="9633375"/>
            <a:ext cx="6091800" cy="3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Va sur Classroom pour compléter tes fichiers d’alternance et accéder aux annexes et ressources documentaires  !</a:t>
            </a:r>
            <a:endParaRPr b="1" i="0" sz="1200" u="none" cap="none" strike="noStrike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i="0" sz="1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rtfolio Apprenan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