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72" d="100"/>
          <a:sy n="72" d="100"/>
        </p:scale>
        <p:origin x="65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9964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5EFE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18173700" y="0"/>
            <a:ext cx="114300" cy="10287000"/>
          </a:xfrm>
          <a:prstGeom prst="rect">
            <a:avLst/>
          </a:prstGeom>
          <a:solidFill>
            <a:srgbClr val="B4542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Shape 2"/>
          <p:cNvSpPr/>
          <p:nvPr/>
        </p:nvSpPr>
        <p:spPr>
          <a:xfrm>
            <a:off x="1143000" y="1409700"/>
            <a:ext cx="16002000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1143000" y="762000"/>
            <a:ext cx="419100" cy="419100"/>
          </a:xfrm>
          <a:prstGeom prst="roundRect">
            <a:avLst>
              <a:gd name="adj" fmla="val 18182"/>
            </a:avLst>
          </a:prstGeom>
          <a:solidFill>
            <a:srgbClr val="B4542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/>
          <p:nvPr/>
        </p:nvSpPr>
        <p:spPr>
          <a:xfrm>
            <a:off x="1104900" y="762000"/>
            <a:ext cx="49530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BF7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1695450" y="790575"/>
            <a:ext cx="2402235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Compagnons du Devoir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1695450" y="1038225"/>
            <a:ext cx="2402235" cy="152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825" kern="0" spc="83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RENNES · PÔLE ÉBÉNISTERIE</a:t>
            </a:r>
            <a:endParaRPr lang="en-US" sz="825" dirty="0"/>
          </a:p>
        </p:txBody>
      </p:sp>
      <p:sp>
        <p:nvSpPr>
          <p:cNvPr id="9" name="Text 7"/>
          <p:cNvSpPr/>
          <p:nvPr/>
        </p:nvSpPr>
        <p:spPr>
          <a:xfrm>
            <a:off x="16184612" y="895350"/>
            <a:ext cx="1036588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kern="0" spc="126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AVRIL 2026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1143000" y="3455194"/>
            <a:ext cx="13735050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kern="0" spc="189" dirty="0">
                <a:solidFill>
                  <a:srgbClr val="B454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PROTOTYPE · MODULE N°2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1143000" y="3759994"/>
            <a:ext cx="13735050" cy="29500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800" kern="0" spc="-156" dirty="0">
                <a:latin typeface="Georgia" pitchFamily="34" charset="0"/>
                <a:ea typeface="Georgia" pitchFamily="34" charset="-122"/>
                <a:cs typeface="Georgia" pitchFamily="34" charset="-120"/>
              </a:rPr>
              <a:t>L'auto-évaluation de l'apprenti, </a:t>
            </a:r>
            <a:r>
              <a:rPr lang="en-US" sz="7800" i="1" kern="0" spc="-156" dirty="0">
                <a:solidFill>
                  <a:srgbClr val="B454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six étapes.</a:t>
            </a:r>
            <a:endParaRPr lang="en-US" sz="7800" dirty="0"/>
          </a:p>
        </p:txBody>
      </p:sp>
      <p:sp>
        <p:nvSpPr>
          <p:cNvPr id="12" name="Text 10"/>
          <p:cNvSpPr/>
          <p:nvPr/>
        </p:nvSpPr>
        <p:spPr>
          <a:xfrm>
            <a:off x="1143000" y="6900565"/>
            <a:ext cx="10791825" cy="11980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lang="en-US" sz="2100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Un parcours guidé, conçu pour aider l'apprenti à nommer ce qu'il a vécu, à relier son expérience aux objectifs du référentiel, et à se positionner avec justesse sur l'échelle des six paliers.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1143000" y="9467850"/>
            <a:ext cx="16002000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Text 12"/>
          <p:cNvSpPr/>
          <p:nvPr/>
        </p:nvSpPr>
        <p:spPr>
          <a:xfrm>
            <a:off x="1143000" y="9667875"/>
            <a:ext cx="1896814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975" kern="0" spc="98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AUTO-ÉVAL · PROTOTYPE</a:t>
            </a:r>
            <a:endParaRPr lang="en-US" sz="975" dirty="0"/>
          </a:p>
        </p:txBody>
      </p:sp>
      <p:sp>
        <p:nvSpPr>
          <p:cNvPr id="15" name="Text 13"/>
          <p:cNvSpPr/>
          <p:nvPr/>
        </p:nvSpPr>
        <p:spPr>
          <a:xfrm>
            <a:off x="16017925" y="9667875"/>
            <a:ext cx="1203275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975" kern="0" spc="98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SLIDE 01 / 09</a:t>
            </a:r>
            <a:endParaRPr lang="en-US" sz="97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1409700"/>
            <a:ext cx="16002000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1143000" y="762000"/>
            <a:ext cx="419100" cy="419100"/>
          </a:xfrm>
          <a:prstGeom prst="roundRect">
            <a:avLst>
              <a:gd name="adj" fmla="val 18182"/>
            </a:avLst>
          </a:prstGeom>
          <a:solidFill>
            <a:srgbClr val="B4542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1104900" y="762000"/>
            <a:ext cx="49530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BF7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1695450" y="790575"/>
            <a:ext cx="2644457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parcours en bref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1695450" y="1038225"/>
            <a:ext cx="2644457" cy="152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825" kern="0" spc="83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SIX ÉTAPES · UNE DIZAINE DE MINUTES</a:t>
            </a:r>
            <a:endParaRPr lang="en-US" sz="825" dirty="0"/>
          </a:p>
        </p:txBody>
      </p:sp>
      <p:sp>
        <p:nvSpPr>
          <p:cNvPr id="7" name="Text 5"/>
          <p:cNvSpPr/>
          <p:nvPr/>
        </p:nvSpPr>
        <p:spPr>
          <a:xfrm>
            <a:off x="15800636" y="895350"/>
            <a:ext cx="1420564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kern="0" spc="126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VUE D'ENSEMBLE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143000" y="1990725"/>
            <a:ext cx="16482060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kern="0" spc="189" dirty="0">
                <a:solidFill>
                  <a:srgbClr val="B454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STRUCTURE DU FORMULAIRE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143000" y="2295525"/>
            <a:ext cx="16482060" cy="14370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5400" kern="0" spc="-81" dirty="0">
                <a:latin typeface="Georgia" pitchFamily="34" charset="0"/>
                <a:ea typeface="Georgia" pitchFamily="34" charset="-122"/>
                <a:cs typeface="Georgia" pitchFamily="34" charset="-120"/>
              </a:rPr>
              <a:t>Six étapes, tenues ensemble par un fil conducteur simple.</a:t>
            </a:r>
            <a:endParaRPr lang="en-US" sz="5400" dirty="0"/>
          </a:p>
        </p:txBody>
      </p:sp>
      <p:sp>
        <p:nvSpPr>
          <p:cNvPr id="10" name="Shape 8"/>
          <p:cNvSpPr/>
          <p:nvPr/>
        </p:nvSpPr>
        <p:spPr>
          <a:xfrm>
            <a:off x="1143000" y="4304109"/>
            <a:ext cx="5181600" cy="2029718"/>
          </a:xfrm>
          <a:prstGeom prst="roundRect">
            <a:avLst>
              <a:gd name="adj" fmla="val 9386"/>
            </a:avLst>
          </a:prstGeom>
          <a:solidFill>
            <a:srgbClr val="FBF7EE"/>
          </a:solidFill>
          <a:ln w="9525">
            <a:solidFill>
              <a:srgbClr val="E8DFC9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" name="Text 9"/>
          <p:cNvSpPr/>
          <p:nvPr/>
        </p:nvSpPr>
        <p:spPr>
          <a:xfrm>
            <a:off x="1457325" y="4618434"/>
            <a:ext cx="4689539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kern="0" spc="105" dirty="0">
                <a:solidFill>
                  <a:srgbClr val="B454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 · TOI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457325" y="4885134"/>
            <a:ext cx="4689539" cy="4104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550" kern="0" spc="-25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Identification</a:t>
            </a:r>
            <a:endParaRPr lang="en-US" sz="2550" dirty="0"/>
          </a:p>
        </p:txBody>
      </p:sp>
      <p:sp>
        <p:nvSpPr>
          <p:cNvPr id="13" name="Text 11"/>
          <p:cNvSpPr/>
          <p:nvPr/>
        </p:nvSpPr>
        <p:spPr>
          <a:xfrm>
            <a:off x="1457325" y="5390852"/>
            <a:ext cx="4689539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50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Les informations déjà connues, présentées en lecture seule.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6553200" y="4304109"/>
            <a:ext cx="5181600" cy="2029718"/>
          </a:xfrm>
          <a:prstGeom prst="roundRect">
            <a:avLst>
              <a:gd name="adj" fmla="val 9386"/>
            </a:avLst>
          </a:prstGeom>
          <a:solidFill>
            <a:srgbClr val="FBF7EE"/>
          </a:solidFill>
          <a:ln w="9525">
            <a:solidFill>
              <a:srgbClr val="E8DFC9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5" name="Text 13"/>
          <p:cNvSpPr/>
          <p:nvPr/>
        </p:nvSpPr>
        <p:spPr>
          <a:xfrm>
            <a:off x="6867525" y="4618434"/>
            <a:ext cx="4689539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kern="0" spc="105" dirty="0">
                <a:solidFill>
                  <a:srgbClr val="B454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 · LIVRABLE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867525" y="4885134"/>
            <a:ext cx="4689539" cy="4104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550" kern="0" spc="-25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Ouvrage</a:t>
            </a:r>
            <a:endParaRPr lang="en-US" sz="2550" dirty="0"/>
          </a:p>
        </p:txBody>
      </p:sp>
      <p:sp>
        <p:nvSpPr>
          <p:cNvPr id="17" name="Text 15"/>
          <p:cNvSpPr/>
          <p:nvPr/>
        </p:nvSpPr>
        <p:spPr>
          <a:xfrm>
            <a:off x="6867525" y="5390852"/>
            <a:ext cx="4689539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50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Sur quoi l'apprenti a-t-il travaillé, dans quel cadre ?</a:t>
            </a:r>
            <a:endParaRPr lang="en-US" sz="1650" dirty="0"/>
          </a:p>
        </p:txBody>
      </p:sp>
      <p:sp>
        <p:nvSpPr>
          <p:cNvPr id="18" name="Shape 16"/>
          <p:cNvSpPr/>
          <p:nvPr/>
        </p:nvSpPr>
        <p:spPr>
          <a:xfrm>
            <a:off x="11963400" y="4304109"/>
            <a:ext cx="5181600" cy="2029718"/>
          </a:xfrm>
          <a:prstGeom prst="roundRect">
            <a:avLst>
              <a:gd name="adj" fmla="val 9386"/>
            </a:avLst>
          </a:prstGeom>
          <a:solidFill>
            <a:srgbClr val="FBF7EE"/>
          </a:solidFill>
          <a:ln w="9525">
            <a:solidFill>
              <a:srgbClr val="E8DFC9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9" name="Text 17"/>
          <p:cNvSpPr/>
          <p:nvPr/>
        </p:nvSpPr>
        <p:spPr>
          <a:xfrm>
            <a:off x="12277725" y="4618434"/>
            <a:ext cx="4689539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kern="0" spc="105" dirty="0">
                <a:solidFill>
                  <a:srgbClr val="B454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 · SITUATION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12277725" y="4885134"/>
            <a:ext cx="4689539" cy="4104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550" kern="0" spc="-25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Récit</a:t>
            </a:r>
            <a:endParaRPr lang="en-US" sz="2550" dirty="0"/>
          </a:p>
        </p:txBody>
      </p:sp>
      <p:sp>
        <p:nvSpPr>
          <p:cNvPr id="21" name="Text 19"/>
          <p:cNvSpPr/>
          <p:nvPr/>
        </p:nvSpPr>
        <p:spPr>
          <a:xfrm>
            <a:off x="12277725" y="5390852"/>
            <a:ext cx="4689539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50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Le récit libre de ce qui a été vécu, avec une preuve jointe.</a:t>
            </a:r>
            <a:endParaRPr lang="en-US" sz="1650" dirty="0"/>
          </a:p>
        </p:txBody>
      </p:sp>
      <p:sp>
        <p:nvSpPr>
          <p:cNvPr id="22" name="Shape 20"/>
          <p:cNvSpPr/>
          <p:nvPr/>
        </p:nvSpPr>
        <p:spPr>
          <a:xfrm>
            <a:off x="1143000" y="6562427"/>
            <a:ext cx="5181600" cy="2029718"/>
          </a:xfrm>
          <a:prstGeom prst="roundRect">
            <a:avLst>
              <a:gd name="adj" fmla="val 9386"/>
            </a:avLst>
          </a:prstGeom>
          <a:solidFill>
            <a:srgbClr val="FBF7EE"/>
          </a:solidFill>
          <a:ln w="9525">
            <a:solidFill>
              <a:srgbClr val="E8DFC9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3" name="Text 21"/>
          <p:cNvSpPr/>
          <p:nvPr/>
        </p:nvSpPr>
        <p:spPr>
          <a:xfrm>
            <a:off x="1457325" y="6876752"/>
            <a:ext cx="4689539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kern="0" spc="105" dirty="0">
                <a:solidFill>
                  <a:srgbClr val="B454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 · OBJECTIFS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1457325" y="7143452"/>
            <a:ext cx="4689539" cy="4104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550" kern="0" spc="-25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Ancrage</a:t>
            </a:r>
            <a:endParaRPr lang="en-US" sz="2550" dirty="0"/>
          </a:p>
        </p:txBody>
      </p:sp>
      <p:sp>
        <p:nvSpPr>
          <p:cNvPr id="25" name="Text 23"/>
          <p:cNvSpPr/>
          <p:nvPr/>
        </p:nvSpPr>
        <p:spPr>
          <a:xfrm>
            <a:off x="1457325" y="7649170"/>
            <a:ext cx="4689539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50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Un ou deux objectifs du référentiel réellement mobilisés.</a:t>
            </a:r>
            <a:endParaRPr lang="en-US" sz="1650" dirty="0"/>
          </a:p>
        </p:txBody>
      </p:sp>
      <p:sp>
        <p:nvSpPr>
          <p:cNvPr id="26" name="Shape 24"/>
          <p:cNvSpPr/>
          <p:nvPr/>
        </p:nvSpPr>
        <p:spPr>
          <a:xfrm>
            <a:off x="6553200" y="6562427"/>
            <a:ext cx="5181600" cy="2029718"/>
          </a:xfrm>
          <a:prstGeom prst="roundRect">
            <a:avLst>
              <a:gd name="adj" fmla="val 9386"/>
            </a:avLst>
          </a:prstGeom>
          <a:solidFill>
            <a:srgbClr val="FBF7EE"/>
          </a:solidFill>
          <a:ln w="9525">
            <a:solidFill>
              <a:srgbClr val="E8DFC9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7" name="Text 25"/>
          <p:cNvSpPr/>
          <p:nvPr/>
        </p:nvSpPr>
        <p:spPr>
          <a:xfrm>
            <a:off x="6867525" y="6876752"/>
            <a:ext cx="4689539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kern="0" spc="105" dirty="0">
                <a:solidFill>
                  <a:srgbClr val="B454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 · RÉFLEXION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6867525" y="7143452"/>
            <a:ext cx="4689539" cy="4104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550" kern="0" spc="-25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Mise au point</a:t>
            </a:r>
            <a:endParaRPr lang="en-US" sz="2550" dirty="0"/>
          </a:p>
        </p:txBody>
      </p:sp>
      <p:sp>
        <p:nvSpPr>
          <p:cNvPr id="29" name="Text 27"/>
          <p:cNvSpPr/>
          <p:nvPr/>
        </p:nvSpPr>
        <p:spPr>
          <a:xfrm>
            <a:off x="6867525" y="7649170"/>
            <a:ext cx="4689539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50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Ce qui a été appris, ce qui a été difficile, ce qui reste à faire.</a:t>
            </a:r>
            <a:endParaRPr lang="en-US" sz="1650" dirty="0"/>
          </a:p>
        </p:txBody>
      </p:sp>
      <p:sp>
        <p:nvSpPr>
          <p:cNvPr id="30" name="Shape 28"/>
          <p:cNvSpPr/>
          <p:nvPr/>
        </p:nvSpPr>
        <p:spPr>
          <a:xfrm>
            <a:off x="11963400" y="6562427"/>
            <a:ext cx="5181600" cy="2029718"/>
          </a:xfrm>
          <a:prstGeom prst="roundRect">
            <a:avLst>
              <a:gd name="adj" fmla="val 9386"/>
            </a:avLst>
          </a:prstGeom>
          <a:solidFill>
            <a:srgbClr val="FDF8EF"/>
          </a:solidFill>
          <a:ln w="9525">
            <a:solidFill>
              <a:srgbClr val="B4542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1" name="Text 29"/>
          <p:cNvSpPr/>
          <p:nvPr/>
        </p:nvSpPr>
        <p:spPr>
          <a:xfrm>
            <a:off x="12277725" y="6876752"/>
            <a:ext cx="4689539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kern="0" spc="105" dirty="0">
                <a:solidFill>
                  <a:srgbClr val="B454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06 · NIVEAU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12277725" y="7143452"/>
            <a:ext cx="4689539" cy="4104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550" kern="0" spc="-25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Positionnement</a:t>
            </a:r>
            <a:endParaRPr lang="en-US" sz="2550" dirty="0"/>
          </a:p>
        </p:txBody>
      </p:sp>
      <p:sp>
        <p:nvSpPr>
          <p:cNvPr id="33" name="Text 31"/>
          <p:cNvSpPr/>
          <p:nvPr/>
        </p:nvSpPr>
        <p:spPr>
          <a:xfrm>
            <a:off x="12277725" y="7649170"/>
            <a:ext cx="4689539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50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Le choix d'un palier, justifié par ce qui précède.</a:t>
            </a:r>
            <a:endParaRPr lang="en-US" sz="1650" dirty="0"/>
          </a:p>
        </p:txBody>
      </p:sp>
      <p:sp>
        <p:nvSpPr>
          <p:cNvPr id="34" name="Shape 32"/>
          <p:cNvSpPr/>
          <p:nvPr/>
        </p:nvSpPr>
        <p:spPr>
          <a:xfrm>
            <a:off x="1143000" y="9467850"/>
            <a:ext cx="16002000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5" name="Text 33"/>
          <p:cNvSpPr/>
          <p:nvPr/>
        </p:nvSpPr>
        <p:spPr>
          <a:xfrm>
            <a:off x="1143000" y="9667875"/>
            <a:ext cx="1810048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975" kern="0" spc="98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AUTO-ÉVAL · PARCOURS</a:t>
            </a:r>
            <a:endParaRPr lang="en-US" sz="975" dirty="0"/>
          </a:p>
        </p:txBody>
      </p:sp>
      <p:sp>
        <p:nvSpPr>
          <p:cNvPr id="36" name="Text 34"/>
          <p:cNvSpPr/>
          <p:nvPr/>
        </p:nvSpPr>
        <p:spPr>
          <a:xfrm>
            <a:off x="16017925" y="9667875"/>
            <a:ext cx="1203275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975" kern="0" spc="98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SLIDE 02 / 09</a:t>
            </a:r>
            <a:endParaRPr lang="en-US" sz="97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1409700"/>
            <a:ext cx="16002000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1143000" y="762000"/>
            <a:ext cx="419100" cy="419100"/>
          </a:xfrm>
          <a:prstGeom prst="roundRect">
            <a:avLst>
              <a:gd name="adj" fmla="val 18182"/>
            </a:avLst>
          </a:prstGeom>
          <a:solidFill>
            <a:srgbClr val="B4542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1104900" y="762000"/>
            <a:ext cx="49530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BF7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1695450" y="790575"/>
            <a:ext cx="2417415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Étape 01 · Identification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1695450" y="1038225"/>
            <a:ext cx="2417415" cy="152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825" kern="0" spc="83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LECTURE SEULE</a:t>
            </a:r>
            <a:endParaRPr lang="en-US" sz="825" dirty="0"/>
          </a:p>
        </p:txBody>
      </p:sp>
      <p:sp>
        <p:nvSpPr>
          <p:cNvPr id="7" name="Text 5"/>
          <p:cNvSpPr/>
          <p:nvPr/>
        </p:nvSpPr>
        <p:spPr>
          <a:xfrm>
            <a:off x="16472743" y="895350"/>
            <a:ext cx="748457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kern="0" spc="126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 / 06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143000" y="1990725"/>
            <a:ext cx="16482060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kern="0" spc="189" dirty="0">
                <a:solidFill>
                  <a:srgbClr val="B454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ÉTAPE 01 — TOI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143000" y="2295525"/>
            <a:ext cx="16482060" cy="7375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5400" kern="0" spc="-8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C'est bien toi ?</a:t>
            </a:r>
            <a:endParaRPr lang="en-US" sz="5400" dirty="0"/>
          </a:p>
        </p:txBody>
      </p:sp>
      <p:sp>
        <p:nvSpPr>
          <p:cNvPr id="10" name="Text 8"/>
          <p:cNvSpPr/>
          <p:nvPr/>
        </p:nvSpPr>
        <p:spPr>
          <a:xfrm>
            <a:off x="1143000" y="3299817"/>
            <a:ext cx="10791825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800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On pré-remplit ce qui est déjà connu du dossier. L'apprenti vérifie d'un coup d'œil, et on passe à la suite — un frottement en moins.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1143000" y="4366617"/>
            <a:ext cx="16002000" cy="3324225"/>
          </a:xfrm>
          <a:prstGeom prst="roundRect">
            <a:avLst>
              <a:gd name="adj" fmla="val 6877"/>
            </a:avLst>
          </a:prstGeom>
          <a:solidFill>
            <a:srgbClr val="FBF7EE"/>
          </a:solidFill>
          <a:ln w="9525">
            <a:solidFill>
              <a:srgbClr val="E8DFC9"/>
            </a:solidFill>
            <a:prstDash val="solid"/>
          </a:ln>
          <a:effectLst>
            <a:outerShdw blurRad="571500" dist="190500" dir="5400000" algn="bl" rotWithShape="0">
              <a:srgbClr val="2A2118">
                <a:alpha val="15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2" name="Shape 10"/>
          <p:cNvSpPr/>
          <p:nvPr/>
        </p:nvSpPr>
        <p:spPr>
          <a:xfrm>
            <a:off x="1495425" y="5862042"/>
            <a:ext cx="15297150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Shape 11"/>
          <p:cNvSpPr/>
          <p:nvPr/>
        </p:nvSpPr>
        <p:spPr>
          <a:xfrm>
            <a:off x="1495425" y="4719042"/>
            <a:ext cx="914400" cy="914400"/>
          </a:xfrm>
          <a:prstGeom prst="ellipse">
            <a:avLst/>
          </a:prstGeom>
          <a:solidFill>
            <a:srgbClr val="B4542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Text 12"/>
          <p:cNvSpPr/>
          <p:nvPr/>
        </p:nvSpPr>
        <p:spPr>
          <a:xfrm>
            <a:off x="1457325" y="4719042"/>
            <a:ext cx="990600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rgbClr val="FBF7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MJ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2600325" y="4809530"/>
            <a:ext cx="13135981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150" kern="0" spc="-47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Michel JEAN</a:t>
            </a:r>
            <a:endParaRPr lang="en-US" sz="3150" dirty="0"/>
          </a:p>
        </p:txBody>
      </p:sp>
      <p:sp>
        <p:nvSpPr>
          <p:cNvPr id="16" name="Text 14"/>
          <p:cNvSpPr/>
          <p:nvPr/>
        </p:nvSpPr>
        <p:spPr>
          <a:xfrm>
            <a:off x="2600325" y="5323880"/>
            <a:ext cx="13135981" cy="2571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8C7A62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Ébéniste · Apprenti 1ʳᵉ année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5468005" y="4995267"/>
            <a:ext cx="1324570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1050" kern="0" spc="126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AUTO-ÉVAL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15468005" y="5204817"/>
            <a:ext cx="1324570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1050" kern="0" spc="126" dirty="0">
                <a:solidFill>
                  <a:srgbClr val="B454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20 AVRIL 2026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1495425" y="6100167"/>
            <a:ext cx="7721060" cy="171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900" kern="0" spc="108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FORMATION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495425" y="6309717"/>
            <a:ext cx="772106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FFFFFF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CTM Ébéniste 1 an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9296400" y="6100167"/>
            <a:ext cx="7721060" cy="171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900" kern="0" spc="108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VILLE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9296400" y="6309717"/>
            <a:ext cx="772106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FFFFFF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Rennes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495425" y="6871692"/>
            <a:ext cx="15756065" cy="171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900" kern="0" spc="108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MODULE EN COURS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495425" y="7081242"/>
            <a:ext cx="15756065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FFFFFF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Module N°2 : Conception et Fabrication d'un ouvrage de Mobilier mixte simple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1143000" y="9467850"/>
            <a:ext cx="16002000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6" name="Text 24"/>
          <p:cNvSpPr/>
          <p:nvPr/>
        </p:nvSpPr>
        <p:spPr>
          <a:xfrm>
            <a:off x="1143000" y="9667875"/>
            <a:ext cx="2330202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975" kern="0" spc="98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AUTO-ÉVAL · IDENTIFICATION</a:t>
            </a:r>
            <a:endParaRPr lang="en-US" sz="975" dirty="0"/>
          </a:p>
        </p:txBody>
      </p:sp>
      <p:sp>
        <p:nvSpPr>
          <p:cNvPr id="27" name="Text 25"/>
          <p:cNvSpPr/>
          <p:nvPr/>
        </p:nvSpPr>
        <p:spPr>
          <a:xfrm>
            <a:off x="16017925" y="9667875"/>
            <a:ext cx="1203275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975" kern="0" spc="98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SLIDE 03 / 09</a:t>
            </a:r>
            <a:endParaRPr lang="en-US" sz="9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1409700"/>
            <a:ext cx="16002000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1143000" y="762000"/>
            <a:ext cx="419100" cy="419100"/>
          </a:xfrm>
          <a:prstGeom prst="roundRect">
            <a:avLst>
              <a:gd name="adj" fmla="val 18182"/>
            </a:avLst>
          </a:prstGeom>
          <a:solidFill>
            <a:srgbClr val="B4542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1104900" y="762000"/>
            <a:ext cx="49530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BF7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1695450" y="790575"/>
            <a:ext cx="2276921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Étape 02 · Livrable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1695450" y="1038225"/>
            <a:ext cx="2276921" cy="152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825" kern="0" spc="83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LISTE FILTRABLE + SAISIE LIBRE</a:t>
            </a:r>
            <a:endParaRPr lang="en-US" sz="825" dirty="0"/>
          </a:p>
        </p:txBody>
      </p:sp>
      <p:sp>
        <p:nvSpPr>
          <p:cNvPr id="7" name="Text 5"/>
          <p:cNvSpPr/>
          <p:nvPr/>
        </p:nvSpPr>
        <p:spPr>
          <a:xfrm>
            <a:off x="16472743" y="895350"/>
            <a:ext cx="748457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kern="0" spc="126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 / 06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143000" y="1990725"/>
            <a:ext cx="7946708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kern="0" spc="189" dirty="0">
                <a:solidFill>
                  <a:srgbClr val="B454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ÉTAPE 02 — LIVRABLE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143000" y="2295525"/>
            <a:ext cx="7946708" cy="14370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5400" kern="0" spc="-81" dirty="0">
                <a:latin typeface="Georgia" pitchFamily="34" charset="0"/>
                <a:ea typeface="Georgia" pitchFamily="34" charset="-122"/>
                <a:cs typeface="Georgia" pitchFamily="34" charset="-120"/>
              </a:rPr>
              <a:t>Sur quoi tu travaillais ?</a:t>
            </a:r>
            <a:endParaRPr lang="en-US" sz="5400" dirty="0"/>
          </a:p>
        </p:txBody>
      </p:sp>
      <p:sp>
        <p:nvSpPr>
          <p:cNvPr id="10" name="Text 8"/>
          <p:cNvSpPr/>
          <p:nvPr/>
        </p:nvSpPr>
        <p:spPr>
          <a:xfrm>
            <a:off x="1143000" y="3999309"/>
            <a:ext cx="7946708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50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Une liste restreinte au périmètre du métier, filtrable au fur et à mesure de la saisie. Si l'ouvrage n'entre dans aucune catégorie, l'apprenti bascule en saisie libre.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143000" y="5008959"/>
            <a:ext cx="7715250" cy="1009650"/>
          </a:xfrm>
          <a:prstGeom prst="roundRect">
            <a:avLst>
              <a:gd name="adj" fmla="val 13208"/>
            </a:avLst>
          </a:prstGeom>
          <a:solidFill>
            <a:srgbClr val="6B7044">
              <a:alpha val="8000"/>
            </a:srgbClr>
          </a:solidFill>
          <a:ln w="9525">
            <a:solidFill>
              <a:srgbClr val="C8CBAA"/>
            </a:solidFill>
            <a:prstDash val="dash"/>
          </a:ln>
        </p:spPr>
        <p:txBody>
          <a:bodyPr/>
          <a:lstStyle/>
          <a:p>
            <a:endParaRPr lang="fr-FR"/>
          </a:p>
        </p:txBody>
      </p:sp>
      <p:sp>
        <p:nvSpPr>
          <p:cNvPr id="12" name="Shape 10"/>
          <p:cNvSpPr/>
          <p:nvPr/>
        </p:nvSpPr>
        <p:spPr>
          <a:xfrm>
            <a:off x="1381125" y="5304234"/>
            <a:ext cx="68312" cy="95250"/>
          </a:xfrm>
          <a:prstGeom prst="roundRect">
            <a:avLst>
              <a:gd name="adj" fmla="val 50000"/>
            </a:avLst>
          </a:prstGeom>
          <a:solidFill>
            <a:srgbClr val="6B704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1582787" y="5208984"/>
            <a:ext cx="7248458" cy="171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900" kern="0" spc="108" dirty="0">
                <a:solidFill>
                  <a:srgbClr val="6B70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POURQUOI FILTRER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1582787" y="5399484"/>
            <a:ext cx="7248458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Le périmètre réduit évite l'angoisse de la page blanche ; le filtre permet quand même d'aller vite sur une liste longue.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9429750" y="1990725"/>
            <a:ext cx="7715250" cy="7534275"/>
          </a:xfrm>
          <a:prstGeom prst="roundRect">
            <a:avLst>
              <a:gd name="adj" fmla="val 3034"/>
            </a:avLst>
          </a:prstGeom>
          <a:solidFill>
            <a:srgbClr val="FBF7EE"/>
          </a:solidFill>
          <a:ln w="9525">
            <a:solidFill>
              <a:srgbClr val="E8DFC9"/>
            </a:solidFill>
            <a:prstDash val="solid"/>
          </a:ln>
          <a:effectLst>
            <a:outerShdw blurRad="571500" dist="190500" dir="5400000" algn="bl" rotWithShape="0">
              <a:srgbClr val="2A2118">
                <a:alpha val="15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6" name="Text 14"/>
          <p:cNvSpPr/>
          <p:nvPr/>
        </p:nvSpPr>
        <p:spPr>
          <a:xfrm>
            <a:off x="9782175" y="2343150"/>
            <a:ext cx="7220712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Recherche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9782175" y="2638425"/>
            <a:ext cx="7010400" cy="676275"/>
          </a:xfrm>
          <a:prstGeom prst="roundRect">
            <a:avLst>
              <a:gd name="adj" fmla="val 16901"/>
            </a:avLst>
          </a:prstGeom>
          <a:solidFill>
            <a:srgbClr val="FFFCF6"/>
          </a:solidFill>
          <a:ln w="9525">
            <a:solidFill>
              <a:srgbClr val="D9CFB8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8" name="Text 16"/>
          <p:cNvSpPr/>
          <p:nvPr/>
        </p:nvSpPr>
        <p:spPr>
          <a:xfrm>
            <a:off x="10001250" y="2819400"/>
            <a:ext cx="197048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50" dirty="0">
                <a:solidFill>
                  <a:srgbClr val="8C7A62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⌕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10236398" y="2819400"/>
            <a:ext cx="530721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50" dirty="0">
                <a:solidFill>
                  <a:srgbClr val="2A211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table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9782175" y="3409950"/>
            <a:ext cx="7220712" cy="171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900" kern="0" spc="108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PÉRIMÈTRE · ÉBÉNISTE · 2/15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9782175" y="3733800"/>
            <a:ext cx="7010400" cy="495300"/>
          </a:xfrm>
          <a:prstGeom prst="roundRect">
            <a:avLst>
              <a:gd name="adj" fmla="val 23077"/>
            </a:avLst>
          </a:prstGeom>
          <a:solidFill>
            <a:srgbClr val="FDF8EF"/>
          </a:solidFill>
          <a:ln w="9525">
            <a:solidFill>
              <a:srgbClr val="B4542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2" name="Shape 20"/>
          <p:cNvSpPr/>
          <p:nvPr/>
        </p:nvSpPr>
        <p:spPr>
          <a:xfrm>
            <a:off x="9982200" y="3886200"/>
            <a:ext cx="190500" cy="190500"/>
          </a:xfrm>
          <a:prstGeom prst="ellipse">
            <a:avLst/>
          </a:prstGeom>
          <a:solidFill>
            <a:srgbClr val="B4542E"/>
          </a:solidFill>
          <a:ln w="57150">
            <a:solidFill>
              <a:srgbClr val="B4542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3" name="Text 21"/>
          <p:cNvSpPr/>
          <p:nvPr/>
        </p:nvSpPr>
        <p:spPr>
          <a:xfrm>
            <a:off x="10287000" y="3876675"/>
            <a:ext cx="1091357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2A211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Table basse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9782175" y="4324350"/>
            <a:ext cx="7010400" cy="495300"/>
          </a:xfrm>
          <a:prstGeom prst="roundRect">
            <a:avLst>
              <a:gd name="adj" fmla="val 23077"/>
            </a:avLst>
          </a:prstGeom>
          <a:solidFill>
            <a:srgbClr val="FBF7EE"/>
          </a:solidFill>
          <a:ln w="9525">
            <a:solidFill>
              <a:srgbClr val="D9CFB8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5" name="Shape 23"/>
          <p:cNvSpPr/>
          <p:nvPr/>
        </p:nvSpPr>
        <p:spPr>
          <a:xfrm>
            <a:off x="9982200" y="4476750"/>
            <a:ext cx="190500" cy="190500"/>
          </a:xfrm>
          <a:prstGeom prst="ellipse">
            <a:avLst/>
          </a:prstGeom>
          <a:ln w="19050">
            <a:solidFill>
              <a:srgbClr val="D9CFB8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6" name="Text 24"/>
          <p:cNvSpPr/>
          <p:nvPr/>
        </p:nvSpPr>
        <p:spPr>
          <a:xfrm>
            <a:off x="10287000" y="4467225"/>
            <a:ext cx="2408783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Petit mobilier d'agencement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9782175" y="5048250"/>
            <a:ext cx="7010400" cy="9525"/>
          </a:xfrm>
          <a:prstGeom prst="rect">
            <a:avLst/>
          </a:prstGeom>
          <a:solidFill>
            <a:srgbClr val="D9CFB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8" name="Text 26"/>
          <p:cNvSpPr/>
          <p:nvPr/>
        </p:nvSpPr>
        <p:spPr>
          <a:xfrm>
            <a:off x="9782175" y="5248275"/>
            <a:ext cx="7220712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Cadre</a:t>
            </a:r>
            <a:endParaRPr lang="en-US" sz="1350" dirty="0"/>
          </a:p>
        </p:txBody>
      </p:sp>
      <p:sp>
        <p:nvSpPr>
          <p:cNvPr id="29" name="Shape 27"/>
          <p:cNvSpPr/>
          <p:nvPr/>
        </p:nvSpPr>
        <p:spPr>
          <a:xfrm>
            <a:off x="9782175" y="5543550"/>
            <a:ext cx="1577280" cy="495300"/>
          </a:xfrm>
          <a:prstGeom prst="roundRect">
            <a:avLst>
              <a:gd name="adj" fmla="val 23077"/>
            </a:avLst>
          </a:prstGeom>
          <a:solidFill>
            <a:srgbClr val="FBF7EE"/>
          </a:solidFill>
          <a:ln w="9525">
            <a:solidFill>
              <a:srgbClr val="D9CFB8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0" name="Shape 28"/>
          <p:cNvSpPr/>
          <p:nvPr/>
        </p:nvSpPr>
        <p:spPr>
          <a:xfrm>
            <a:off x="9982200" y="5695950"/>
            <a:ext cx="190500" cy="190500"/>
          </a:xfrm>
          <a:prstGeom prst="ellipse">
            <a:avLst/>
          </a:prstGeom>
          <a:ln w="19050">
            <a:solidFill>
              <a:srgbClr val="D9CFB8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1" name="Text 29"/>
          <p:cNvSpPr/>
          <p:nvPr/>
        </p:nvSpPr>
        <p:spPr>
          <a:xfrm>
            <a:off x="10287000" y="5686425"/>
            <a:ext cx="94863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Stage CFA</a:t>
            </a:r>
            <a:endParaRPr lang="en-US" sz="1500" dirty="0"/>
          </a:p>
        </p:txBody>
      </p:sp>
      <p:sp>
        <p:nvSpPr>
          <p:cNvPr id="32" name="Shape 30"/>
          <p:cNvSpPr/>
          <p:nvPr/>
        </p:nvSpPr>
        <p:spPr>
          <a:xfrm>
            <a:off x="11473755" y="5543550"/>
            <a:ext cx="2514154" cy="495300"/>
          </a:xfrm>
          <a:prstGeom prst="roundRect">
            <a:avLst>
              <a:gd name="adj" fmla="val 23077"/>
            </a:avLst>
          </a:prstGeom>
          <a:solidFill>
            <a:srgbClr val="FDF8EF"/>
          </a:solidFill>
          <a:ln w="9525">
            <a:solidFill>
              <a:srgbClr val="B4542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3" name="Shape 31"/>
          <p:cNvSpPr/>
          <p:nvPr/>
        </p:nvSpPr>
        <p:spPr>
          <a:xfrm>
            <a:off x="11673780" y="5695950"/>
            <a:ext cx="190500" cy="190500"/>
          </a:xfrm>
          <a:prstGeom prst="ellipse">
            <a:avLst/>
          </a:prstGeom>
          <a:solidFill>
            <a:srgbClr val="B4542E"/>
          </a:solidFill>
          <a:ln w="57150">
            <a:solidFill>
              <a:srgbClr val="B4542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4" name="Text 32"/>
          <p:cNvSpPr/>
          <p:nvPr/>
        </p:nvSpPr>
        <p:spPr>
          <a:xfrm>
            <a:off x="11978580" y="5686425"/>
            <a:ext cx="1885504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2A211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Période en entreprise</a:t>
            </a:r>
            <a:endParaRPr lang="en-US" sz="1500" dirty="0"/>
          </a:p>
        </p:txBody>
      </p:sp>
      <p:sp>
        <p:nvSpPr>
          <p:cNvPr id="35" name="Shape 33"/>
          <p:cNvSpPr/>
          <p:nvPr/>
        </p:nvSpPr>
        <p:spPr>
          <a:xfrm>
            <a:off x="14102209" y="5543550"/>
            <a:ext cx="1709142" cy="495300"/>
          </a:xfrm>
          <a:prstGeom prst="roundRect">
            <a:avLst>
              <a:gd name="adj" fmla="val 23077"/>
            </a:avLst>
          </a:prstGeom>
          <a:solidFill>
            <a:srgbClr val="FBF7EE"/>
          </a:solidFill>
          <a:ln w="9525">
            <a:solidFill>
              <a:srgbClr val="D9CFB8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6" name="Shape 34"/>
          <p:cNvSpPr/>
          <p:nvPr/>
        </p:nvSpPr>
        <p:spPr>
          <a:xfrm>
            <a:off x="14302234" y="5695950"/>
            <a:ext cx="190500" cy="190500"/>
          </a:xfrm>
          <a:prstGeom prst="ellipse">
            <a:avLst/>
          </a:prstGeom>
          <a:ln w="19050">
            <a:solidFill>
              <a:srgbClr val="D9CFB8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7" name="Text 35"/>
          <p:cNvSpPr/>
          <p:nvPr/>
        </p:nvSpPr>
        <p:spPr>
          <a:xfrm>
            <a:off x="14607034" y="5686425"/>
            <a:ext cx="1080492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Progression</a:t>
            </a:r>
            <a:endParaRPr lang="en-US" sz="1500" dirty="0"/>
          </a:p>
        </p:txBody>
      </p:sp>
      <p:sp>
        <p:nvSpPr>
          <p:cNvPr id="38" name="Shape 36"/>
          <p:cNvSpPr/>
          <p:nvPr/>
        </p:nvSpPr>
        <p:spPr>
          <a:xfrm>
            <a:off x="1143000" y="9467850"/>
            <a:ext cx="16002000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9" name="Text 37"/>
          <p:cNvSpPr/>
          <p:nvPr/>
        </p:nvSpPr>
        <p:spPr>
          <a:xfrm>
            <a:off x="1143000" y="9667875"/>
            <a:ext cx="1810048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975" kern="0" spc="98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AUTO-ÉVAL · LIVRABLE</a:t>
            </a:r>
            <a:endParaRPr lang="en-US" sz="975" dirty="0"/>
          </a:p>
        </p:txBody>
      </p:sp>
      <p:sp>
        <p:nvSpPr>
          <p:cNvPr id="40" name="Text 38"/>
          <p:cNvSpPr/>
          <p:nvPr/>
        </p:nvSpPr>
        <p:spPr>
          <a:xfrm>
            <a:off x="16017925" y="9667875"/>
            <a:ext cx="1203275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975" kern="0" spc="98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SLIDE 04 / 09</a:t>
            </a:r>
            <a:endParaRPr lang="en-US" sz="9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1409700"/>
            <a:ext cx="16002000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1143000" y="762000"/>
            <a:ext cx="419100" cy="419100"/>
          </a:xfrm>
          <a:prstGeom prst="roundRect">
            <a:avLst>
              <a:gd name="adj" fmla="val 18182"/>
            </a:avLst>
          </a:prstGeom>
          <a:solidFill>
            <a:srgbClr val="B4542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1104900" y="762000"/>
            <a:ext cx="49530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BF7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1695450" y="790575"/>
            <a:ext cx="2423517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Étape 03 · Situation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1695450" y="1038225"/>
            <a:ext cx="2423517" cy="152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825" kern="0" spc="83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RÉCIT LIBRE + PREUVE OBLIGATOIRE</a:t>
            </a:r>
            <a:endParaRPr lang="en-US" sz="825" dirty="0"/>
          </a:p>
        </p:txBody>
      </p:sp>
      <p:sp>
        <p:nvSpPr>
          <p:cNvPr id="7" name="Text 5"/>
          <p:cNvSpPr/>
          <p:nvPr/>
        </p:nvSpPr>
        <p:spPr>
          <a:xfrm>
            <a:off x="16472743" y="895350"/>
            <a:ext cx="748457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kern="0" spc="126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 / 06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143000" y="1990725"/>
            <a:ext cx="7152037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kern="0" spc="189" dirty="0">
                <a:solidFill>
                  <a:srgbClr val="B454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ÉTAPE 03 — SITUATION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143000" y="2295525"/>
            <a:ext cx="7152037" cy="14370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5400" kern="0" spc="-81" dirty="0">
                <a:latin typeface="Georgia" pitchFamily="34" charset="0"/>
                <a:ea typeface="Georgia" pitchFamily="34" charset="-122"/>
                <a:cs typeface="Georgia" pitchFamily="34" charset="-120"/>
              </a:rPr>
              <a:t>Ce que tu as vraiment vécu.</a:t>
            </a:r>
            <a:endParaRPr lang="en-US" sz="5400" dirty="0"/>
          </a:p>
        </p:txBody>
      </p:sp>
      <p:sp>
        <p:nvSpPr>
          <p:cNvPr id="10" name="Text 8"/>
          <p:cNvSpPr/>
          <p:nvPr/>
        </p:nvSpPr>
        <p:spPr>
          <a:xfrm>
            <a:off x="1143000" y="3999309"/>
            <a:ext cx="7152037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50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Le récit libre est la pièce maîtresse : contexte, contraintes, acteurs, gestes. Aucune forme attendue — l'apprenti écrit comme il parle.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1143000" y="4780359"/>
            <a:ext cx="7152037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50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La preuve est désormais obligatoire : un lien vers un fichier partagé que le formateur pourra consulter pour étayer le récit.</a:t>
            </a:r>
            <a:endParaRPr lang="en-US" sz="1650" dirty="0"/>
          </a:p>
        </p:txBody>
      </p:sp>
      <p:sp>
        <p:nvSpPr>
          <p:cNvPr id="12" name="Shape 10"/>
          <p:cNvSpPr/>
          <p:nvPr/>
        </p:nvSpPr>
        <p:spPr>
          <a:xfrm>
            <a:off x="8658225" y="1990725"/>
            <a:ext cx="8486775" cy="7534275"/>
          </a:xfrm>
          <a:prstGeom prst="roundRect">
            <a:avLst>
              <a:gd name="adj" fmla="val 3034"/>
            </a:avLst>
          </a:prstGeom>
          <a:solidFill>
            <a:srgbClr val="FBF7EE"/>
          </a:solidFill>
          <a:ln w="9525">
            <a:solidFill>
              <a:srgbClr val="E8DFC9"/>
            </a:solidFill>
            <a:prstDash val="solid"/>
          </a:ln>
          <a:effectLst>
            <a:outerShdw blurRad="571500" dist="190500" dir="5400000" algn="bl" rotWithShape="0">
              <a:srgbClr val="2A2118">
                <a:alpha val="15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9010650" y="2343150"/>
            <a:ext cx="123527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Ta description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10245923" y="2343150"/>
            <a:ext cx="143024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B4542E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*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9010650" y="2638425"/>
            <a:ext cx="7781925" cy="2095500"/>
          </a:xfrm>
          <a:prstGeom prst="roundRect">
            <a:avLst>
              <a:gd name="adj" fmla="val 5455"/>
            </a:avLst>
          </a:prstGeom>
          <a:solidFill>
            <a:srgbClr val="FFFCF6"/>
          </a:solidFill>
          <a:ln w="9525">
            <a:solidFill>
              <a:srgbClr val="D9CFB8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6" name="Text 14"/>
          <p:cNvSpPr/>
          <p:nvPr/>
        </p:nvSpPr>
        <p:spPr>
          <a:xfrm>
            <a:off x="9229725" y="2819400"/>
            <a:ext cx="7577233" cy="1771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50" dirty="0">
                <a:solidFill>
                  <a:srgbClr val="2A211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Lundi matin, j'ai commencé par relire le plan de la table basse. J'avais deux contraintes : une hauteur imposée de 42 cm et un plateau en chêne à partir d'une chute. J'ai d'abord fait un croquis à l'échelle pour vérifier les proportions…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8777192" y="4829175"/>
            <a:ext cx="8015383" cy="171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900" kern="0" spc="108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412 CARACT.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9010650" y="5191125"/>
            <a:ext cx="17914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Lien vers une preuve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10802094" y="5191125"/>
            <a:ext cx="143024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B4542E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*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9010650" y="5486400"/>
            <a:ext cx="7781925" cy="638175"/>
          </a:xfrm>
          <a:prstGeom prst="roundRect">
            <a:avLst>
              <a:gd name="adj" fmla="val 17910"/>
            </a:avLst>
          </a:prstGeom>
          <a:solidFill>
            <a:srgbClr val="FFFCF6"/>
          </a:solidFill>
          <a:ln w="9525">
            <a:solidFill>
              <a:srgbClr val="D9CFB8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1" name="Text 19"/>
          <p:cNvSpPr/>
          <p:nvPr/>
        </p:nvSpPr>
        <p:spPr>
          <a:xfrm>
            <a:off x="9229725" y="5648325"/>
            <a:ext cx="285750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50" dirty="0">
                <a:solidFill>
                  <a:srgbClr val="B4542E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⬌</a:t>
            </a:r>
            <a:endParaRPr lang="en-US" sz="1650" dirty="0"/>
          </a:p>
        </p:txBody>
      </p:sp>
      <p:sp>
        <p:nvSpPr>
          <p:cNvPr id="22" name="Text 20"/>
          <p:cNvSpPr/>
          <p:nvPr/>
        </p:nvSpPr>
        <p:spPr>
          <a:xfrm>
            <a:off x="9572625" y="5676900"/>
            <a:ext cx="3815155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50" dirty="0">
                <a:solidFill>
                  <a:srgbClr val="2A211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https://drive.google.com/file/d/1aB…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16416486" y="5648325"/>
            <a:ext cx="233214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50" b="1" dirty="0">
                <a:solidFill>
                  <a:srgbClr val="6B7044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✓</a:t>
            </a:r>
            <a:endParaRPr lang="en-US" sz="1650" dirty="0"/>
          </a:p>
        </p:txBody>
      </p:sp>
      <p:sp>
        <p:nvSpPr>
          <p:cNvPr id="24" name="Text 22"/>
          <p:cNvSpPr/>
          <p:nvPr/>
        </p:nvSpPr>
        <p:spPr>
          <a:xfrm>
            <a:off x="9010650" y="6200775"/>
            <a:ext cx="8015383" cy="200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125" i="1" dirty="0">
                <a:solidFill>
                  <a:srgbClr val="8C7A62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Drive, Photos, OneDrive — le fichier doit être accessible au formateur.</a:t>
            </a:r>
            <a:endParaRPr lang="en-US" sz="1125" dirty="0"/>
          </a:p>
        </p:txBody>
      </p:sp>
      <p:sp>
        <p:nvSpPr>
          <p:cNvPr id="25" name="Shape 23"/>
          <p:cNvSpPr/>
          <p:nvPr/>
        </p:nvSpPr>
        <p:spPr>
          <a:xfrm>
            <a:off x="1143000" y="9467850"/>
            <a:ext cx="16002000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6" name="Text 24"/>
          <p:cNvSpPr/>
          <p:nvPr/>
        </p:nvSpPr>
        <p:spPr>
          <a:xfrm>
            <a:off x="1143000" y="9667875"/>
            <a:ext cx="1896814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975" kern="0" spc="98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AUTO-ÉVAL · SITUATION</a:t>
            </a:r>
            <a:endParaRPr lang="en-US" sz="975" dirty="0"/>
          </a:p>
        </p:txBody>
      </p:sp>
      <p:sp>
        <p:nvSpPr>
          <p:cNvPr id="27" name="Text 25"/>
          <p:cNvSpPr/>
          <p:nvPr/>
        </p:nvSpPr>
        <p:spPr>
          <a:xfrm>
            <a:off x="16017925" y="9667875"/>
            <a:ext cx="1203275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975" kern="0" spc="98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SLIDE 05 / 09</a:t>
            </a:r>
            <a:endParaRPr lang="en-US" sz="9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1409700"/>
            <a:ext cx="16002000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1143000" y="762000"/>
            <a:ext cx="419100" cy="419100"/>
          </a:xfrm>
          <a:prstGeom prst="roundRect">
            <a:avLst>
              <a:gd name="adj" fmla="val 18182"/>
            </a:avLst>
          </a:prstGeom>
          <a:solidFill>
            <a:srgbClr val="B4542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1104900" y="762000"/>
            <a:ext cx="49530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BF7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1695450" y="790575"/>
            <a:ext cx="272003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Étape 04 · Objectifs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1695450" y="1038225"/>
            <a:ext cx="2720030" cy="152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825" kern="0" spc="83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LIMITE : 1 OU 2 · REPÈRES DÉPLIABLES</a:t>
            </a:r>
            <a:endParaRPr lang="en-US" sz="825" dirty="0"/>
          </a:p>
        </p:txBody>
      </p:sp>
      <p:sp>
        <p:nvSpPr>
          <p:cNvPr id="7" name="Text 5"/>
          <p:cNvSpPr/>
          <p:nvPr/>
        </p:nvSpPr>
        <p:spPr>
          <a:xfrm>
            <a:off x="16472743" y="895350"/>
            <a:ext cx="748457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kern="0" spc="126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 / 06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143000" y="1990725"/>
            <a:ext cx="16482060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kern="0" spc="189" dirty="0">
                <a:solidFill>
                  <a:srgbClr val="B454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ÉTAPE 04 — OBJECTIFS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143000" y="2295525"/>
            <a:ext cx="16482060" cy="6209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4500" kern="0" spc="-67" dirty="0">
                <a:latin typeface="Georgia" pitchFamily="34" charset="0"/>
                <a:ea typeface="Georgia" pitchFamily="34" charset="-122"/>
                <a:cs typeface="Georgia" pitchFamily="34" charset="-120"/>
              </a:rPr>
              <a:t>Quels objectifs as-tu travaillé ?</a:t>
            </a:r>
            <a:endParaRPr lang="en-US" sz="4500" dirty="0"/>
          </a:p>
        </p:txBody>
      </p:sp>
      <p:sp>
        <p:nvSpPr>
          <p:cNvPr id="10" name="Text 8"/>
          <p:cNvSpPr/>
          <p:nvPr/>
        </p:nvSpPr>
        <p:spPr>
          <a:xfrm>
            <a:off x="1143000" y="3106936"/>
            <a:ext cx="10791825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50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Choisir </a:t>
            </a:r>
            <a:r>
              <a:rPr lang="en-US" sz="1650" b="1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1 ou 2 objectifs maximum </a:t>
            </a:r>
            <a:r>
              <a:rPr lang="en-US" sz="1650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— ceux que la situation a vraiment mobilisés. La contrainte numérique protège contre le réflexe « je coche tout ».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143000" y="4021336"/>
            <a:ext cx="16002000" cy="1514475"/>
          </a:xfrm>
          <a:prstGeom prst="roundRect">
            <a:avLst>
              <a:gd name="adj" fmla="val 10063"/>
            </a:avLst>
          </a:prstGeom>
          <a:solidFill>
            <a:srgbClr val="FDF8EF"/>
          </a:solidFill>
          <a:ln w="9525">
            <a:solidFill>
              <a:srgbClr val="B4542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2" name="Shape 10"/>
          <p:cNvSpPr/>
          <p:nvPr/>
        </p:nvSpPr>
        <p:spPr>
          <a:xfrm>
            <a:off x="1419225" y="4259461"/>
            <a:ext cx="266700" cy="266700"/>
          </a:xfrm>
          <a:prstGeom prst="roundRect">
            <a:avLst>
              <a:gd name="adj" fmla="val 25000"/>
            </a:avLst>
          </a:prstGeom>
          <a:solidFill>
            <a:srgbClr val="B4542E"/>
          </a:solidFill>
          <a:ln w="19050">
            <a:solidFill>
              <a:srgbClr val="B4542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850" y="4307086"/>
            <a:ext cx="171450" cy="17145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857375" y="4259461"/>
            <a:ext cx="15461742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kern="0" spc="105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OBJ·01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1857375" y="4469011"/>
            <a:ext cx="1546174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Proposer des solutions techniques en produisant un croquis et un dossier de plans</a:t>
            </a:r>
            <a:endParaRPr lang="en-US" sz="2100" dirty="0"/>
          </a:p>
        </p:txBody>
      </p:sp>
      <p:sp>
        <p:nvSpPr>
          <p:cNvPr id="16" name="Text 13"/>
          <p:cNvSpPr/>
          <p:nvPr/>
        </p:nvSpPr>
        <p:spPr>
          <a:xfrm>
            <a:off x="1857375" y="4954786"/>
            <a:ext cx="3630744" cy="152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825" kern="0" spc="99" dirty="0">
                <a:solidFill>
                  <a:srgbClr val="B454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INDICES</a:t>
            </a:r>
            <a:endParaRPr lang="en-US" sz="825" dirty="0"/>
          </a:p>
        </p:txBody>
      </p:sp>
      <p:sp>
        <p:nvSpPr>
          <p:cNvPr id="17" name="Text 14"/>
          <p:cNvSpPr/>
          <p:nvPr/>
        </p:nvSpPr>
        <p:spPr>
          <a:xfrm>
            <a:off x="1857375" y="5107186"/>
            <a:ext cx="363074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Analyser › Identifier › Proposer › Argumenter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5763369" y="4954786"/>
            <a:ext cx="3448019" cy="152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825" kern="0" spc="99" dirty="0">
                <a:solidFill>
                  <a:srgbClr val="6B70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INDICATEURS</a:t>
            </a:r>
            <a:endParaRPr lang="en-US" sz="825" dirty="0"/>
          </a:p>
        </p:txBody>
      </p:sp>
      <p:sp>
        <p:nvSpPr>
          <p:cNvPr id="19" name="Text 16"/>
          <p:cNvSpPr/>
          <p:nvPr/>
        </p:nvSpPr>
        <p:spPr>
          <a:xfrm>
            <a:off x="5763369" y="5107186"/>
            <a:ext cx="3448019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Pertinence · Qualité graphique · Cohérence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1143000" y="5669161"/>
            <a:ext cx="16002000" cy="1019175"/>
          </a:xfrm>
          <a:prstGeom prst="roundRect">
            <a:avLst>
              <a:gd name="adj" fmla="val 14953"/>
            </a:avLst>
          </a:prstGeom>
          <a:solidFill>
            <a:srgbClr val="FDF8EF"/>
          </a:solidFill>
          <a:ln w="9525">
            <a:solidFill>
              <a:srgbClr val="B4542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1" name="Shape 18"/>
          <p:cNvSpPr/>
          <p:nvPr/>
        </p:nvSpPr>
        <p:spPr>
          <a:xfrm>
            <a:off x="1419225" y="5907286"/>
            <a:ext cx="266700" cy="266700"/>
          </a:xfrm>
          <a:prstGeom prst="roundRect">
            <a:avLst>
              <a:gd name="adj" fmla="val 25000"/>
            </a:avLst>
          </a:prstGeom>
          <a:solidFill>
            <a:srgbClr val="B4542E"/>
          </a:solidFill>
          <a:ln w="19050">
            <a:solidFill>
              <a:srgbClr val="B4542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2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850" y="5954911"/>
            <a:ext cx="171450" cy="171450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1857375" y="5907286"/>
            <a:ext cx="15461742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kern="0" spc="105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OBJ·02</a:t>
            </a:r>
            <a:endParaRPr lang="en-US" sz="1050" dirty="0"/>
          </a:p>
        </p:txBody>
      </p:sp>
      <p:sp>
        <p:nvSpPr>
          <p:cNvPr id="24" name="Text 20"/>
          <p:cNvSpPr/>
          <p:nvPr/>
        </p:nvSpPr>
        <p:spPr>
          <a:xfrm>
            <a:off x="1857375" y="6116836"/>
            <a:ext cx="1546174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Représenter graphiquement le projet en produisant un croquis et une maquette 3D</a:t>
            </a:r>
            <a:endParaRPr lang="en-US" sz="2100" dirty="0"/>
          </a:p>
        </p:txBody>
      </p:sp>
      <p:sp>
        <p:nvSpPr>
          <p:cNvPr id="25" name="Shape 21"/>
          <p:cNvSpPr/>
          <p:nvPr/>
        </p:nvSpPr>
        <p:spPr>
          <a:xfrm>
            <a:off x="1143000" y="6821686"/>
            <a:ext cx="16002000" cy="942975"/>
          </a:xfrm>
          <a:prstGeom prst="roundRect">
            <a:avLst>
              <a:gd name="adj" fmla="val 16162"/>
            </a:avLst>
          </a:prstGeom>
          <a:solidFill>
            <a:srgbClr val="FBF7EE">
              <a:alpha val="50000"/>
            </a:srgbClr>
          </a:solidFill>
          <a:ln w="9525">
            <a:solidFill>
              <a:srgbClr val="E8DFC9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6" name="Shape 22"/>
          <p:cNvSpPr/>
          <p:nvPr/>
        </p:nvSpPr>
        <p:spPr>
          <a:xfrm>
            <a:off x="1419225" y="7059811"/>
            <a:ext cx="266700" cy="266700"/>
          </a:xfrm>
          <a:prstGeom prst="roundRect">
            <a:avLst>
              <a:gd name="adj" fmla="val 25000"/>
            </a:avLst>
          </a:prstGeom>
          <a:ln w="19050">
            <a:solidFill>
              <a:srgbClr val="D9CFB8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7" name="Text 23"/>
          <p:cNvSpPr/>
          <p:nvPr/>
        </p:nvSpPr>
        <p:spPr>
          <a:xfrm>
            <a:off x="1857375" y="7059811"/>
            <a:ext cx="15461742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kern="0" spc="105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OBJ·03</a:t>
            </a:r>
            <a:endParaRPr lang="en-US" sz="1050" dirty="0"/>
          </a:p>
        </p:txBody>
      </p:sp>
      <p:sp>
        <p:nvSpPr>
          <p:cNvPr id="28" name="Text 24"/>
          <p:cNvSpPr/>
          <p:nvPr/>
        </p:nvSpPr>
        <p:spPr>
          <a:xfrm>
            <a:off x="1857375" y="7269361"/>
            <a:ext cx="15461742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5A4A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Organiser l'environnement de travail en préparant le poste et les outils</a:t>
            </a:r>
            <a:endParaRPr lang="en-US" sz="1800" dirty="0"/>
          </a:p>
        </p:txBody>
      </p:sp>
      <p:sp>
        <p:nvSpPr>
          <p:cNvPr id="29" name="Shape 25"/>
          <p:cNvSpPr/>
          <p:nvPr/>
        </p:nvSpPr>
        <p:spPr>
          <a:xfrm>
            <a:off x="1143000" y="9467850"/>
            <a:ext cx="16002000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Text 26"/>
          <p:cNvSpPr/>
          <p:nvPr/>
        </p:nvSpPr>
        <p:spPr>
          <a:xfrm>
            <a:off x="1143000" y="9667875"/>
            <a:ext cx="1896814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975" kern="0" spc="98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AUTO-ÉVAL · OBJECTIFS</a:t>
            </a:r>
            <a:endParaRPr lang="en-US" sz="975" dirty="0"/>
          </a:p>
        </p:txBody>
      </p:sp>
      <p:sp>
        <p:nvSpPr>
          <p:cNvPr id="31" name="Text 27"/>
          <p:cNvSpPr/>
          <p:nvPr/>
        </p:nvSpPr>
        <p:spPr>
          <a:xfrm>
            <a:off x="16017925" y="9667875"/>
            <a:ext cx="1203275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975" kern="0" spc="98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SLIDE 06 / 09</a:t>
            </a:r>
            <a:endParaRPr lang="en-US" sz="9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1409700"/>
            <a:ext cx="16002000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1143000" y="762000"/>
            <a:ext cx="419100" cy="419100"/>
          </a:xfrm>
          <a:prstGeom prst="roundRect">
            <a:avLst>
              <a:gd name="adj" fmla="val 18182"/>
            </a:avLst>
          </a:prstGeom>
          <a:solidFill>
            <a:srgbClr val="B4542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1104900" y="762000"/>
            <a:ext cx="49530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BF7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1695450" y="790575"/>
            <a:ext cx="2946597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Étape 05 · Réflexion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1695450" y="1038225"/>
            <a:ext cx="2946597" cy="152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825" kern="0" spc="83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TROIS QUESTIONS, TROIS RÉPONSES COURTES</a:t>
            </a:r>
            <a:endParaRPr lang="en-US" sz="825" dirty="0"/>
          </a:p>
        </p:txBody>
      </p:sp>
      <p:sp>
        <p:nvSpPr>
          <p:cNvPr id="7" name="Text 5"/>
          <p:cNvSpPr/>
          <p:nvPr/>
        </p:nvSpPr>
        <p:spPr>
          <a:xfrm>
            <a:off x="16472743" y="895350"/>
            <a:ext cx="748457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kern="0" spc="126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 / 06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143000" y="1990725"/>
            <a:ext cx="16482060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kern="0" spc="189" dirty="0">
                <a:solidFill>
                  <a:srgbClr val="B454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ÉTAPE 05 — RÉFLEXION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143000" y="2295525"/>
            <a:ext cx="16482060" cy="7375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5400" kern="0" spc="-81" dirty="0">
                <a:latin typeface="Georgia" pitchFamily="34" charset="0"/>
                <a:ea typeface="Georgia" pitchFamily="34" charset="-122"/>
                <a:cs typeface="Georgia" pitchFamily="34" charset="-120"/>
              </a:rPr>
              <a:t>Ce que tu en tires.</a:t>
            </a:r>
            <a:endParaRPr lang="en-US" sz="5400" dirty="0"/>
          </a:p>
        </p:txBody>
      </p:sp>
      <p:sp>
        <p:nvSpPr>
          <p:cNvPr id="10" name="Shape 8"/>
          <p:cNvSpPr/>
          <p:nvPr/>
        </p:nvSpPr>
        <p:spPr>
          <a:xfrm>
            <a:off x="1143000" y="3680817"/>
            <a:ext cx="5181600" cy="3676650"/>
          </a:xfrm>
          <a:prstGeom prst="roundRect">
            <a:avLst>
              <a:gd name="adj" fmla="val 5181"/>
            </a:avLst>
          </a:prstGeom>
          <a:solidFill>
            <a:srgbClr val="FBF7EE"/>
          </a:solidFill>
          <a:ln w="9525">
            <a:solidFill>
              <a:srgbClr val="E8DFC9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" name="Shape 9"/>
          <p:cNvSpPr/>
          <p:nvPr/>
        </p:nvSpPr>
        <p:spPr>
          <a:xfrm>
            <a:off x="1457325" y="3995142"/>
            <a:ext cx="419100" cy="419100"/>
          </a:xfrm>
          <a:prstGeom prst="ellipse">
            <a:avLst/>
          </a:prstGeom>
          <a:solidFill>
            <a:srgbClr val="E8C3A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10"/>
          <p:cNvSpPr/>
          <p:nvPr/>
        </p:nvSpPr>
        <p:spPr>
          <a:xfrm>
            <a:off x="1419225" y="3995142"/>
            <a:ext cx="49530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B454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1990725" y="4090392"/>
            <a:ext cx="1836688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Appris ou confirmé ?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1457325" y="4566642"/>
            <a:ext cx="4552950" cy="2476500"/>
          </a:xfrm>
          <a:prstGeom prst="roundRect">
            <a:avLst>
              <a:gd name="adj" fmla="val 4615"/>
            </a:avLst>
          </a:prstGeom>
          <a:solidFill>
            <a:srgbClr val="FFFCF6"/>
          </a:solidFill>
          <a:ln w="9525">
            <a:solidFill>
              <a:srgbClr val="D9CFB8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5" name="Text 13"/>
          <p:cNvSpPr/>
          <p:nvPr/>
        </p:nvSpPr>
        <p:spPr>
          <a:xfrm>
            <a:off x="1676400" y="4747617"/>
            <a:ext cx="4251389" cy="2152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i="1" dirty="0">
                <a:solidFill>
                  <a:srgbClr val="8C7A62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Ce que tu sais mieux faire, ce que tu as compris…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553200" y="3680817"/>
            <a:ext cx="5181600" cy="3676650"/>
          </a:xfrm>
          <a:prstGeom prst="roundRect">
            <a:avLst>
              <a:gd name="adj" fmla="val 5181"/>
            </a:avLst>
          </a:prstGeom>
          <a:solidFill>
            <a:srgbClr val="FBF7EE"/>
          </a:solidFill>
          <a:ln w="9525">
            <a:solidFill>
              <a:srgbClr val="E8DFC9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7" name="Shape 15"/>
          <p:cNvSpPr/>
          <p:nvPr/>
        </p:nvSpPr>
        <p:spPr>
          <a:xfrm>
            <a:off x="6867525" y="3995142"/>
            <a:ext cx="419100" cy="419100"/>
          </a:xfrm>
          <a:prstGeom prst="ellipse">
            <a:avLst/>
          </a:prstGeom>
          <a:solidFill>
            <a:srgbClr val="E8C3A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Text 16"/>
          <p:cNvSpPr/>
          <p:nvPr/>
        </p:nvSpPr>
        <p:spPr>
          <a:xfrm>
            <a:off x="6829425" y="3995142"/>
            <a:ext cx="49530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B454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7400925" y="4090392"/>
            <a:ext cx="2431256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Qu'est-ce qui a été difficile ?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6867525" y="4566642"/>
            <a:ext cx="4552950" cy="2476500"/>
          </a:xfrm>
          <a:prstGeom prst="roundRect">
            <a:avLst>
              <a:gd name="adj" fmla="val 4615"/>
            </a:avLst>
          </a:prstGeom>
          <a:solidFill>
            <a:srgbClr val="FFFCF6"/>
          </a:solidFill>
          <a:ln w="9525">
            <a:solidFill>
              <a:srgbClr val="D9CFB8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1" name="Text 19"/>
          <p:cNvSpPr/>
          <p:nvPr/>
        </p:nvSpPr>
        <p:spPr>
          <a:xfrm>
            <a:off x="7086600" y="4747617"/>
            <a:ext cx="4251389" cy="2152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i="1" dirty="0">
                <a:solidFill>
                  <a:srgbClr val="8C7A62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Ce qui t'a posé problème, ce qui t'a surpris…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11963400" y="3680817"/>
            <a:ext cx="5181600" cy="3676650"/>
          </a:xfrm>
          <a:prstGeom prst="roundRect">
            <a:avLst>
              <a:gd name="adj" fmla="val 5181"/>
            </a:avLst>
          </a:prstGeom>
          <a:solidFill>
            <a:srgbClr val="FBF7EE"/>
          </a:solidFill>
          <a:ln w="9525">
            <a:solidFill>
              <a:srgbClr val="E8DFC9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3" name="Shape 21"/>
          <p:cNvSpPr/>
          <p:nvPr/>
        </p:nvSpPr>
        <p:spPr>
          <a:xfrm>
            <a:off x="12277725" y="3995142"/>
            <a:ext cx="419100" cy="419100"/>
          </a:xfrm>
          <a:prstGeom prst="ellipse">
            <a:avLst/>
          </a:prstGeom>
          <a:solidFill>
            <a:srgbClr val="E8C3A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4" name="Text 22"/>
          <p:cNvSpPr/>
          <p:nvPr/>
        </p:nvSpPr>
        <p:spPr>
          <a:xfrm>
            <a:off x="12239625" y="3995142"/>
            <a:ext cx="49530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B454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650" dirty="0"/>
          </a:p>
        </p:txBody>
      </p:sp>
      <p:sp>
        <p:nvSpPr>
          <p:cNvPr id="25" name="Text 23"/>
          <p:cNvSpPr/>
          <p:nvPr/>
        </p:nvSpPr>
        <p:spPr>
          <a:xfrm>
            <a:off x="12811125" y="4090392"/>
            <a:ext cx="166241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prochaine fois ?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12277725" y="4566642"/>
            <a:ext cx="4552950" cy="2476500"/>
          </a:xfrm>
          <a:prstGeom prst="roundRect">
            <a:avLst>
              <a:gd name="adj" fmla="val 4615"/>
            </a:avLst>
          </a:prstGeom>
          <a:solidFill>
            <a:srgbClr val="FFFCF6"/>
          </a:solidFill>
          <a:ln w="9525">
            <a:solidFill>
              <a:srgbClr val="D9CFB8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7" name="Text 25"/>
          <p:cNvSpPr/>
          <p:nvPr/>
        </p:nvSpPr>
        <p:spPr>
          <a:xfrm>
            <a:off x="12496800" y="4747617"/>
            <a:ext cx="4251389" cy="2152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i="1" dirty="0">
                <a:solidFill>
                  <a:srgbClr val="8C7A62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Ton objectif personnel pour la suite.</a:t>
            </a:r>
            <a:endParaRPr lang="en-US" sz="1500" dirty="0"/>
          </a:p>
        </p:txBody>
      </p:sp>
      <p:sp>
        <p:nvSpPr>
          <p:cNvPr id="28" name="Shape 26"/>
          <p:cNvSpPr/>
          <p:nvPr/>
        </p:nvSpPr>
        <p:spPr>
          <a:xfrm>
            <a:off x="1143000" y="7738467"/>
            <a:ext cx="16002000" cy="619125"/>
          </a:xfrm>
          <a:prstGeom prst="roundRect">
            <a:avLst>
              <a:gd name="adj" fmla="val 21538"/>
            </a:avLst>
          </a:prstGeom>
          <a:solidFill>
            <a:srgbClr val="6B7044">
              <a:alpha val="8000"/>
            </a:srgbClr>
          </a:solidFill>
          <a:ln w="9525">
            <a:solidFill>
              <a:srgbClr val="C8CBAA"/>
            </a:solidFill>
            <a:prstDash val="dash"/>
          </a:ln>
        </p:spPr>
        <p:txBody>
          <a:bodyPr/>
          <a:lstStyle/>
          <a:p>
            <a:endParaRPr lang="fr-FR"/>
          </a:p>
        </p:txBody>
      </p:sp>
      <p:sp>
        <p:nvSpPr>
          <p:cNvPr id="29" name="Shape 27"/>
          <p:cNvSpPr/>
          <p:nvPr/>
        </p:nvSpPr>
        <p:spPr>
          <a:xfrm>
            <a:off x="1381125" y="8033742"/>
            <a:ext cx="95250" cy="95250"/>
          </a:xfrm>
          <a:prstGeom prst="ellipse">
            <a:avLst/>
          </a:prstGeom>
          <a:solidFill>
            <a:srgbClr val="6B704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Text 28"/>
          <p:cNvSpPr/>
          <p:nvPr/>
        </p:nvSpPr>
        <p:spPr>
          <a:xfrm>
            <a:off x="1609725" y="7938492"/>
            <a:ext cx="13157749" cy="2571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i="1" dirty="0">
                <a:solidFill>
                  <a:srgbClr val="FFFFFF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La réflexion n'est pas un bilan. C'est le moment où l'expérience devient apprentissage — en reliant ce qui a été fait à ce qui sera tenté la prochaine fois.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1143000" y="9467850"/>
            <a:ext cx="16002000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2" name="Text 30"/>
          <p:cNvSpPr/>
          <p:nvPr/>
        </p:nvSpPr>
        <p:spPr>
          <a:xfrm>
            <a:off x="1143000" y="9667875"/>
            <a:ext cx="1896814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975" kern="0" spc="98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AUTO-ÉVAL · RÉFLEXION</a:t>
            </a:r>
            <a:endParaRPr lang="en-US" sz="975" dirty="0"/>
          </a:p>
        </p:txBody>
      </p:sp>
      <p:sp>
        <p:nvSpPr>
          <p:cNvPr id="33" name="Text 31"/>
          <p:cNvSpPr/>
          <p:nvPr/>
        </p:nvSpPr>
        <p:spPr>
          <a:xfrm>
            <a:off x="16017925" y="9667875"/>
            <a:ext cx="1203275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975" kern="0" spc="98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SLIDE 07 / 09</a:t>
            </a:r>
            <a:endParaRPr lang="en-US" sz="9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1409700"/>
            <a:ext cx="16002000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1143000" y="762000"/>
            <a:ext cx="419100" cy="419100"/>
          </a:xfrm>
          <a:prstGeom prst="roundRect">
            <a:avLst>
              <a:gd name="adj" fmla="val 18182"/>
            </a:avLst>
          </a:prstGeom>
          <a:solidFill>
            <a:srgbClr val="B4542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1104900" y="762000"/>
            <a:ext cx="49530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BF7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1695450" y="790575"/>
            <a:ext cx="3173318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Étape 06 · Positionnement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1695450" y="1038225"/>
            <a:ext cx="3173318" cy="152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825" kern="0" spc="83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ÉCHELLE À 6 PALIERS · NIVEAU ATTENDU : III</a:t>
            </a:r>
            <a:endParaRPr lang="en-US" sz="825" dirty="0"/>
          </a:p>
        </p:txBody>
      </p:sp>
      <p:sp>
        <p:nvSpPr>
          <p:cNvPr id="7" name="Text 5"/>
          <p:cNvSpPr/>
          <p:nvPr/>
        </p:nvSpPr>
        <p:spPr>
          <a:xfrm>
            <a:off x="16472743" y="895350"/>
            <a:ext cx="748457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kern="0" spc="126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06 / 06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143000" y="1990725"/>
            <a:ext cx="7152037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kern="0" spc="189" dirty="0">
                <a:solidFill>
                  <a:srgbClr val="B454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ÉTAPE 06 — NIVEAU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143000" y="2295525"/>
            <a:ext cx="7152037" cy="12814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4800" kern="0" spc="-72" dirty="0">
                <a:latin typeface="Georgia" pitchFamily="34" charset="0"/>
                <a:ea typeface="Georgia" pitchFamily="34" charset="-122"/>
                <a:cs typeface="Georgia" pitchFamily="34" charset="-120"/>
              </a:rPr>
              <a:t>Où tu te positionnes.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1143000" y="3843635"/>
            <a:ext cx="7152037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50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Six paliers, de Novice à Mentor. Le palier attendu pour ce module est marqué en pointillé — un repère, pas une valeur par défaut.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143000" y="4777085"/>
            <a:ext cx="680442" cy="433388"/>
          </a:xfrm>
          <a:prstGeom prst="rect">
            <a:avLst/>
          </a:prstGeom>
          <a:solidFill>
            <a:srgbClr val="B4542E">
              <a:alpha val="4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Shape 10"/>
          <p:cNvSpPr/>
          <p:nvPr/>
        </p:nvSpPr>
        <p:spPr>
          <a:xfrm>
            <a:off x="1143000" y="5200948"/>
            <a:ext cx="680442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1333500" y="4910435"/>
            <a:ext cx="375642" cy="1952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975" kern="0" spc="98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N°</a:t>
            </a:r>
            <a:endParaRPr lang="en-US" sz="975" dirty="0"/>
          </a:p>
        </p:txBody>
      </p:sp>
      <p:sp>
        <p:nvSpPr>
          <p:cNvPr id="14" name="Shape 12"/>
          <p:cNvSpPr/>
          <p:nvPr/>
        </p:nvSpPr>
        <p:spPr>
          <a:xfrm>
            <a:off x="1823442" y="4777085"/>
            <a:ext cx="2114848" cy="433388"/>
          </a:xfrm>
          <a:prstGeom prst="rect">
            <a:avLst/>
          </a:prstGeom>
          <a:solidFill>
            <a:srgbClr val="B4542E">
              <a:alpha val="4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Shape 13"/>
          <p:cNvSpPr/>
          <p:nvPr/>
        </p:nvSpPr>
        <p:spPr>
          <a:xfrm>
            <a:off x="1823442" y="5200948"/>
            <a:ext cx="2114848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6" name="Text 14"/>
          <p:cNvSpPr/>
          <p:nvPr/>
        </p:nvSpPr>
        <p:spPr>
          <a:xfrm>
            <a:off x="2013942" y="4910435"/>
            <a:ext cx="1810048" cy="1952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975" kern="0" spc="98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NOM</a:t>
            </a:r>
            <a:endParaRPr lang="en-US" sz="975" dirty="0"/>
          </a:p>
        </p:txBody>
      </p:sp>
      <p:sp>
        <p:nvSpPr>
          <p:cNvPr id="17" name="Shape 15"/>
          <p:cNvSpPr/>
          <p:nvPr/>
        </p:nvSpPr>
        <p:spPr>
          <a:xfrm>
            <a:off x="3938290" y="4777085"/>
            <a:ext cx="1914227" cy="433388"/>
          </a:xfrm>
          <a:prstGeom prst="rect">
            <a:avLst/>
          </a:prstGeom>
          <a:solidFill>
            <a:srgbClr val="B4542E">
              <a:alpha val="4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Shape 16"/>
          <p:cNvSpPr/>
          <p:nvPr/>
        </p:nvSpPr>
        <p:spPr>
          <a:xfrm>
            <a:off x="3938290" y="5200948"/>
            <a:ext cx="1914227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9" name="Text 17"/>
          <p:cNvSpPr/>
          <p:nvPr/>
        </p:nvSpPr>
        <p:spPr>
          <a:xfrm>
            <a:off x="4128790" y="4910435"/>
            <a:ext cx="1609427" cy="1952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975" kern="0" spc="98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MAÎTRISE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5852517" y="4777085"/>
            <a:ext cx="2234208" cy="433388"/>
          </a:xfrm>
          <a:prstGeom prst="rect">
            <a:avLst/>
          </a:prstGeom>
          <a:solidFill>
            <a:srgbClr val="B4542E">
              <a:alpha val="4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Shape 19"/>
          <p:cNvSpPr/>
          <p:nvPr/>
        </p:nvSpPr>
        <p:spPr>
          <a:xfrm>
            <a:off x="5852517" y="5200948"/>
            <a:ext cx="2234208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2" name="Text 20"/>
          <p:cNvSpPr/>
          <p:nvPr/>
        </p:nvSpPr>
        <p:spPr>
          <a:xfrm>
            <a:off x="6043017" y="4910435"/>
            <a:ext cx="1929408" cy="1952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975" kern="0" spc="98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AUTONOMIE</a:t>
            </a:r>
            <a:endParaRPr lang="en-US" sz="975" dirty="0"/>
          </a:p>
        </p:txBody>
      </p:sp>
      <p:sp>
        <p:nvSpPr>
          <p:cNvPr id="23" name="Shape 21"/>
          <p:cNvSpPr/>
          <p:nvPr/>
        </p:nvSpPr>
        <p:spPr>
          <a:xfrm>
            <a:off x="1143000" y="5762923"/>
            <a:ext cx="680442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4" name="Text 22"/>
          <p:cNvSpPr/>
          <p:nvPr/>
        </p:nvSpPr>
        <p:spPr>
          <a:xfrm>
            <a:off x="1333500" y="5343823"/>
            <a:ext cx="375642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</a:t>
            </a:r>
            <a:endParaRPr lang="en-US" sz="1950" dirty="0"/>
          </a:p>
        </p:txBody>
      </p:sp>
      <p:sp>
        <p:nvSpPr>
          <p:cNvPr id="25" name="Shape 23"/>
          <p:cNvSpPr/>
          <p:nvPr/>
        </p:nvSpPr>
        <p:spPr>
          <a:xfrm>
            <a:off x="1823442" y="5762923"/>
            <a:ext cx="2114848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6" name="Text 24"/>
          <p:cNvSpPr/>
          <p:nvPr/>
        </p:nvSpPr>
        <p:spPr>
          <a:xfrm>
            <a:off x="2013942" y="5343823"/>
            <a:ext cx="1810048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Novice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3938290" y="5762923"/>
            <a:ext cx="1914227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8" name="Text 26"/>
          <p:cNvSpPr/>
          <p:nvPr/>
        </p:nvSpPr>
        <p:spPr>
          <a:xfrm>
            <a:off x="4128790" y="5343823"/>
            <a:ext cx="1609427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Est informé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5852517" y="5762923"/>
            <a:ext cx="2234208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Text 28"/>
          <p:cNvSpPr/>
          <p:nvPr/>
        </p:nvSpPr>
        <p:spPr>
          <a:xfrm>
            <a:off x="6043017" y="5343823"/>
            <a:ext cx="1929408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Observe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1143000" y="6324898"/>
            <a:ext cx="680442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2" name="Text 30"/>
          <p:cNvSpPr/>
          <p:nvPr/>
        </p:nvSpPr>
        <p:spPr>
          <a:xfrm>
            <a:off x="1333500" y="5905798"/>
            <a:ext cx="375642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II</a:t>
            </a:r>
            <a:endParaRPr lang="en-US" sz="1950" dirty="0"/>
          </a:p>
        </p:txBody>
      </p:sp>
      <p:sp>
        <p:nvSpPr>
          <p:cNvPr id="33" name="Shape 31"/>
          <p:cNvSpPr/>
          <p:nvPr/>
        </p:nvSpPr>
        <p:spPr>
          <a:xfrm>
            <a:off x="1823442" y="6324898"/>
            <a:ext cx="2114848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4" name="Text 32"/>
          <p:cNvSpPr/>
          <p:nvPr/>
        </p:nvSpPr>
        <p:spPr>
          <a:xfrm>
            <a:off x="2013942" y="5905798"/>
            <a:ext cx="1810048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Débutant</a:t>
            </a:r>
            <a:endParaRPr lang="en-US" sz="1500" dirty="0"/>
          </a:p>
        </p:txBody>
      </p:sp>
      <p:sp>
        <p:nvSpPr>
          <p:cNvPr id="35" name="Shape 33"/>
          <p:cNvSpPr/>
          <p:nvPr/>
        </p:nvSpPr>
        <p:spPr>
          <a:xfrm>
            <a:off x="3938290" y="6324898"/>
            <a:ext cx="1914227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6" name="Text 34"/>
          <p:cNvSpPr/>
          <p:nvPr/>
        </p:nvSpPr>
        <p:spPr>
          <a:xfrm>
            <a:off x="4128790" y="5905798"/>
            <a:ext cx="1609427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Découvre</a:t>
            </a:r>
            <a:endParaRPr lang="en-US" sz="1500" dirty="0"/>
          </a:p>
        </p:txBody>
      </p:sp>
      <p:sp>
        <p:nvSpPr>
          <p:cNvPr id="37" name="Shape 35"/>
          <p:cNvSpPr/>
          <p:nvPr/>
        </p:nvSpPr>
        <p:spPr>
          <a:xfrm>
            <a:off x="5852517" y="6324898"/>
            <a:ext cx="2234208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8" name="Text 36"/>
          <p:cNvSpPr/>
          <p:nvPr/>
        </p:nvSpPr>
        <p:spPr>
          <a:xfrm>
            <a:off x="6043017" y="5905798"/>
            <a:ext cx="1929408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Applique</a:t>
            </a:r>
            <a:endParaRPr lang="en-US" sz="1500" dirty="0"/>
          </a:p>
        </p:txBody>
      </p:sp>
      <p:sp>
        <p:nvSpPr>
          <p:cNvPr id="39" name="Shape 37"/>
          <p:cNvSpPr/>
          <p:nvPr/>
        </p:nvSpPr>
        <p:spPr>
          <a:xfrm>
            <a:off x="1143000" y="6334423"/>
            <a:ext cx="680442" cy="581025"/>
          </a:xfrm>
          <a:prstGeom prst="rect">
            <a:avLst/>
          </a:prstGeom>
          <a:solidFill>
            <a:srgbClr val="6B7044">
              <a:alpha val="8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0" name="Shape 38"/>
          <p:cNvSpPr/>
          <p:nvPr/>
        </p:nvSpPr>
        <p:spPr>
          <a:xfrm>
            <a:off x="1143000" y="6905923"/>
            <a:ext cx="680442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1" name="Text 39"/>
          <p:cNvSpPr/>
          <p:nvPr/>
        </p:nvSpPr>
        <p:spPr>
          <a:xfrm>
            <a:off x="1333500" y="6467773"/>
            <a:ext cx="37564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6B70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III</a:t>
            </a:r>
            <a:endParaRPr lang="en-US" sz="1950" dirty="0"/>
          </a:p>
        </p:txBody>
      </p:sp>
      <p:sp>
        <p:nvSpPr>
          <p:cNvPr id="42" name="Shape 40"/>
          <p:cNvSpPr/>
          <p:nvPr/>
        </p:nvSpPr>
        <p:spPr>
          <a:xfrm>
            <a:off x="1823442" y="6334423"/>
            <a:ext cx="2114848" cy="581025"/>
          </a:xfrm>
          <a:prstGeom prst="rect">
            <a:avLst/>
          </a:prstGeom>
          <a:solidFill>
            <a:srgbClr val="6B7044">
              <a:alpha val="8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3" name="Shape 41"/>
          <p:cNvSpPr/>
          <p:nvPr/>
        </p:nvSpPr>
        <p:spPr>
          <a:xfrm>
            <a:off x="1823442" y="6905923"/>
            <a:ext cx="2114848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4" name="Text 42"/>
          <p:cNvSpPr/>
          <p:nvPr/>
        </p:nvSpPr>
        <p:spPr>
          <a:xfrm>
            <a:off x="2013942" y="6467773"/>
            <a:ext cx="1810048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6B7044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Pratiquant</a:t>
            </a:r>
            <a:endParaRPr lang="en-US" sz="1500" dirty="0"/>
          </a:p>
        </p:txBody>
      </p:sp>
      <p:sp>
        <p:nvSpPr>
          <p:cNvPr id="45" name="Shape 43"/>
          <p:cNvSpPr/>
          <p:nvPr/>
        </p:nvSpPr>
        <p:spPr>
          <a:xfrm>
            <a:off x="3938290" y="6334423"/>
            <a:ext cx="1914227" cy="581025"/>
          </a:xfrm>
          <a:prstGeom prst="rect">
            <a:avLst/>
          </a:prstGeom>
          <a:solidFill>
            <a:srgbClr val="6B7044">
              <a:alpha val="8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6" name="Shape 44"/>
          <p:cNvSpPr/>
          <p:nvPr/>
        </p:nvSpPr>
        <p:spPr>
          <a:xfrm>
            <a:off x="3938290" y="6905923"/>
            <a:ext cx="1914227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7" name="Text 45"/>
          <p:cNvSpPr/>
          <p:nvPr/>
        </p:nvSpPr>
        <p:spPr>
          <a:xfrm>
            <a:off x="4128790" y="6467773"/>
            <a:ext cx="1609427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6B7044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Répète</a:t>
            </a:r>
            <a:endParaRPr lang="en-US" sz="1500" dirty="0"/>
          </a:p>
        </p:txBody>
      </p:sp>
      <p:sp>
        <p:nvSpPr>
          <p:cNvPr id="48" name="Shape 46"/>
          <p:cNvSpPr/>
          <p:nvPr/>
        </p:nvSpPr>
        <p:spPr>
          <a:xfrm>
            <a:off x="5852517" y="6334423"/>
            <a:ext cx="2234208" cy="581025"/>
          </a:xfrm>
          <a:prstGeom prst="rect">
            <a:avLst/>
          </a:prstGeom>
          <a:solidFill>
            <a:srgbClr val="6B7044">
              <a:alpha val="8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9" name="Shape 47"/>
          <p:cNvSpPr/>
          <p:nvPr/>
        </p:nvSpPr>
        <p:spPr>
          <a:xfrm>
            <a:off x="5852517" y="6905923"/>
            <a:ext cx="2234208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0" name="Text 48"/>
          <p:cNvSpPr/>
          <p:nvPr/>
        </p:nvSpPr>
        <p:spPr>
          <a:xfrm>
            <a:off x="6043017" y="6467773"/>
            <a:ext cx="1929408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6B7044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Participe</a:t>
            </a:r>
            <a:endParaRPr lang="en-US" sz="1500" dirty="0"/>
          </a:p>
        </p:txBody>
      </p:sp>
      <p:sp>
        <p:nvSpPr>
          <p:cNvPr id="51" name="Shape 49"/>
          <p:cNvSpPr/>
          <p:nvPr/>
        </p:nvSpPr>
        <p:spPr>
          <a:xfrm>
            <a:off x="1143000" y="7467898"/>
            <a:ext cx="680442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2" name="Text 50"/>
          <p:cNvSpPr/>
          <p:nvPr/>
        </p:nvSpPr>
        <p:spPr>
          <a:xfrm>
            <a:off x="1333500" y="7048798"/>
            <a:ext cx="375642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IV</a:t>
            </a:r>
            <a:endParaRPr lang="en-US" sz="1950" dirty="0"/>
          </a:p>
        </p:txBody>
      </p:sp>
      <p:sp>
        <p:nvSpPr>
          <p:cNvPr id="53" name="Shape 51"/>
          <p:cNvSpPr/>
          <p:nvPr/>
        </p:nvSpPr>
        <p:spPr>
          <a:xfrm>
            <a:off x="1823442" y="7467898"/>
            <a:ext cx="2114848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4" name="Text 52"/>
          <p:cNvSpPr/>
          <p:nvPr/>
        </p:nvSpPr>
        <p:spPr>
          <a:xfrm>
            <a:off x="2013942" y="7048798"/>
            <a:ext cx="1810048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Capable</a:t>
            </a:r>
            <a:endParaRPr lang="en-US" sz="1500" dirty="0"/>
          </a:p>
        </p:txBody>
      </p:sp>
      <p:sp>
        <p:nvSpPr>
          <p:cNvPr id="55" name="Shape 53"/>
          <p:cNvSpPr/>
          <p:nvPr/>
        </p:nvSpPr>
        <p:spPr>
          <a:xfrm>
            <a:off x="3938290" y="7467898"/>
            <a:ext cx="1914227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6" name="Text 54"/>
          <p:cNvSpPr/>
          <p:nvPr/>
        </p:nvSpPr>
        <p:spPr>
          <a:xfrm>
            <a:off x="4128790" y="7048798"/>
            <a:ext cx="1609427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Maîtrise</a:t>
            </a:r>
            <a:endParaRPr lang="en-US" sz="1500" dirty="0"/>
          </a:p>
        </p:txBody>
      </p:sp>
      <p:sp>
        <p:nvSpPr>
          <p:cNvPr id="57" name="Shape 55"/>
          <p:cNvSpPr/>
          <p:nvPr/>
        </p:nvSpPr>
        <p:spPr>
          <a:xfrm>
            <a:off x="5852517" y="7467898"/>
            <a:ext cx="2234208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8" name="Text 56"/>
          <p:cNvSpPr/>
          <p:nvPr/>
        </p:nvSpPr>
        <p:spPr>
          <a:xfrm>
            <a:off x="6043017" y="7048798"/>
            <a:ext cx="1929408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Supervise</a:t>
            </a:r>
            <a:endParaRPr lang="en-US" sz="1500" dirty="0"/>
          </a:p>
        </p:txBody>
      </p:sp>
      <p:sp>
        <p:nvSpPr>
          <p:cNvPr id="59" name="Shape 57"/>
          <p:cNvSpPr/>
          <p:nvPr/>
        </p:nvSpPr>
        <p:spPr>
          <a:xfrm>
            <a:off x="1143000" y="8029873"/>
            <a:ext cx="680442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0" name="Text 58"/>
          <p:cNvSpPr/>
          <p:nvPr/>
        </p:nvSpPr>
        <p:spPr>
          <a:xfrm>
            <a:off x="1333500" y="7610773"/>
            <a:ext cx="375642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</a:t>
            </a:r>
            <a:endParaRPr lang="en-US" sz="1950" dirty="0"/>
          </a:p>
        </p:txBody>
      </p:sp>
      <p:sp>
        <p:nvSpPr>
          <p:cNvPr id="61" name="Shape 59"/>
          <p:cNvSpPr/>
          <p:nvPr/>
        </p:nvSpPr>
        <p:spPr>
          <a:xfrm>
            <a:off x="1823442" y="8029873"/>
            <a:ext cx="2114848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2" name="Text 60"/>
          <p:cNvSpPr/>
          <p:nvPr/>
        </p:nvSpPr>
        <p:spPr>
          <a:xfrm>
            <a:off x="2013942" y="7610773"/>
            <a:ext cx="1810048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Expert</a:t>
            </a:r>
            <a:endParaRPr lang="en-US" sz="1500" dirty="0"/>
          </a:p>
        </p:txBody>
      </p:sp>
      <p:sp>
        <p:nvSpPr>
          <p:cNvPr id="63" name="Shape 61"/>
          <p:cNvSpPr/>
          <p:nvPr/>
        </p:nvSpPr>
        <p:spPr>
          <a:xfrm>
            <a:off x="3938290" y="8029873"/>
            <a:ext cx="1914227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4" name="Text 62"/>
          <p:cNvSpPr/>
          <p:nvPr/>
        </p:nvSpPr>
        <p:spPr>
          <a:xfrm>
            <a:off x="4128790" y="7610773"/>
            <a:ext cx="1609427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Optimise</a:t>
            </a:r>
            <a:endParaRPr lang="en-US" sz="1500" dirty="0"/>
          </a:p>
        </p:txBody>
      </p:sp>
      <p:sp>
        <p:nvSpPr>
          <p:cNvPr id="65" name="Shape 63"/>
          <p:cNvSpPr/>
          <p:nvPr/>
        </p:nvSpPr>
        <p:spPr>
          <a:xfrm>
            <a:off x="5852517" y="8029873"/>
            <a:ext cx="2234208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6" name="Text 64"/>
          <p:cNvSpPr/>
          <p:nvPr/>
        </p:nvSpPr>
        <p:spPr>
          <a:xfrm>
            <a:off x="6043017" y="7610773"/>
            <a:ext cx="1929408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Pilote</a:t>
            </a:r>
            <a:endParaRPr lang="en-US" sz="1500" dirty="0"/>
          </a:p>
        </p:txBody>
      </p:sp>
      <p:sp>
        <p:nvSpPr>
          <p:cNvPr id="67" name="Shape 65"/>
          <p:cNvSpPr/>
          <p:nvPr/>
        </p:nvSpPr>
        <p:spPr>
          <a:xfrm>
            <a:off x="1143000" y="8591848"/>
            <a:ext cx="680442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8" name="Text 66"/>
          <p:cNvSpPr/>
          <p:nvPr/>
        </p:nvSpPr>
        <p:spPr>
          <a:xfrm>
            <a:off x="1333500" y="8172748"/>
            <a:ext cx="375642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</a:t>
            </a:r>
            <a:endParaRPr lang="en-US" sz="1950" dirty="0"/>
          </a:p>
        </p:txBody>
      </p:sp>
      <p:sp>
        <p:nvSpPr>
          <p:cNvPr id="69" name="Shape 67"/>
          <p:cNvSpPr/>
          <p:nvPr/>
        </p:nvSpPr>
        <p:spPr>
          <a:xfrm>
            <a:off x="1823442" y="8591848"/>
            <a:ext cx="2114848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0" name="Text 68"/>
          <p:cNvSpPr/>
          <p:nvPr/>
        </p:nvSpPr>
        <p:spPr>
          <a:xfrm>
            <a:off x="2013942" y="8172748"/>
            <a:ext cx="1810048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Mentor</a:t>
            </a:r>
            <a:endParaRPr lang="en-US" sz="1500" dirty="0"/>
          </a:p>
        </p:txBody>
      </p:sp>
      <p:sp>
        <p:nvSpPr>
          <p:cNvPr id="71" name="Shape 69"/>
          <p:cNvSpPr/>
          <p:nvPr/>
        </p:nvSpPr>
        <p:spPr>
          <a:xfrm>
            <a:off x="3938290" y="8591848"/>
            <a:ext cx="1914227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2" name="Text 70"/>
          <p:cNvSpPr/>
          <p:nvPr/>
        </p:nvSpPr>
        <p:spPr>
          <a:xfrm>
            <a:off x="4128790" y="8172748"/>
            <a:ext cx="1609427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Innove</a:t>
            </a:r>
            <a:endParaRPr lang="en-US" sz="1500" dirty="0"/>
          </a:p>
        </p:txBody>
      </p:sp>
      <p:sp>
        <p:nvSpPr>
          <p:cNvPr id="73" name="Shape 71"/>
          <p:cNvSpPr/>
          <p:nvPr/>
        </p:nvSpPr>
        <p:spPr>
          <a:xfrm>
            <a:off x="5852517" y="8591848"/>
            <a:ext cx="2234208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4" name="Text 72"/>
          <p:cNvSpPr/>
          <p:nvPr/>
        </p:nvSpPr>
        <p:spPr>
          <a:xfrm>
            <a:off x="6043017" y="8172748"/>
            <a:ext cx="1929408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Fait référence</a:t>
            </a:r>
            <a:endParaRPr lang="en-US" sz="1500" dirty="0"/>
          </a:p>
        </p:txBody>
      </p:sp>
      <p:sp>
        <p:nvSpPr>
          <p:cNvPr id="75" name="Shape 73"/>
          <p:cNvSpPr/>
          <p:nvPr/>
        </p:nvSpPr>
        <p:spPr>
          <a:xfrm>
            <a:off x="8658225" y="1990725"/>
            <a:ext cx="8486775" cy="7534275"/>
          </a:xfrm>
          <a:prstGeom prst="roundRect">
            <a:avLst>
              <a:gd name="adj" fmla="val 3034"/>
            </a:avLst>
          </a:prstGeom>
          <a:solidFill>
            <a:srgbClr val="FBF7EE"/>
          </a:solidFill>
          <a:ln w="9525">
            <a:solidFill>
              <a:srgbClr val="E8DFC9"/>
            </a:solidFill>
            <a:prstDash val="solid"/>
          </a:ln>
          <a:effectLst>
            <a:outerShdw blurRad="571500" dist="190500" dir="5400000" algn="bl" rotWithShape="0">
              <a:srgbClr val="2A2118">
                <a:alpha val="15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76" name="Text 74"/>
          <p:cNvSpPr/>
          <p:nvPr/>
        </p:nvSpPr>
        <p:spPr>
          <a:xfrm>
            <a:off x="9010650" y="2343150"/>
            <a:ext cx="8015383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kern="0" spc="105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OBJ·01</a:t>
            </a:r>
            <a:endParaRPr lang="en-US" sz="1050" dirty="0"/>
          </a:p>
        </p:txBody>
      </p:sp>
      <p:sp>
        <p:nvSpPr>
          <p:cNvPr id="77" name="Text 75"/>
          <p:cNvSpPr/>
          <p:nvPr/>
        </p:nvSpPr>
        <p:spPr>
          <a:xfrm>
            <a:off x="9010650" y="2571750"/>
            <a:ext cx="8015383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Proposer des solutions techniques en produisant un croquis et un dossier de plans</a:t>
            </a:r>
            <a:endParaRPr lang="en-US" sz="2100" dirty="0"/>
          </a:p>
        </p:txBody>
      </p:sp>
      <p:sp>
        <p:nvSpPr>
          <p:cNvPr id="78" name="Shape 76"/>
          <p:cNvSpPr/>
          <p:nvPr/>
        </p:nvSpPr>
        <p:spPr>
          <a:xfrm>
            <a:off x="9010650" y="3429000"/>
            <a:ext cx="7781925" cy="438150"/>
          </a:xfrm>
          <a:prstGeom prst="roundRect">
            <a:avLst>
              <a:gd name="adj" fmla="val 30435"/>
            </a:avLst>
          </a:prstGeom>
          <a:solidFill>
            <a:srgbClr val="6B7044">
              <a:alpha val="8000"/>
            </a:srgbClr>
          </a:solidFill>
          <a:ln w="9525">
            <a:solidFill>
              <a:srgbClr val="C8CBAA"/>
            </a:solidFill>
            <a:prstDash val="dash"/>
          </a:ln>
        </p:spPr>
        <p:txBody>
          <a:bodyPr/>
          <a:lstStyle/>
          <a:p>
            <a:endParaRPr lang="fr-FR"/>
          </a:p>
        </p:txBody>
      </p:sp>
      <p:sp>
        <p:nvSpPr>
          <p:cNvPr id="79" name="Shape 77"/>
          <p:cNvSpPr/>
          <p:nvPr/>
        </p:nvSpPr>
        <p:spPr>
          <a:xfrm>
            <a:off x="9191625" y="3648075"/>
            <a:ext cx="95250" cy="95250"/>
          </a:xfrm>
          <a:prstGeom prst="ellipse">
            <a:avLst/>
          </a:prstGeom>
          <a:solidFill>
            <a:srgbClr val="6B704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0" name="Text 78"/>
          <p:cNvSpPr/>
          <p:nvPr/>
        </p:nvSpPr>
        <p:spPr>
          <a:xfrm>
            <a:off x="9420225" y="3552825"/>
            <a:ext cx="2468761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Niveau attendu : </a:t>
            </a:r>
            <a:r>
              <a:rPr lang="en-US" sz="1275" b="1" dirty="0">
                <a:solidFill>
                  <a:srgbClr val="6B7044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III — Pratiquant</a:t>
            </a:r>
            <a:endParaRPr lang="en-US" sz="1275" dirty="0"/>
          </a:p>
        </p:txBody>
      </p:sp>
      <p:sp>
        <p:nvSpPr>
          <p:cNvPr id="81" name="Shape 79"/>
          <p:cNvSpPr/>
          <p:nvPr/>
        </p:nvSpPr>
        <p:spPr>
          <a:xfrm>
            <a:off x="9010650" y="4095750"/>
            <a:ext cx="533400" cy="533400"/>
          </a:xfrm>
          <a:prstGeom prst="ellipse">
            <a:avLst/>
          </a:prstGeom>
          <a:solidFill>
            <a:srgbClr val="FBF7EE"/>
          </a:solidFill>
          <a:ln w="19050">
            <a:solidFill>
              <a:srgbClr val="D9CFB8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2" name="Text 80"/>
          <p:cNvSpPr/>
          <p:nvPr/>
        </p:nvSpPr>
        <p:spPr>
          <a:xfrm>
            <a:off x="8991600" y="4114800"/>
            <a:ext cx="5715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5A4A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</a:t>
            </a:r>
            <a:endParaRPr lang="en-US" sz="1650" dirty="0"/>
          </a:p>
        </p:txBody>
      </p:sp>
      <p:sp>
        <p:nvSpPr>
          <p:cNvPr id="83" name="Shape 81"/>
          <p:cNvSpPr/>
          <p:nvPr/>
        </p:nvSpPr>
        <p:spPr>
          <a:xfrm>
            <a:off x="9601200" y="4352925"/>
            <a:ext cx="801886" cy="19050"/>
          </a:xfrm>
          <a:prstGeom prst="rect">
            <a:avLst/>
          </a:prstGeom>
          <a:solidFill>
            <a:srgbClr val="D9CFB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4" name="Shape 82"/>
          <p:cNvSpPr/>
          <p:nvPr/>
        </p:nvSpPr>
        <p:spPr>
          <a:xfrm>
            <a:off x="10460236" y="4095750"/>
            <a:ext cx="533400" cy="533400"/>
          </a:xfrm>
          <a:prstGeom prst="ellipse">
            <a:avLst/>
          </a:prstGeom>
          <a:solidFill>
            <a:srgbClr val="FBF7EE"/>
          </a:solidFill>
          <a:ln w="19050">
            <a:solidFill>
              <a:srgbClr val="D9CFB8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5" name="Text 83"/>
          <p:cNvSpPr/>
          <p:nvPr/>
        </p:nvSpPr>
        <p:spPr>
          <a:xfrm>
            <a:off x="10441186" y="4114800"/>
            <a:ext cx="5715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5A4A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II</a:t>
            </a:r>
            <a:endParaRPr lang="en-US" sz="1650" dirty="0"/>
          </a:p>
        </p:txBody>
      </p:sp>
      <p:sp>
        <p:nvSpPr>
          <p:cNvPr id="86" name="Shape 84"/>
          <p:cNvSpPr/>
          <p:nvPr/>
        </p:nvSpPr>
        <p:spPr>
          <a:xfrm>
            <a:off x="11050786" y="4352925"/>
            <a:ext cx="802035" cy="19050"/>
          </a:xfrm>
          <a:prstGeom prst="rect">
            <a:avLst/>
          </a:prstGeom>
          <a:solidFill>
            <a:srgbClr val="D9CFB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7" name="Shape 85"/>
          <p:cNvSpPr/>
          <p:nvPr/>
        </p:nvSpPr>
        <p:spPr>
          <a:xfrm>
            <a:off x="11909971" y="4095750"/>
            <a:ext cx="533400" cy="533400"/>
          </a:xfrm>
          <a:prstGeom prst="ellipse">
            <a:avLst/>
          </a:prstGeom>
          <a:solidFill>
            <a:srgbClr val="B4542E"/>
          </a:solidFill>
          <a:ln w="19050">
            <a:solidFill>
              <a:srgbClr val="B4542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8" name="Text 86"/>
          <p:cNvSpPr/>
          <p:nvPr/>
        </p:nvSpPr>
        <p:spPr>
          <a:xfrm>
            <a:off x="11890921" y="4114800"/>
            <a:ext cx="5715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FBF7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III</a:t>
            </a:r>
            <a:endParaRPr lang="en-US" sz="1650" dirty="0"/>
          </a:p>
        </p:txBody>
      </p:sp>
      <p:sp>
        <p:nvSpPr>
          <p:cNvPr id="89" name="Shape 87"/>
          <p:cNvSpPr/>
          <p:nvPr/>
        </p:nvSpPr>
        <p:spPr>
          <a:xfrm>
            <a:off x="12500521" y="4352925"/>
            <a:ext cx="802035" cy="19050"/>
          </a:xfrm>
          <a:prstGeom prst="rect">
            <a:avLst/>
          </a:prstGeom>
          <a:solidFill>
            <a:srgbClr val="D9CFB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0" name="Shape 88"/>
          <p:cNvSpPr/>
          <p:nvPr/>
        </p:nvSpPr>
        <p:spPr>
          <a:xfrm>
            <a:off x="13359705" y="4095750"/>
            <a:ext cx="533400" cy="533400"/>
          </a:xfrm>
          <a:prstGeom prst="ellipse">
            <a:avLst/>
          </a:prstGeom>
          <a:solidFill>
            <a:srgbClr val="FBF7EE"/>
          </a:solidFill>
          <a:ln w="19050">
            <a:solidFill>
              <a:srgbClr val="D9CFB8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1" name="Text 89"/>
          <p:cNvSpPr/>
          <p:nvPr/>
        </p:nvSpPr>
        <p:spPr>
          <a:xfrm>
            <a:off x="13340655" y="4114800"/>
            <a:ext cx="5715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5A4A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IV</a:t>
            </a:r>
            <a:endParaRPr lang="en-US" sz="1650" dirty="0"/>
          </a:p>
        </p:txBody>
      </p:sp>
      <p:sp>
        <p:nvSpPr>
          <p:cNvPr id="92" name="Shape 90"/>
          <p:cNvSpPr/>
          <p:nvPr/>
        </p:nvSpPr>
        <p:spPr>
          <a:xfrm>
            <a:off x="13950255" y="4352925"/>
            <a:ext cx="802035" cy="19050"/>
          </a:xfrm>
          <a:prstGeom prst="rect">
            <a:avLst/>
          </a:prstGeom>
          <a:solidFill>
            <a:srgbClr val="D9CFB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3" name="Shape 91"/>
          <p:cNvSpPr/>
          <p:nvPr/>
        </p:nvSpPr>
        <p:spPr>
          <a:xfrm>
            <a:off x="14809440" y="4095750"/>
            <a:ext cx="533400" cy="533400"/>
          </a:xfrm>
          <a:prstGeom prst="ellipse">
            <a:avLst/>
          </a:prstGeom>
          <a:solidFill>
            <a:srgbClr val="FBF7EE"/>
          </a:solidFill>
          <a:ln w="19050">
            <a:solidFill>
              <a:srgbClr val="D9CFB8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4" name="Text 92"/>
          <p:cNvSpPr/>
          <p:nvPr/>
        </p:nvSpPr>
        <p:spPr>
          <a:xfrm>
            <a:off x="14790390" y="4114800"/>
            <a:ext cx="5715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5A4A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</a:t>
            </a:r>
            <a:endParaRPr lang="en-US" sz="1650" dirty="0"/>
          </a:p>
        </p:txBody>
      </p:sp>
      <p:sp>
        <p:nvSpPr>
          <p:cNvPr id="95" name="Shape 93"/>
          <p:cNvSpPr/>
          <p:nvPr/>
        </p:nvSpPr>
        <p:spPr>
          <a:xfrm>
            <a:off x="15399990" y="4352925"/>
            <a:ext cx="802035" cy="19050"/>
          </a:xfrm>
          <a:prstGeom prst="rect">
            <a:avLst/>
          </a:prstGeom>
          <a:solidFill>
            <a:srgbClr val="D9CFB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6" name="Shape 94"/>
          <p:cNvSpPr/>
          <p:nvPr/>
        </p:nvSpPr>
        <p:spPr>
          <a:xfrm>
            <a:off x="16259175" y="4095750"/>
            <a:ext cx="533400" cy="533400"/>
          </a:xfrm>
          <a:prstGeom prst="ellipse">
            <a:avLst/>
          </a:prstGeom>
          <a:solidFill>
            <a:srgbClr val="FBF7EE"/>
          </a:solidFill>
          <a:ln w="19050">
            <a:solidFill>
              <a:srgbClr val="D9CFB8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7" name="Text 95"/>
          <p:cNvSpPr/>
          <p:nvPr/>
        </p:nvSpPr>
        <p:spPr>
          <a:xfrm>
            <a:off x="16240125" y="4114800"/>
            <a:ext cx="5715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5A4A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</a:t>
            </a:r>
            <a:endParaRPr lang="en-US" sz="1650" dirty="0"/>
          </a:p>
        </p:txBody>
      </p:sp>
      <p:sp>
        <p:nvSpPr>
          <p:cNvPr id="98" name="Shape 96"/>
          <p:cNvSpPr/>
          <p:nvPr/>
        </p:nvSpPr>
        <p:spPr>
          <a:xfrm>
            <a:off x="9010650" y="4800600"/>
            <a:ext cx="7781925" cy="1304925"/>
          </a:xfrm>
          <a:prstGeom prst="roundRect">
            <a:avLst>
              <a:gd name="adj" fmla="val 10219"/>
            </a:avLst>
          </a:prstGeom>
          <a:solidFill>
            <a:srgbClr val="FDF8EF"/>
          </a:solidFill>
          <a:ln w="9525">
            <a:solidFill>
              <a:srgbClr val="E8C3A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9" name="Text 97"/>
          <p:cNvSpPr/>
          <p:nvPr/>
        </p:nvSpPr>
        <p:spPr>
          <a:xfrm>
            <a:off x="9248775" y="5000625"/>
            <a:ext cx="521643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000" dirty="0">
                <a:solidFill>
                  <a:srgbClr val="B454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III</a:t>
            </a:r>
            <a:endParaRPr lang="en-US" sz="3000" dirty="0"/>
          </a:p>
        </p:txBody>
      </p:sp>
      <p:sp>
        <p:nvSpPr>
          <p:cNvPr id="100" name="Text 98"/>
          <p:cNvSpPr/>
          <p:nvPr/>
        </p:nvSpPr>
        <p:spPr>
          <a:xfrm>
            <a:off x="9808518" y="5124450"/>
            <a:ext cx="1249263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Pratiquant</a:t>
            </a:r>
            <a:endParaRPr lang="en-US" sz="1950" dirty="0"/>
          </a:p>
        </p:txBody>
      </p:sp>
      <p:sp>
        <p:nvSpPr>
          <p:cNvPr id="101" name="Text 99"/>
          <p:cNvSpPr/>
          <p:nvPr/>
        </p:nvSpPr>
        <p:spPr>
          <a:xfrm>
            <a:off x="9248775" y="5553075"/>
            <a:ext cx="3644694" cy="152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825" kern="0" spc="99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MAÎTRISE</a:t>
            </a:r>
            <a:endParaRPr lang="en-US" sz="825" dirty="0"/>
          </a:p>
        </p:txBody>
      </p:sp>
      <p:sp>
        <p:nvSpPr>
          <p:cNvPr id="102" name="Text 100"/>
          <p:cNvSpPr/>
          <p:nvPr/>
        </p:nvSpPr>
        <p:spPr>
          <a:xfrm>
            <a:off x="9248775" y="5705475"/>
            <a:ext cx="3644694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dirty="0">
                <a:solidFill>
                  <a:srgbClr val="FFFFFF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Répète</a:t>
            </a:r>
            <a:endParaRPr lang="en-US" sz="1425" dirty="0"/>
          </a:p>
        </p:txBody>
      </p:sp>
      <p:sp>
        <p:nvSpPr>
          <p:cNvPr id="103" name="Text 101"/>
          <p:cNvSpPr/>
          <p:nvPr/>
        </p:nvSpPr>
        <p:spPr>
          <a:xfrm>
            <a:off x="13015913" y="5553075"/>
            <a:ext cx="3644694" cy="152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825" kern="0" spc="99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AUTONOMIE</a:t>
            </a:r>
            <a:endParaRPr lang="en-US" sz="825" dirty="0"/>
          </a:p>
        </p:txBody>
      </p:sp>
      <p:sp>
        <p:nvSpPr>
          <p:cNvPr id="104" name="Text 102"/>
          <p:cNvSpPr/>
          <p:nvPr/>
        </p:nvSpPr>
        <p:spPr>
          <a:xfrm>
            <a:off x="13015913" y="5705475"/>
            <a:ext cx="3644694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dirty="0">
                <a:solidFill>
                  <a:srgbClr val="FFFFFF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Participe</a:t>
            </a:r>
            <a:endParaRPr lang="en-US" sz="1425" dirty="0"/>
          </a:p>
        </p:txBody>
      </p:sp>
      <p:sp>
        <p:nvSpPr>
          <p:cNvPr id="105" name="Text 103"/>
          <p:cNvSpPr/>
          <p:nvPr/>
        </p:nvSpPr>
        <p:spPr>
          <a:xfrm>
            <a:off x="9010650" y="6296025"/>
            <a:ext cx="1943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Sur quoi tu te fondes ?</a:t>
            </a:r>
            <a:endParaRPr lang="en-US" sz="1350" dirty="0"/>
          </a:p>
        </p:txBody>
      </p:sp>
      <p:sp>
        <p:nvSpPr>
          <p:cNvPr id="106" name="Text 104"/>
          <p:cNvSpPr/>
          <p:nvPr/>
        </p:nvSpPr>
        <p:spPr>
          <a:xfrm>
            <a:off x="10953750" y="6296025"/>
            <a:ext cx="143024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B4542E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*</a:t>
            </a:r>
            <a:endParaRPr lang="en-US" sz="1350" dirty="0"/>
          </a:p>
        </p:txBody>
      </p:sp>
      <p:sp>
        <p:nvSpPr>
          <p:cNvPr id="107" name="Shape 105"/>
          <p:cNvSpPr/>
          <p:nvPr/>
        </p:nvSpPr>
        <p:spPr>
          <a:xfrm>
            <a:off x="9010650" y="6591300"/>
            <a:ext cx="7781925" cy="1047750"/>
          </a:xfrm>
          <a:prstGeom prst="roundRect">
            <a:avLst>
              <a:gd name="adj" fmla="val 10909"/>
            </a:avLst>
          </a:prstGeom>
          <a:solidFill>
            <a:srgbClr val="FFFCF6"/>
          </a:solidFill>
          <a:ln w="9525">
            <a:solidFill>
              <a:srgbClr val="D9CFB8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8" name="Text 106"/>
          <p:cNvSpPr/>
          <p:nvPr/>
        </p:nvSpPr>
        <p:spPr>
          <a:xfrm>
            <a:off x="9229725" y="6772275"/>
            <a:ext cx="7577233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i="1" dirty="0">
                <a:solidFill>
                  <a:srgbClr val="8C7A62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Appuie-toi sur ce que tu as décrit dans ta situation…</a:t>
            </a:r>
            <a:endParaRPr lang="en-US" sz="1500" dirty="0"/>
          </a:p>
        </p:txBody>
      </p:sp>
      <p:sp>
        <p:nvSpPr>
          <p:cNvPr id="109" name="Shape 107"/>
          <p:cNvSpPr/>
          <p:nvPr/>
        </p:nvSpPr>
        <p:spPr>
          <a:xfrm>
            <a:off x="1143000" y="9467850"/>
            <a:ext cx="16002000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0" name="Text 108"/>
          <p:cNvSpPr/>
          <p:nvPr/>
        </p:nvSpPr>
        <p:spPr>
          <a:xfrm>
            <a:off x="1143000" y="9667875"/>
            <a:ext cx="2330202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975" kern="0" spc="98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AUTO-ÉVAL · POSITIONNEMENT</a:t>
            </a:r>
            <a:endParaRPr lang="en-US" sz="975" dirty="0"/>
          </a:p>
        </p:txBody>
      </p:sp>
      <p:sp>
        <p:nvSpPr>
          <p:cNvPr id="111" name="Text 109"/>
          <p:cNvSpPr/>
          <p:nvPr/>
        </p:nvSpPr>
        <p:spPr>
          <a:xfrm>
            <a:off x="16017925" y="9667875"/>
            <a:ext cx="1203275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975" kern="0" spc="98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SLIDE 08 / 09</a:t>
            </a:r>
            <a:endParaRPr lang="en-US" sz="9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1409700"/>
            <a:ext cx="16002000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1143000" y="762000"/>
            <a:ext cx="419100" cy="419100"/>
          </a:xfrm>
          <a:prstGeom prst="roundRect">
            <a:avLst>
              <a:gd name="adj" fmla="val 18182"/>
            </a:avLst>
          </a:prstGeom>
          <a:solidFill>
            <a:srgbClr val="B4542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1104900" y="762000"/>
            <a:ext cx="49530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BF7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1695450" y="790575"/>
            <a:ext cx="2795604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Envoi et confirmation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1695450" y="1038225"/>
            <a:ext cx="2795604" cy="152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825" kern="0" spc="83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ÉTAT TERMINAL · TRANSMIS AU FORMATEUR</a:t>
            </a:r>
            <a:endParaRPr lang="en-US" sz="825" dirty="0"/>
          </a:p>
        </p:txBody>
      </p:sp>
      <p:sp>
        <p:nvSpPr>
          <p:cNvPr id="7" name="Text 5"/>
          <p:cNvSpPr/>
          <p:nvPr/>
        </p:nvSpPr>
        <p:spPr>
          <a:xfrm>
            <a:off x="16856869" y="895350"/>
            <a:ext cx="364331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kern="0" spc="126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FIN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143000" y="3772942"/>
            <a:ext cx="7848600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kern="0" spc="189" dirty="0">
                <a:solidFill>
                  <a:srgbClr val="B454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CONFIRMATION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143000" y="4077742"/>
            <a:ext cx="7848600" cy="23696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6000" kern="0" spc="-90" dirty="0">
                <a:latin typeface="Georgia" pitchFamily="34" charset="0"/>
                <a:ea typeface="Georgia" pitchFamily="34" charset="-122"/>
                <a:cs typeface="Georgia" pitchFamily="34" charset="-120"/>
              </a:rPr>
              <a:t>Ta soumission a bien été enregistrée.</a:t>
            </a:r>
            <a:endParaRPr lang="en-US" sz="6000" dirty="0"/>
          </a:p>
        </p:txBody>
      </p:sp>
      <p:sp>
        <p:nvSpPr>
          <p:cNvPr id="10" name="Text 8"/>
          <p:cNvSpPr/>
          <p:nvPr/>
        </p:nvSpPr>
        <p:spPr>
          <a:xfrm>
            <a:off x="1143000" y="6714083"/>
            <a:ext cx="7848600" cy="1066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800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Un récapitulatif structuré remplace le formulaire. L'apprenti voit en un coup d'œil ce qu'il a transmis ; le formateur reçoit une fiche cohérente, prête à être exploitée en entretien.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9525000" y="3551337"/>
            <a:ext cx="7620000" cy="4413052"/>
          </a:xfrm>
          <a:prstGeom prst="roundRect">
            <a:avLst>
              <a:gd name="adj" fmla="val 5180"/>
            </a:avLst>
          </a:prstGeom>
          <a:solidFill>
            <a:srgbClr val="FBF7EE"/>
          </a:solidFill>
          <a:ln w="9525">
            <a:solidFill>
              <a:srgbClr val="E8DFC9"/>
            </a:solidFill>
            <a:prstDash val="solid"/>
          </a:ln>
          <a:effectLst>
            <a:outerShdw blurRad="571500" dist="190500" dir="5400000" algn="bl" rotWithShape="0">
              <a:srgbClr val="2A2118">
                <a:alpha val="15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2" name="Shape 10"/>
          <p:cNvSpPr/>
          <p:nvPr/>
        </p:nvSpPr>
        <p:spPr>
          <a:xfrm>
            <a:off x="9877425" y="3903762"/>
            <a:ext cx="762000" cy="762000"/>
          </a:xfrm>
          <a:prstGeom prst="ellipse">
            <a:avLst/>
          </a:prstGeom>
          <a:solidFill>
            <a:srgbClr val="6B7044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7925" y="4094262"/>
            <a:ext cx="381000" cy="3810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0829925" y="4122837"/>
            <a:ext cx="2216200" cy="171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900" kern="0" spc="108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ENREGISTRÉ · 20 AVRIL 2026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10829925" y="4294287"/>
            <a:ext cx="2216200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#AEV-4821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9877425" y="4932462"/>
            <a:ext cx="6915150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Text 14"/>
          <p:cNvSpPr/>
          <p:nvPr/>
        </p:nvSpPr>
        <p:spPr>
          <a:xfrm>
            <a:off x="9877425" y="5170587"/>
            <a:ext cx="7122605" cy="171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900" kern="0" spc="108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RÉCAPITULATIF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9877425" y="5456337"/>
            <a:ext cx="7122605" cy="3184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5000"/>
              </a:lnSpc>
              <a:buNone/>
            </a:pPr>
            <a:r>
              <a:rPr lang="en-US" sz="1425" b="1" dirty="0">
                <a:solidFill>
                  <a:srgbClr val="2A211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Michel Jean </a:t>
            </a:r>
            <a:r>
              <a:rPr lang="en-US" sz="1425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· Ébéniste</a:t>
            </a:r>
            <a:endParaRPr lang="en-US" sz="1425" dirty="0"/>
          </a:p>
        </p:txBody>
      </p:sp>
      <p:sp>
        <p:nvSpPr>
          <p:cNvPr id="19" name="Text 16"/>
          <p:cNvSpPr/>
          <p:nvPr/>
        </p:nvSpPr>
        <p:spPr>
          <a:xfrm>
            <a:off x="9877425" y="5831979"/>
            <a:ext cx="7122605" cy="3184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5000"/>
              </a:lnSpc>
              <a:buNone/>
            </a:pPr>
            <a:r>
              <a:rPr lang="en-US" sz="1425" b="1" dirty="0">
                <a:solidFill>
                  <a:srgbClr val="2A211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Livrable : </a:t>
            </a:r>
            <a:r>
              <a:rPr lang="en-US" sz="1425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Table basse · Période en entreprise</a:t>
            </a:r>
            <a:endParaRPr lang="en-US" sz="1425" dirty="0"/>
          </a:p>
        </p:txBody>
      </p:sp>
      <p:sp>
        <p:nvSpPr>
          <p:cNvPr id="20" name="Text 17"/>
          <p:cNvSpPr/>
          <p:nvPr/>
        </p:nvSpPr>
        <p:spPr>
          <a:xfrm>
            <a:off x="9877425" y="6245721"/>
            <a:ext cx="7122605" cy="3184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5000"/>
              </a:lnSpc>
              <a:buNone/>
            </a:pPr>
            <a:r>
              <a:rPr lang="en-US" sz="1425" b="1" dirty="0">
                <a:solidFill>
                  <a:srgbClr val="2A211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Objectifs positionnés :</a:t>
            </a:r>
            <a:endParaRPr lang="en-US" sz="1425" dirty="0"/>
          </a:p>
        </p:txBody>
      </p:sp>
      <p:sp>
        <p:nvSpPr>
          <p:cNvPr id="21" name="Shape 18"/>
          <p:cNvSpPr/>
          <p:nvPr/>
        </p:nvSpPr>
        <p:spPr>
          <a:xfrm>
            <a:off x="9877425" y="6621363"/>
            <a:ext cx="457200" cy="457200"/>
          </a:xfrm>
          <a:prstGeom prst="ellipse">
            <a:avLst/>
          </a:prstGeom>
          <a:solidFill>
            <a:srgbClr val="B4542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2" name="Text 19"/>
          <p:cNvSpPr/>
          <p:nvPr/>
        </p:nvSpPr>
        <p:spPr>
          <a:xfrm>
            <a:off x="9839325" y="6621363"/>
            <a:ext cx="53340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lnSpc>
                <a:spcPct val="155000"/>
              </a:lnSpc>
              <a:buNone/>
            </a:pPr>
            <a:r>
              <a:rPr lang="en-US" sz="1650" dirty="0">
                <a:solidFill>
                  <a:srgbClr val="FBF7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III</a:t>
            </a:r>
            <a:endParaRPr lang="en-US" sz="1650" dirty="0"/>
          </a:p>
        </p:txBody>
      </p:sp>
      <p:sp>
        <p:nvSpPr>
          <p:cNvPr id="23" name="Text 20"/>
          <p:cNvSpPr/>
          <p:nvPr/>
        </p:nvSpPr>
        <p:spPr>
          <a:xfrm>
            <a:off x="10448925" y="6717060"/>
            <a:ext cx="3196005" cy="3037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5000"/>
              </a:lnSpc>
              <a:buNone/>
            </a:pPr>
            <a:r>
              <a:rPr lang="en-US" sz="1350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OBJ·01 — Pratiquant · Répète / Participe</a:t>
            </a:r>
            <a:endParaRPr lang="en-US" sz="1350" dirty="0"/>
          </a:p>
        </p:txBody>
      </p:sp>
      <p:sp>
        <p:nvSpPr>
          <p:cNvPr id="24" name="Shape 21"/>
          <p:cNvSpPr/>
          <p:nvPr/>
        </p:nvSpPr>
        <p:spPr>
          <a:xfrm>
            <a:off x="9877425" y="7154763"/>
            <a:ext cx="457200" cy="457200"/>
          </a:xfrm>
          <a:prstGeom prst="ellipse">
            <a:avLst/>
          </a:prstGeom>
          <a:solidFill>
            <a:srgbClr val="B4542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5" name="Text 22"/>
          <p:cNvSpPr/>
          <p:nvPr/>
        </p:nvSpPr>
        <p:spPr>
          <a:xfrm>
            <a:off x="9839325" y="7154763"/>
            <a:ext cx="53340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lnSpc>
                <a:spcPct val="155000"/>
              </a:lnSpc>
              <a:buNone/>
            </a:pPr>
            <a:r>
              <a:rPr lang="en-US" sz="1650" dirty="0">
                <a:solidFill>
                  <a:srgbClr val="FBF7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II</a:t>
            </a:r>
            <a:endParaRPr lang="en-US" sz="1650" dirty="0"/>
          </a:p>
        </p:txBody>
      </p:sp>
      <p:sp>
        <p:nvSpPr>
          <p:cNvPr id="26" name="Text 23"/>
          <p:cNvSpPr/>
          <p:nvPr/>
        </p:nvSpPr>
        <p:spPr>
          <a:xfrm>
            <a:off x="10448925" y="7250460"/>
            <a:ext cx="3274798" cy="3037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5000"/>
              </a:lnSpc>
              <a:buNone/>
            </a:pPr>
            <a:r>
              <a:rPr lang="en-US" sz="1350" dirty="0">
                <a:solidFill>
                  <a:srgbClr val="5A4A38"/>
                </a:solidFill>
                <a:latin typeface="-apple-system" pitchFamily="34" charset="0"/>
                <a:ea typeface="-apple-system" pitchFamily="34" charset="-122"/>
                <a:cs typeface="-apple-system" pitchFamily="34" charset="-120"/>
              </a:rPr>
              <a:t>OBJ·02 — Débutant · Découvre / Applique</a:t>
            </a:r>
            <a:endParaRPr lang="en-US" sz="1350" dirty="0"/>
          </a:p>
        </p:txBody>
      </p:sp>
      <p:sp>
        <p:nvSpPr>
          <p:cNvPr id="27" name="Shape 24"/>
          <p:cNvSpPr/>
          <p:nvPr/>
        </p:nvSpPr>
        <p:spPr>
          <a:xfrm>
            <a:off x="1143000" y="9467850"/>
            <a:ext cx="16002000" cy="9525"/>
          </a:xfrm>
          <a:prstGeom prst="rect">
            <a:avLst/>
          </a:prstGeom>
          <a:solidFill>
            <a:srgbClr val="E8DFC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8" name="Text 25"/>
          <p:cNvSpPr/>
          <p:nvPr/>
        </p:nvSpPr>
        <p:spPr>
          <a:xfrm>
            <a:off x="1143000" y="9667875"/>
            <a:ext cx="137666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975" kern="0" spc="98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AUTO-ÉVAL · FIN</a:t>
            </a:r>
            <a:endParaRPr lang="en-US" sz="975" dirty="0"/>
          </a:p>
        </p:txBody>
      </p:sp>
      <p:sp>
        <p:nvSpPr>
          <p:cNvPr id="29" name="Text 26"/>
          <p:cNvSpPr/>
          <p:nvPr/>
        </p:nvSpPr>
        <p:spPr>
          <a:xfrm>
            <a:off x="15497770" y="9667875"/>
            <a:ext cx="172343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975" kern="0" spc="98" dirty="0">
                <a:solidFill>
                  <a:srgbClr val="8C7A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SLIDE 09 / 09 · FIN</a:t>
            </a:r>
            <a:endParaRPr lang="en-US" sz="9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1045</Words>
  <Application>Microsoft Office PowerPoint</Application>
  <PresentationFormat>Personnalisé</PresentationFormat>
  <Paragraphs>216</Paragraphs>
  <Slides>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-apple-system</vt:lpstr>
      <vt:lpstr>Arial</vt:lpstr>
      <vt:lpstr>Courier New</vt:lpstr>
      <vt:lpstr>Georgia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Mathieu Hugon</cp:lastModifiedBy>
  <cp:revision>2</cp:revision>
  <dcterms:created xsi:type="dcterms:W3CDTF">2026-04-20T16:22:49Z</dcterms:created>
  <dcterms:modified xsi:type="dcterms:W3CDTF">2026-04-27T12:23:49Z</dcterms:modified>
</cp:coreProperties>
</file>